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9144000" cy="5143500"/>
  <p:notesSz cx="5143500" cy="9144000"/>
  <p:embeddedFontLst>
    <p:embeddedFont>
      <p:font typeface="Geist"/>
      <p:regular r:id="rId27"/>
    </p:embeddedFont>
    <p:embeddedFont>
      <p:font typeface="Geist"/>
      <p:regular r:id="rId28"/>
    </p:embeddedFont>
    <p:embeddedFont>
      <p:font typeface="Geist"/>
      <p:regular r:id="rId29"/>
    </p:embeddedFont>
    <p:embeddedFont>
      <p:font typeface="Geist"/>
      <p:regular r:id="rId3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01620">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slideLayout" Target="../slideLayouts/slideLayout11.xml"/><Relationship Id="rId1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sv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sv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slideLayout" Target="../slideLayouts/slideLayout12.xml"/><Relationship Id="rId11"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slideLayout" Target="../slideLayouts/slideLayout17.xml"/><Relationship Id="rId8"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9.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20.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slideLayout" Target="../slideLayouts/slideLayout6.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slideLayout" Target="../slideLayouts/slideLayout8.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slideLayout" Target="../slideLayouts/slideLayout9.xml"/><Relationship Id="rId1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00450" cy="5143500"/>
          </a:xfrm>
          <a:prstGeom prst="rect">
            <a:avLst/>
          </a:prstGeom>
        </p:spPr>
      </p:pic>
      <p:sp>
        <p:nvSpPr>
          <p:cNvPr id="3" name="Text 0"/>
          <p:cNvSpPr/>
          <p:nvPr/>
        </p:nvSpPr>
        <p:spPr>
          <a:xfrm>
            <a:off x="3925119" y="1652736"/>
            <a:ext cx="4722763" cy="806202"/>
          </a:xfrm>
          <a:prstGeom prst="rect">
            <a:avLst/>
          </a:prstGeom>
          <a:noFill/>
          <a:ln/>
        </p:spPr>
        <p:txBody>
          <a:bodyPr wrap="square" lIns="0" tIns="0" rIns="0" bIns="0" rtlCol="0" anchor="t"/>
          <a:lstStyle/>
          <a:p>
            <a:pPr algn="l" indent="0" marL="0">
              <a:lnSpc>
                <a:spcPts val="3150"/>
              </a:lnSpc>
              <a:buNone/>
            </a:pPr>
            <a:r>
              <a:rPr lang="en-US" sz="2400" b="1" dirty="0">
                <a:solidFill>
                  <a:srgbClr val="F2F5FA"/>
                </a:solidFill>
                <a:latin typeface="Geist Bold" pitchFamily="34" charset="0"/>
                <a:ea typeface="Geist Bold" pitchFamily="34" charset="-122"/>
                <a:cs typeface="Geist Bold" pitchFamily="34" charset="-120"/>
              </a:rPr>
              <a:t>APGC v0.1 — Artifact Panel Geometry Contract</a:t>
            </a:r>
            <a:endParaRPr lang="en-US" sz="2400" dirty="0"/>
          </a:p>
        </p:txBody>
      </p:sp>
      <p:sp>
        <p:nvSpPr>
          <p:cNvPr id="4" name="Text 1"/>
          <p:cNvSpPr/>
          <p:nvPr/>
        </p:nvSpPr>
        <p:spPr>
          <a:xfrm>
            <a:off x="3925119" y="2644973"/>
            <a:ext cx="4722763" cy="483766"/>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The formal geometry language for Aptlantis Studio interface artifacts — defining shape families, angle energy, corner profiles, safe zones, and manga-inspired panel composition for deterministic SVG and HTML generation.</a:t>
            </a:r>
            <a:endParaRPr lang="en-US" sz="950" dirty="0"/>
          </a:p>
        </p:txBody>
      </p:sp>
      <p:sp>
        <p:nvSpPr>
          <p:cNvPr id="5" name="Shape 2"/>
          <p:cNvSpPr/>
          <p:nvPr/>
        </p:nvSpPr>
        <p:spPr>
          <a:xfrm>
            <a:off x="3925119" y="3268266"/>
            <a:ext cx="680814" cy="222498"/>
          </a:xfrm>
          <a:prstGeom prst="roundRect">
            <a:avLst>
              <a:gd name="adj" fmla="val 18733"/>
            </a:avLst>
          </a:prstGeom>
          <a:noFill/>
          <a:ln w="9525">
            <a:solidFill>
              <a:srgbClr val="6296FF"/>
            </a:solidFill>
            <a:prstDash val="solid"/>
          </a:ln>
        </p:spPr>
      </p:sp>
      <p:sp>
        <p:nvSpPr>
          <p:cNvPr id="6" name="Text 3"/>
          <p:cNvSpPr/>
          <p:nvPr/>
        </p:nvSpPr>
        <p:spPr>
          <a:xfrm>
            <a:off x="4009058" y="3314998"/>
            <a:ext cx="512936" cy="129034"/>
          </a:xfrm>
          <a:prstGeom prst="rect">
            <a:avLst/>
          </a:prstGeom>
          <a:noFill/>
          <a:ln/>
        </p:spPr>
        <p:txBody>
          <a:bodyPr wrap="none" lIns="0" tIns="0" rIns="0" bIns="0" rtlCol="0" anchor="t"/>
          <a:lstStyle/>
          <a:p>
            <a:pPr algn="l" indent="0" marL="0">
              <a:lnSpc>
                <a:spcPts val="1000"/>
              </a:lnSpc>
              <a:buNone/>
            </a:pPr>
            <a:r>
              <a:rPr lang="en-US" sz="750" dirty="0">
                <a:solidFill>
                  <a:srgbClr val="6296FF"/>
                </a:solidFill>
                <a:latin typeface="Geist" pitchFamily="34" charset="0"/>
                <a:ea typeface="Geist" pitchFamily="34" charset="-122"/>
                <a:cs typeface="Geist" pitchFamily="34" charset="-120"/>
              </a:rPr>
              <a:t>DRAFT V0.1</a:t>
            </a:r>
            <a:endParaRPr lang="en-US" sz="750" dirty="0"/>
          </a:p>
        </p:txBody>
      </p:sp>
      <p:sp>
        <p:nvSpPr>
          <p:cNvPr id="7" name="Shape 4"/>
          <p:cNvSpPr/>
          <p:nvPr/>
        </p:nvSpPr>
        <p:spPr>
          <a:xfrm>
            <a:off x="4667920" y="3268266"/>
            <a:ext cx="1053108" cy="222498"/>
          </a:xfrm>
          <a:prstGeom prst="roundRect">
            <a:avLst>
              <a:gd name="adj" fmla="val 18733"/>
            </a:avLst>
          </a:prstGeom>
          <a:noFill/>
          <a:ln w="9525">
            <a:solidFill>
              <a:srgbClr val="6296FF"/>
            </a:solidFill>
            <a:prstDash val="solid"/>
          </a:ln>
        </p:spPr>
      </p:sp>
      <p:sp>
        <p:nvSpPr>
          <p:cNvPr id="8" name="Text 5"/>
          <p:cNvSpPr/>
          <p:nvPr/>
        </p:nvSpPr>
        <p:spPr>
          <a:xfrm>
            <a:off x="4751859" y="3314998"/>
            <a:ext cx="885230" cy="129034"/>
          </a:xfrm>
          <a:prstGeom prst="rect">
            <a:avLst/>
          </a:prstGeom>
          <a:noFill/>
          <a:ln/>
        </p:spPr>
        <p:txBody>
          <a:bodyPr wrap="none" lIns="0" tIns="0" rIns="0" bIns="0" rtlCol="0" anchor="t"/>
          <a:lstStyle/>
          <a:p>
            <a:pPr algn="l" indent="0" marL="0">
              <a:lnSpc>
                <a:spcPts val="1000"/>
              </a:lnSpc>
              <a:buNone/>
            </a:pPr>
            <a:r>
              <a:rPr lang="en-US" sz="750" dirty="0">
                <a:solidFill>
                  <a:srgbClr val="6296FF"/>
                </a:solidFill>
                <a:latin typeface="Geist" pitchFamily="34" charset="0"/>
                <a:ea typeface="Geist" pitchFamily="34" charset="-122"/>
                <a:cs typeface="Geist" pitchFamily="34" charset="-120"/>
              </a:rPr>
              <a:t>APTLANTIS STUDIO</a:t>
            </a:r>
            <a:endParaRPr lang="en-US" sz="750" dirty="0"/>
          </a:p>
        </p:txBody>
      </p:sp>
      <p:sp>
        <p:nvSpPr>
          <p:cNvPr id="9" name="Shape 6"/>
          <p:cNvSpPr/>
          <p:nvPr/>
        </p:nvSpPr>
        <p:spPr>
          <a:xfrm>
            <a:off x="5783014" y="3268266"/>
            <a:ext cx="1500560" cy="222498"/>
          </a:xfrm>
          <a:prstGeom prst="roundRect">
            <a:avLst>
              <a:gd name="adj" fmla="val 18733"/>
            </a:avLst>
          </a:prstGeom>
          <a:noFill/>
          <a:ln w="9525">
            <a:solidFill>
              <a:srgbClr val="6296FF"/>
            </a:solidFill>
            <a:prstDash val="solid"/>
          </a:ln>
        </p:spPr>
      </p:sp>
      <p:sp>
        <p:nvSpPr>
          <p:cNvPr id="10" name="Text 7"/>
          <p:cNvSpPr/>
          <p:nvPr/>
        </p:nvSpPr>
        <p:spPr>
          <a:xfrm>
            <a:off x="5866954" y="3314998"/>
            <a:ext cx="1332681" cy="129034"/>
          </a:xfrm>
          <a:prstGeom prst="rect">
            <a:avLst/>
          </a:prstGeom>
          <a:noFill/>
          <a:ln/>
        </p:spPr>
        <p:txBody>
          <a:bodyPr wrap="none" lIns="0" tIns="0" rIns="0" bIns="0" rtlCol="0" anchor="t"/>
          <a:lstStyle/>
          <a:p>
            <a:pPr algn="l" indent="0" marL="0">
              <a:lnSpc>
                <a:spcPts val="1000"/>
              </a:lnSpc>
              <a:buNone/>
            </a:pPr>
            <a:r>
              <a:rPr lang="en-US" sz="750" dirty="0">
                <a:solidFill>
                  <a:srgbClr val="6296FF"/>
                </a:solidFill>
                <a:latin typeface="Geist" pitchFamily="34" charset="0"/>
                <a:ea typeface="Geist" pitchFamily="34" charset="-122"/>
                <a:cs typeface="Geist" pitchFamily="34" charset="-120"/>
              </a:rPr>
              <a:t>SESM · NIPC · AIC · NEON INK</a:t>
            </a:r>
            <a:endParaRPr lang="en-US" sz="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45219" y="311200"/>
            <a:ext cx="1509192" cy="170036"/>
          </a:xfrm>
          <a:prstGeom prst="rect">
            <a:avLst/>
          </a:prstGeom>
          <a:noFill/>
          <a:ln/>
        </p:spPr>
        <p:txBody>
          <a:bodyPr wrap="none" lIns="0" tIns="0" rIns="0" bIns="0" rtlCol="0" anchor="t"/>
          <a:lstStyle/>
          <a:p>
            <a:pPr algn="l" indent="0" marL="0">
              <a:lnSpc>
                <a:spcPts val="1300"/>
              </a:lnSpc>
              <a:buNone/>
            </a:pPr>
            <a:r>
              <a:rPr lang="en-US" sz="1000" b="1" dirty="0">
                <a:solidFill>
                  <a:srgbClr val="F2F5FA"/>
                </a:solidFill>
                <a:latin typeface="Geist Bold" pitchFamily="34" charset="0"/>
                <a:ea typeface="Geist Bold" pitchFamily="34" charset="-122"/>
                <a:cs typeface="Geist Bold" pitchFamily="34" charset="-120"/>
              </a:rPr>
              <a:t>Chapter 7 — Safe Zones</a:t>
            </a:r>
            <a:endParaRPr lang="en-US" sz="1000" dirty="0"/>
          </a:p>
        </p:txBody>
      </p:sp>
      <p:sp>
        <p:nvSpPr>
          <p:cNvPr id="3" name="Text 1"/>
          <p:cNvSpPr/>
          <p:nvPr/>
        </p:nvSpPr>
        <p:spPr>
          <a:xfrm>
            <a:off x="445219" y="516508"/>
            <a:ext cx="4092327" cy="340072"/>
          </a:xfrm>
          <a:prstGeom prst="rect">
            <a:avLst/>
          </a:prstGeom>
          <a:noFill/>
          <a:ln/>
        </p:spPr>
        <p:txBody>
          <a:bodyPr wrap="none" lIns="0" tIns="0" rIns="0" bIns="0" rtlCol="0" anchor="t"/>
          <a:lstStyle/>
          <a:p>
            <a:pPr algn="l" indent="0" marL="0">
              <a:lnSpc>
                <a:spcPts val="2650"/>
              </a:lnSpc>
              <a:buNone/>
            </a:pPr>
            <a:r>
              <a:rPr lang="en-US" sz="2050" b="1" dirty="0">
                <a:solidFill>
                  <a:srgbClr val="F2F5FA"/>
                </a:solidFill>
                <a:latin typeface="Geist Bold" pitchFamily="34" charset="0"/>
                <a:ea typeface="Geist Bold" pitchFamily="34" charset="-122"/>
                <a:cs typeface="Geist Bold" pitchFamily="34" charset="-120"/>
              </a:rPr>
              <a:t>Inner Safe Zones Are Mandatory</a:t>
            </a:r>
            <a:endParaRPr lang="en-US" sz="2050" dirty="0"/>
          </a:p>
        </p:txBody>
      </p:sp>
      <p:sp>
        <p:nvSpPr>
          <p:cNvPr id="4" name="Text 2"/>
          <p:cNvSpPr/>
          <p:nvPr/>
        </p:nvSpPr>
        <p:spPr>
          <a:xfrm>
            <a:off x="445219" y="989037"/>
            <a:ext cx="8253487" cy="250924"/>
          </a:xfrm>
          <a:prstGeom prst="rect">
            <a:avLst/>
          </a:prstGeom>
          <a:noFill/>
          <a:ln/>
        </p:spPr>
        <p:txBody>
          <a:bodyPr wrap="square" lIns="0" tIns="0" rIns="0" bIns="0" rtlCol="0" anchor="t"/>
          <a:lstStyle/>
          <a:p>
            <a:pPr algn="l" indent="0" marL="0">
              <a:lnSpc>
                <a:spcPts val="950"/>
              </a:lnSpc>
              <a:buNone/>
            </a:pPr>
            <a:r>
              <a:rPr lang="en-US" sz="800" dirty="0">
                <a:solidFill>
                  <a:srgbClr val="EBEDF0"/>
                </a:solidFill>
                <a:latin typeface="Geist" pitchFamily="34" charset="0"/>
                <a:ea typeface="Geist" pitchFamily="34" charset="-122"/>
                <a:cs typeface="Geist" pitchFamily="34" charset="-120"/>
              </a:rPr>
              <a:t>Safe zones are mandatory for all non-rectangular panels that contain text, numbers, controls, or important icons. Text may not render outside the safe zone. The safe zone type varies by use case.</a:t>
            </a:r>
            <a:endParaRPr lang="en-US" sz="800" dirty="0"/>
          </a:p>
        </p:txBody>
      </p:sp>
      <p:sp>
        <p:nvSpPr>
          <p:cNvPr id="5" name="Shape 3"/>
          <p:cNvSpPr/>
          <p:nvPr/>
        </p:nvSpPr>
        <p:spPr>
          <a:xfrm>
            <a:off x="445219" y="1339304"/>
            <a:ext cx="8253487" cy="627980"/>
          </a:xfrm>
          <a:prstGeom prst="roundRect">
            <a:avLst>
              <a:gd name="adj" fmla="val 7000"/>
            </a:avLst>
          </a:prstGeom>
          <a:solidFill>
            <a:srgbClr val="101620">
              <a:alpha val="95000"/>
            </a:srgbClr>
          </a:solidFill>
          <a:ln w="14288">
            <a:solidFill>
              <a:srgbClr val="002A80"/>
            </a:solidFill>
            <a:prstDash val="solid"/>
          </a:ln>
        </p:spPr>
      </p:sp>
      <p:sp>
        <p:nvSpPr>
          <p:cNvPr id="6" name="Shape 4"/>
          <p:cNvSpPr/>
          <p:nvPr/>
        </p:nvSpPr>
        <p:spPr>
          <a:xfrm>
            <a:off x="459507" y="1353592"/>
            <a:ext cx="418654" cy="599405"/>
          </a:xfrm>
          <a:prstGeom prst="roundRect">
            <a:avLst>
              <a:gd name="adj" fmla="val 6405"/>
            </a:avLst>
          </a:prstGeom>
          <a:solidFill>
            <a:srgbClr val="101620"/>
          </a:solidFill>
          <a:ln/>
        </p:spPr>
      </p:sp>
      <p:pic>
        <p:nvPicPr>
          <p:cNvPr id="7"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85564" y="1574750"/>
            <a:ext cx="156939" cy="156939"/>
          </a:xfrm>
          <a:prstGeom prst="rect">
            <a:avLst/>
          </a:prstGeom>
        </p:spPr>
      </p:pic>
      <p:sp>
        <p:nvSpPr>
          <p:cNvPr id="8" name="Text 5"/>
          <p:cNvSpPr/>
          <p:nvPr/>
        </p:nvSpPr>
        <p:spPr>
          <a:xfrm>
            <a:off x="966415" y="1458218"/>
            <a:ext cx="1308274" cy="170036"/>
          </a:xfrm>
          <a:prstGeom prst="rect">
            <a:avLst/>
          </a:prstGeom>
          <a:noFill/>
          <a:ln/>
        </p:spPr>
        <p:txBody>
          <a:bodyPr wrap="none" lIns="0" tIns="0" rIns="0" bIns="0" rtlCol="0" anchor="t"/>
          <a:lstStyle/>
          <a:p>
            <a:pPr algn="l" indent="0" marL="0">
              <a:lnSpc>
                <a:spcPts val="1300"/>
              </a:lnSpc>
              <a:buNone/>
            </a:pPr>
            <a:r>
              <a:rPr lang="en-US" sz="1000" b="1" dirty="0">
                <a:solidFill>
                  <a:srgbClr val="EBEDF0"/>
                </a:solidFill>
                <a:latin typeface="Geist Bold" pitchFamily="34" charset="0"/>
                <a:ea typeface="Geist Bold" pitchFamily="34" charset="-122"/>
                <a:cs typeface="Geist Bold" pitchFamily="34" charset="-120"/>
              </a:rPr>
              <a:t>full-rect</a:t>
            </a:r>
            <a:endParaRPr lang="en-US" sz="1000" dirty="0"/>
          </a:p>
        </p:txBody>
      </p:sp>
      <p:sp>
        <p:nvSpPr>
          <p:cNvPr id="9" name="Text 6"/>
          <p:cNvSpPr/>
          <p:nvPr/>
        </p:nvSpPr>
        <p:spPr>
          <a:xfrm>
            <a:off x="966415" y="1681237"/>
            <a:ext cx="7613377" cy="125462"/>
          </a:xfrm>
          <a:prstGeom prst="rect">
            <a:avLst/>
          </a:prstGeom>
          <a:noFill/>
          <a:ln/>
        </p:spPr>
        <p:txBody>
          <a:bodyPr wrap="none" lIns="0" tIns="0" rIns="0" bIns="0" rtlCol="0" anchor="t"/>
          <a:lstStyle/>
          <a:p>
            <a:pPr algn="l" indent="0" marL="0">
              <a:lnSpc>
                <a:spcPts val="950"/>
              </a:lnSpc>
              <a:buNone/>
            </a:pPr>
            <a:r>
              <a:rPr lang="en-US" sz="800" dirty="0">
                <a:solidFill>
                  <a:srgbClr val="EBEDF0"/>
                </a:solidFill>
                <a:latin typeface="Geist" pitchFamily="34" charset="0"/>
                <a:ea typeface="Geist" pitchFamily="34" charset="-122"/>
                <a:cs typeface="Geist" pitchFamily="34" charset="-120"/>
              </a:rPr>
              <a:t>Entire panel is text-safe. Used for rectangular panels only.</a:t>
            </a:r>
            <a:endParaRPr lang="en-US" sz="800" dirty="0"/>
          </a:p>
        </p:txBody>
      </p:sp>
      <p:sp>
        <p:nvSpPr>
          <p:cNvPr id="10" name="Shape 7"/>
          <p:cNvSpPr/>
          <p:nvPr/>
        </p:nvSpPr>
        <p:spPr>
          <a:xfrm>
            <a:off x="445219" y="2055540"/>
            <a:ext cx="8253487" cy="627980"/>
          </a:xfrm>
          <a:prstGeom prst="roundRect">
            <a:avLst>
              <a:gd name="adj" fmla="val 7000"/>
            </a:avLst>
          </a:prstGeom>
          <a:solidFill>
            <a:srgbClr val="101620">
              <a:alpha val="95000"/>
            </a:srgbClr>
          </a:solidFill>
          <a:ln w="14288">
            <a:solidFill>
              <a:srgbClr val="002A80"/>
            </a:solidFill>
            <a:prstDash val="solid"/>
          </a:ln>
        </p:spPr>
      </p:sp>
      <p:sp>
        <p:nvSpPr>
          <p:cNvPr id="11" name="Shape 8"/>
          <p:cNvSpPr/>
          <p:nvPr/>
        </p:nvSpPr>
        <p:spPr>
          <a:xfrm>
            <a:off x="459507" y="2069827"/>
            <a:ext cx="418654" cy="599405"/>
          </a:xfrm>
          <a:prstGeom prst="roundRect">
            <a:avLst>
              <a:gd name="adj" fmla="val 6405"/>
            </a:avLst>
          </a:prstGeom>
          <a:solidFill>
            <a:srgbClr val="101620"/>
          </a:solidFill>
          <a:ln/>
        </p:spPr>
      </p:sp>
      <p:pic>
        <p:nvPicPr>
          <p:cNvPr id="12"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564" y="2290986"/>
            <a:ext cx="156939" cy="156939"/>
          </a:xfrm>
          <a:prstGeom prst="rect">
            <a:avLst/>
          </a:prstGeom>
        </p:spPr>
      </p:pic>
      <p:sp>
        <p:nvSpPr>
          <p:cNvPr id="13" name="Text 9"/>
          <p:cNvSpPr/>
          <p:nvPr/>
        </p:nvSpPr>
        <p:spPr>
          <a:xfrm>
            <a:off x="966415" y="2174453"/>
            <a:ext cx="1308274" cy="170036"/>
          </a:xfrm>
          <a:prstGeom prst="rect">
            <a:avLst/>
          </a:prstGeom>
          <a:noFill/>
          <a:ln/>
        </p:spPr>
        <p:txBody>
          <a:bodyPr wrap="none" lIns="0" tIns="0" rIns="0" bIns="0" rtlCol="0" anchor="t"/>
          <a:lstStyle/>
          <a:p>
            <a:pPr algn="l" indent="0" marL="0">
              <a:lnSpc>
                <a:spcPts val="1300"/>
              </a:lnSpc>
              <a:buNone/>
            </a:pPr>
            <a:r>
              <a:rPr lang="en-US" sz="1000" b="1" dirty="0">
                <a:solidFill>
                  <a:srgbClr val="EBEDF0"/>
                </a:solidFill>
                <a:latin typeface="Geist Bold" pitchFamily="34" charset="0"/>
                <a:ea typeface="Geist Bold" pitchFamily="34" charset="-122"/>
                <a:cs typeface="Geist Bold" pitchFamily="34" charset="-120"/>
              </a:rPr>
              <a:t>inset-rect</a:t>
            </a:r>
            <a:endParaRPr lang="en-US" sz="1000" dirty="0"/>
          </a:p>
        </p:txBody>
      </p:sp>
      <p:sp>
        <p:nvSpPr>
          <p:cNvPr id="14" name="Text 10"/>
          <p:cNvSpPr/>
          <p:nvPr/>
        </p:nvSpPr>
        <p:spPr>
          <a:xfrm>
            <a:off x="966415" y="2397472"/>
            <a:ext cx="7613377" cy="125462"/>
          </a:xfrm>
          <a:prstGeom prst="rect">
            <a:avLst/>
          </a:prstGeom>
          <a:noFill/>
          <a:ln/>
        </p:spPr>
        <p:txBody>
          <a:bodyPr wrap="none" lIns="0" tIns="0" rIns="0" bIns="0" rtlCol="0" anchor="t"/>
          <a:lstStyle/>
          <a:p>
            <a:pPr algn="l" indent="0" marL="0">
              <a:lnSpc>
                <a:spcPts val="950"/>
              </a:lnSpc>
              <a:buNone/>
            </a:pPr>
            <a:r>
              <a:rPr lang="en-US" sz="800" dirty="0">
                <a:solidFill>
                  <a:srgbClr val="EBEDF0"/>
                </a:solidFill>
                <a:latin typeface="Geist" pitchFamily="34" charset="0"/>
                <a:ea typeface="Geist" pitchFamily="34" charset="-122"/>
                <a:cs typeface="Geist" pitchFamily="34" charset="-120"/>
              </a:rPr>
              <a:t>Inner rectangle inside a shaped panel. The default for most artifact panels.</a:t>
            </a:r>
            <a:endParaRPr lang="en-US" sz="800" dirty="0"/>
          </a:p>
        </p:txBody>
      </p:sp>
      <p:sp>
        <p:nvSpPr>
          <p:cNvPr id="15" name="Shape 11"/>
          <p:cNvSpPr/>
          <p:nvPr/>
        </p:nvSpPr>
        <p:spPr>
          <a:xfrm>
            <a:off x="445219" y="2771775"/>
            <a:ext cx="8253487" cy="627980"/>
          </a:xfrm>
          <a:prstGeom prst="roundRect">
            <a:avLst>
              <a:gd name="adj" fmla="val 7000"/>
            </a:avLst>
          </a:prstGeom>
          <a:solidFill>
            <a:srgbClr val="101620">
              <a:alpha val="95000"/>
            </a:srgbClr>
          </a:solidFill>
          <a:ln w="14288">
            <a:solidFill>
              <a:srgbClr val="002A80"/>
            </a:solidFill>
            <a:prstDash val="solid"/>
          </a:ln>
        </p:spPr>
      </p:sp>
      <p:sp>
        <p:nvSpPr>
          <p:cNvPr id="16" name="Shape 12"/>
          <p:cNvSpPr/>
          <p:nvPr/>
        </p:nvSpPr>
        <p:spPr>
          <a:xfrm>
            <a:off x="459507" y="2786063"/>
            <a:ext cx="418654" cy="599405"/>
          </a:xfrm>
          <a:prstGeom prst="roundRect">
            <a:avLst>
              <a:gd name="adj" fmla="val 6405"/>
            </a:avLst>
          </a:prstGeom>
          <a:solidFill>
            <a:srgbClr val="101620"/>
          </a:solidFill>
          <a:ln/>
        </p:spPr>
      </p:sp>
      <p:pic>
        <p:nvPicPr>
          <p:cNvPr id="17"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564" y="3007221"/>
            <a:ext cx="156939" cy="156939"/>
          </a:xfrm>
          <a:prstGeom prst="rect">
            <a:avLst/>
          </a:prstGeom>
        </p:spPr>
      </p:pic>
      <p:sp>
        <p:nvSpPr>
          <p:cNvPr id="18" name="Text 13"/>
          <p:cNvSpPr/>
          <p:nvPr/>
        </p:nvSpPr>
        <p:spPr>
          <a:xfrm>
            <a:off x="966415" y="2890689"/>
            <a:ext cx="1308274" cy="170036"/>
          </a:xfrm>
          <a:prstGeom prst="rect">
            <a:avLst/>
          </a:prstGeom>
          <a:noFill/>
          <a:ln/>
        </p:spPr>
        <p:txBody>
          <a:bodyPr wrap="none" lIns="0" tIns="0" rIns="0" bIns="0" rtlCol="0" anchor="t"/>
          <a:lstStyle/>
          <a:p>
            <a:pPr algn="l" indent="0" marL="0">
              <a:lnSpc>
                <a:spcPts val="1300"/>
              </a:lnSpc>
              <a:buNone/>
            </a:pPr>
            <a:r>
              <a:rPr lang="en-US" sz="1000" b="1" dirty="0">
                <a:solidFill>
                  <a:srgbClr val="EBEDF0"/>
                </a:solidFill>
                <a:latin typeface="Geist Bold" pitchFamily="34" charset="0"/>
                <a:ea typeface="Geist Bold" pitchFamily="34" charset="-122"/>
                <a:cs typeface="Geist Bold" pitchFamily="34" charset="-120"/>
              </a:rPr>
              <a:t>center-band</a:t>
            </a:r>
            <a:endParaRPr lang="en-US" sz="1000" dirty="0"/>
          </a:p>
        </p:txBody>
      </p:sp>
      <p:sp>
        <p:nvSpPr>
          <p:cNvPr id="19" name="Text 14"/>
          <p:cNvSpPr/>
          <p:nvPr/>
        </p:nvSpPr>
        <p:spPr>
          <a:xfrm>
            <a:off x="966415" y="3113708"/>
            <a:ext cx="7613377" cy="125462"/>
          </a:xfrm>
          <a:prstGeom prst="rect">
            <a:avLst/>
          </a:prstGeom>
          <a:noFill/>
          <a:ln/>
        </p:spPr>
        <p:txBody>
          <a:bodyPr wrap="none" lIns="0" tIns="0" rIns="0" bIns="0" rtlCol="0" anchor="t"/>
          <a:lstStyle/>
          <a:p>
            <a:pPr algn="l" indent="0" marL="0">
              <a:lnSpc>
                <a:spcPts val="950"/>
              </a:lnSpc>
              <a:buNone/>
            </a:pPr>
            <a:r>
              <a:rPr lang="en-US" sz="800" dirty="0">
                <a:solidFill>
                  <a:srgbClr val="EBEDF0"/>
                </a:solidFill>
                <a:latin typeface="Geist" pitchFamily="34" charset="0"/>
                <a:ea typeface="Geist" pitchFamily="34" charset="-122"/>
                <a:cs typeface="Geist" pitchFamily="34" charset="-120"/>
              </a:rPr>
              <a:t>Horizontal safe band for hero banners and title strips.</a:t>
            </a:r>
            <a:endParaRPr lang="en-US" sz="800" dirty="0"/>
          </a:p>
        </p:txBody>
      </p:sp>
      <p:sp>
        <p:nvSpPr>
          <p:cNvPr id="20" name="Shape 15"/>
          <p:cNvSpPr/>
          <p:nvPr/>
        </p:nvSpPr>
        <p:spPr>
          <a:xfrm>
            <a:off x="445219" y="3488010"/>
            <a:ext cx="8253487" cy="627980"/>
          </a:xfrm>
          <a:prstGeom prst="roundRect">
            <a:avLst>
              <a:gd name="adj" fmla="val 7000"/>
            </a:avLst>
          </a:prstGeom>
          <a:solidFill>
            <a:srgbClr val="101620">
              <a:alpha val="95000"/>
            </a:srgbClr>
          </a:solidFill>
          <a:ln w="14288">
            <a:solidFill>
              <a:srgbClr val="002A80"/>
            </a:solidFill>
            <a:prstDash val="solid"/>
          </a:ln>
        </p:spPr>
      </p:sp>
      <p:sp>
        <p:nvSpPr>
          <p:cNvPr id="21" name="Shape 16"/>
          <p:cNvSpPr/>
          <p:nvPr/>
        </p:nvSpPr>
        <p:spPr>
          <a:xfrm>
            <a:off x="459507" y="3502298"/>
            <a:ext cx="418654" cy="599405"/>
          </a:xfrm>
          <a:prstGeom prst="roundRect">
            <a:avLst>
              <a:gd name="adj" fmla="val 6405"/>
            </a:avLst>
          </a:prstGeom>
          <a:solidFill>
            <a:srgbClr val="101620"/>
          </a:solidFill>
          <a:ln/>
        </p:spPr>
      </p:sp>
      <p:pic>
        <p:nvPicPr>
          <p:cNvPr id="22"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5564" y="3723456"/>
            <a:ext cx="156939" cy="156939"/>
          </a:xfrm>
          <a:prstGeom prst="rect">
            <a:avLst/>
          </a:prstGeom>
        </p:spPr>
      </p:pic>
      <p:sp>
        <p:nvSpPr>
          <p:cNvPr id="23" name="Text 17"/>
          <p:cNvSpPr/>
          <p:nvPr/>
        </p:nvSpPr>
        <p:spPr>
          <a:xfrm>
            <a:off x="966415" y="3606924"/>
            <a:ext cx="1308274" cy="170036"/>
          </a:xfrm>
          <a:prstGeom prst="rect">
            <a:avLst/>
          </a:prstGeom>
          <a:noFill/>
          <a:ln/>
        </p:spPr>
        <p:txBody>
          <a:bodyPr wrap="none" lIns="0" tIns="0" rIns="0" bIns="0" rtlCol="0" anchor="t"/>
          <a:lstStyle/>
          <a:p>
            <a:pPr algn="l" indent="0" marL="0">
              <a:lnSpc>
                <a:spcPts val="1300"/>
              </a:lnSpc>
              <a:buNone/>
            </a:pPr>
            <a:r>
              <a:rPr lang="en-US" sz="1000" b="1" dirty="0">
                <a:solidFill>
                  <a:srgbClr val="EBEDF0"/>
                </a:solidFill>
                <a:latin typeface="Geist Bold" pitchFamily="34" charset="0"/>
                <a:ea typeface="Geist Bold" pitchFamily="34" charset="-122"/>
                <a:cs typeface="Geist Bold" pitchFamily="34" charset="-120"/>
              </a:rPr>
              <a:t>stat-grid</a:t>
            </a:r>
            <a:endParaRPr lang="en-US" sz="1000" dirty="0"/>
          </a:p>
        </p:txBody>
      </p:sp>
      <p:sp>
        <p:nvSpPr>
          <p:cNvPr id="24" name="Text 18"/>
          <p:cNvSpPr/>
          <p:nvPr/>
        </p:nvSpPr>
        <p:spPr>
          <a:xfrm>
            <a:off x="966415" y="3829943"/>
            <a:ext cx="7613377" cy="125462"/>
          </a:xfrm>
          <a:prstGeom prst="rect">
            <a:avLst/>
          </a:prstGeom>
          <a:noFill/>
          <a:ln/>
        </p:spPr>
        <p:txBody>
          <a:bodyPr wrap="none" lIns="0" tIns="0" rIns="0" bIns="0" rtlCol="0" anchor="t"/>
          <a:lstStyle/>
          <a:p>
            <a:pPr algn="l" indent="0" marL="0">
              <a:lnSpc>
                <a:spcPts val="950"/>
              </a:lnSpc>
              <a:buNone/>
            </a:pPr>
            <a:r>
              <a:rPr lang="en-US" sz="800" dirty="0">
                <a:solidFill>
                  <a:srgbClr val="EBEDF0"/>
                </a:solidFill>
                <a:latin typeface="Geist" pitchFamily="34" charset="0"/>
                <a:ea typeface="Geist" pitchFamily="34" charset="-122"/>
                <a:cs typeface="Geist" pitchFamily="34" charset="-120"/>
              </a:rPr>
              <a:t>Grid-safe regions for numbers and stats panels with predictable cell positions.</a:t>
            </a:r>
            <a:endParaRPr lang="en-US" sz="800" dirty="0"/>
          </a:p>
        </p:txBody>
      </p:sp>
      <p:sp>
        <p:nvSpPr>
          <p:cNvPr id="25" name="Shape 19"/>
          <p:cNvSpPr/>
          <p:nvPr/>
        </p:nvSpPr>
        <p:spPr>
          <a:xfrm>
            <a:off x="445219" y="4204246"/>
            <a:ext cx="8253487" cy="627980"/>
          </a:xfrm>
          <a:prstGeom prst="roundRect">
            <a:avLst>
              <a:gd name="adj" fmla="val 7000"/>
            </a:avLst>
          </a:prstGeom>
          <a:solidFill>
            <a:srgbClr val="101620">
              <a:alpha val="95000"/>
            </a:srgbClr>
          </a:solidFill>
          <a:ln w="14288">
            <a:solidFill>
              <a:srgbClr val="002A80"/>
            </a:solidFill>
            <a:prstDash val="solid"/>
          </a:ln>
        </p:spPr>
      </p:sp>
      <p:sp>
        <p:nvSpPr>
          <p:cNvPr id="26" name="Shape 20"/>
          <p:cNvSpPr/>
          <p:nvPr/>
        </p:nvSpPr>
        <p:spPr>
          <a:xfrm>
            <a:off x="459507" y="4218533"/>
            <a:ext cx="418654" cy="599405"/>
          </a:xfrm>
          <a:prstGeom prst="roundRect">
            <a:avLst>
              <a:gd name="adj" fmla="val 6405"/>
            </a:avLst>
          </a:prstGeom>
          <a:solidFill>
            <a:srgbClr val="101620"/>
          </a:solidFill>
          <a:ln/>
        </p:spPr>
      </p:sp>
      <p:pic>
        <p:nvPicPr>
          <p:cNvPr id="27"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5564" y="4439692"/>
            <a:ext cx="156939" cy="156939"/>
          </a:xfrm>
          <a:prstGeom prst="rect">
            <a:avLst/>
          </a:prstGeom>
        </p:spPr>
      </p:pic>
      <p:sp>
        <p:nvSpPr>
          <p:cNvPr id="28" name="Text 21"/>
          <p:cNvSpPr/>
          <p:nvPr/>
        </p:nvSpPr>
        <p:spPr>
          <a:xfrm>
            <a:off x="966415" y="4323159"/>
            <a:ext cx="1308274" cy="170036"/>
          </a:xfrm>
          <a:prstGeom prst="rect">
            <a:avLst/>
          </a:prstGeom>
          <a:noFill/>
          <a:ln/>
        </p:spPr>
        <p:txBody>
          <a:bodyPr wrap="none" lIns="0" tIns="0" rIns="0" bIns="0" rtlCol="0" anchor="t"/>
          <a:lstStyle/>
          <a:p>
            <a:pPr algn="l" indent="0" marL="0">
              <a:lnSpc>
                <a:spcPts val="1300"/>
              </a:lnSpc>
              <a:buNone/>
            </a:pPr>
            <a:r>
              <a:rPr lang="en-US" sz="1000" b="1" dirty="0">
                <a:solidFill>
                  <a:srgbClr val="EBEDF0"/>
                </a:solidFill>
                <a:latin typeface="Geist Bold" pitchFamily="34" charset="0"/>
                <a:ea typeface="Geist Bold" pitchFamily="34" charset="-122"/>
                <a:cs typeface="Geist Bold" pitchFamily="34" charset="-120"/>
              </a:rPr>
              <a:t>visual-only</a:t>
            </a:r>
            <a:endParaRPr lang="en-US" sz="1000" dirty="0"/>
          </a:p>
        </p:txBody>
      </p:sp>
      <p:sp>
        <p:nvSpPr>
          <p:cNvPr id="29" name="Text 22"/>
          <p:cNvSpPr/>
          <p:nvPr/>
        </p:nvSpPr>
        <p:spPr>
          <a:xfrm>
            <a:off x="966415" y="4546178"/>
            <a:ext cx="7613377" cy="125462"/>
          </a:xfrm>
          <a:prstGeom prst="rect">
            <a:avLst/>
          </a:prstGeom>
          <a:noFill/>
          <a:ln/>
        </p:spPr>
        <p:txBody>
          <a:bodyPr wrap="none" lIns="0" tIns="0" rIns="0" bIns="0" rtlCol="0" anchor="t"/>
          <a:lstStyle/>
          <a:p>
            <a:pPr algn="l" indent="0" marL="0">
              <a:lnSpc>
                <a:spcPts val="950"/>
              </a:lnSpc>
              <a:buNone/>
            </a:pPr>
            <a:r>
              <a:rPr lang="en-US" sz="800" dirty="0">
                <a:solidFill>
                  <a:srgbClr val="EBEDF0"/>
                </a:solidFill>
                <a:latin typeface="Geist" pitchFamily="34" charset="0"/>
                <a:ea typeface="Geist" pitchFamily="34" charset="-122"/>
                <a:cs typeface="Geist" pitchFamily="34" charset="-120"/>
              </a:rPr>
              <a:t>No text safety guaranteed. Decorative images and abstract shards only.</a:t>
            </a:r>
            <a:endParaRPr lang="en-US" sz="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1897261" y="240283"/>
            <a:ext cx="1434331" cy="110282"/>
          </a:xfrm>
          <a:prstGeom prst="rect">
            <a:avLst/>
          </a:prstGeom>
          <a:noFill/>
          <a:ln/>
        </p:spPr>
        <p:txBody>
          <a:bodyPr wrap="none" lIns="0" tIns="0" rIns="0" bIns="0" rtlCol="0" anchor="t"/>
          <a:lstStyle/>
          <a:p>
            <a:pPr algn="l" indent="0" marL="0">
              <a:lnSpc>
                <a:spcPts val="850"/>
              </a:lnSpc>
              <a:buNone/>
            </a:pPr>
            <a:r>
              <a:rPr lang="en-US" sz="650" b="1" dirty="0">
                <a:solidFill>
                  <a:srgbClr val="F2F5FA"/>
                </a:solidFill>
                <a:latin typeface="Geist Bold" pitchFamily="34" charset="0"/>
                <a:ea typeface="Geist Bold" pitchFamily="34" charset="-122"/>
                <a:cs typeface="Geist Bold" pitchFamily="34" charset="-120"/>
              </a:rPr>
              <a:t>Chapter 8 — Core Geometry Model</a:t>
            </a:r>
            <a:endParaRPr lang="en-US" sz="650" dirty="0"/>
          </a:p>
        </p:txBody>
      </p:sp>
      <p:sp>
        <p:nvSpPr>
          <p:cNvPr id="3" name="Text 1"/>
          <p:cNvSpPr/>
          <p:nvPr/>
        </p:nvSpPr>
        <p:spPr>
          <a:xfrm>
            <a:off x="1897261" y="365373"/>
            <a:ext cx="2060377" cy="220414"/>
          </a:xfrm>
          <a:prstGeom prst="rect">
            <a:avLst/>
          </a:prstGeom>
          <a:noFill/>
          <a:ln/>
        </p:spPr>
        <p:txBody>
          <a:bodyPr wrap="none" lIns="0" tIns="0" rIns="0" bIns="0" rtlCol="0" anchor="t"/>
          <a:lstStyle/>
          <a:p>
            <a:pPr algn="l" indent="0" marL="0">
              <a:lnSpc>
                <a:spcPts val="1700"/>
              </a:lnSpc>
              <a:buNone/>
            </a:pPr>
            <a:r>
              <a:rPr lang="en-US" sz="1300" b="1" dirty="0">
                <a:solidFill>
                  <a:srgbClr val="F2F5FA"/>
                </a:solidFill>
                <a:latin typeface="Geist Bold" pitchFamily="34" charset="0"/>
                <a:ea typeface="Geist Bold" pitchFamily="34" charset="-122"/>
                <a:cs typeface="Geist Bold" pitchFamily="34" charset="-120"/>
              </a:rPr>
              <a:t>Five Geometry Decisions</a:t>
            </a:r>
            <a:endParaRPr lang="en-US" sz="1300" dirty="0"/>
          </a:p>
        </p:txBody>
      </p:sp>
      <p:sp>
        <p:nvSpPr>
          <p:cNvPr id="4" name="Text 2"/>
          <p:cNvSpPr/>
          <p:nvPr/>
        </p:nvSpPr>
        <p:spPr>
          <a:xfrm>
            <a:off x="1897261" y="641375"/>
            <a:ext cx="5349478" cy="136327"/>
          </a:xfrm>
          <a:prstGeom prst="rect">
            <a:avLst/>
          </a:prstGeom>
          <a:noFill/>
          <a:ln/>
        </p:spPr>
        <p:txBody>
          <a:bodyPr wrap="square" lIns="0" tIns="0" rIns="0" bIns="0" rtlCol="0" anchor="t"/>
          <a:lstStyle/>
          <a:p>
            <a:pPr algn="l" indent="0" marL="0">
              <a:lnSpc>
                <a:spcPts val="500"/>
              </a:lnSpc>
              <a:buNone/>
            </a:pPr>
            <a:r>
              <a:rPr lang="en-US" sz="500" dirty="0">
                <a:solidFill>
                  <a:srgbClr val="EBEDF0"/>
                </a:solidFill>
                <a:latin typeface="Geist" pitchFamily="34" charset="0"/>
                <a:ea typeface="Geist" pitchFamily="34" charset="-122"/>
                <a:cs typeface="Geist" pitchFamily="34" charset="-120"/>
              </a:rPr>
              <a:t>Every APGC-governed panel is defined by exactly five orthogonal decisions. This object structure is the recommended representation in AIC contracts, SESM metadata, and generator templates.</a:t>
            </a:r>
            <a:endParaRPr lang="en-US" sz="500" dirty="0"/>
          </a:p>
        </p:txBody>
      </p:sp>
      <p:pic>
        <p:nvPicPr>
          <p:cNvPr id="5" name="Image 0" descr="preencoded.png">    </p:cNvPr>
          <p:cNvPicPr>
            <a:picLocks noChangeAspect="1"/>
          </p:cNvPicPr>
          <p:nvPr/>
        </p:nvPicPr>
        <p:blipFill>
          <a:blip r:embed="rId1"/>
          <a:stretch>
            <a:fillRect/>
          </a:stretch>
        </p:blipFill>
        <p:spPr>
          <a:xfrm>
            <a:off x="1940049" y="819373"/>
            <a:ext cx="5263902" cy="2978795"/>
          </a:xfrm>
          <a:prstGeom prst="rect">
            <a:avLst/>
          </a:prstGeom>
        </p:spPr>
      </p:pic>
      <p:sp>
        <p:nvSpPr>
          <p:cNvPr id="6" name="Text 3"/>
          <p:cNvSpPr/>
          <p:nvPr/>
        </p:nvSpPr>
        <p:spPr>
          <a:xfrm>
            <a:off x="5233027" y="1193066"/>
            <a:ext cx="1203615" cy="156470"/>
          </a:xfrm>
          <a:prstGeom prst="rect">
            <a:avLst/>
          </a:prstGeom>
          <a:noFill/>
          <a:ln/>
        </p:spPr>
        <p:txBody>
          <a:bodyPr wrap="none" lIns="0" tIns="0" rIns="0" bIns="0" rtlCol="0" anchor="t"/>
          <a:lstStyle/>
          <a:p>
            <a:pPr algn="l" indent="0" marL="0">
              <a:lnSpc>
                <a:spcPts val="1200"/>
              </a:lnSpc>
              <a:buNone/>
            </a:pPr>
            <a:r>
              <a:rPr lang="en-US" sz="900" b="1" dirty="0">
                <a:solidFill>
                  <a:srgbClr val="EBEDF0"/>
                </a:solidFill>
                <a:latin typeface="Geist Bold" pitchFamily="34" charset="0"/>
                <a:ea typeface="Geist Bold" pitchFamily="34" charset="-122"/>
                <a:cs typeface="Geist Bold" pitchFamily="34" charset="-120"/>
              </a:rPr>
              <a:t>Shape Family</a:t>
            </a:r>
            <a:endParaRPr lang="en-US" sz="900" dirty="0"/>
          </a:p>
        </p:txBody>
      </p:sp>
      <p:sp>
        <p:nvSpPr>
          <p:cNvPr id="7" name="Text 4"/>
          <p:cNvSpPr/>
          <p:nvPr/>
        </p:nvSpPr>
        <p:spPr>
          <a:xfrm>
            <a:off x="5233027" y="1392331"/>
            <a:ext cx="1845543" cy="186059"/>
          </a:xfrm>
          <a:prstGeom prst="rect">
            <a:avLst/>
          </a:prstGeom>
          <a:noFill/>
          <a:ln/>
        </p:spPr>
        <p:txBody>
          <a:bodyPr wrap="square" lIns="0" tIns="0" rIns="0" bIns="0" rtlCol="0" anchor="t"/>
          <a:lstStyle/>
          <a:p>
            <a:pPr algn="l" indent="0" marL="0">
              <a:lnSpc>
                <a:spcPts val="700"/>
              </a:lnSpc>
              <a:buNone/>
            </a:pPr>
            <a:r>
              <a:rPr lang="en-US" sz="750" dirty="0">
                <a:solidFill>
                  <a:srgbClr val="EBEDF0"/>
                </a:solidFill>
                <a:latin typeface="Geist" pitchFamily="34" charset="0"/>
                <a:ea typeface="Geist" pitchFamily="34" charset="-122"/>
                <a:cs typeface="Geist" pitchFamily="34" charset="-120"/>
              </a:rPr>
              <a:t>Select base geometry class for panel layout.</a:t>
            </a:r>
            <a:endParaRPr lang="en-US" sz="750" dirty="0"/>
          </a:p>
        </p:txBody>
      </p:sp>
      <p:pic>
        <p:nvPicPr>
          <p:cNvPr id="8"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4119" y="1192731"/>
            <a:ext cx="160482" cy="160482"/>
          </a:xfrm>
          <a:prstGeom prst="rect">
            <a:avLst/>
          </a:prstGeom>
        </p:spPr>
      </p:pic>
      <p:pic>
        <p:nvPicPr>
          <p:cNvPr id="9"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4528" y="1781165"/>
            <a:ext cx="160482" cy="160482"/>
          </a:xfrm>
          <a:prstGeom prst="rect">
            <a:avLst/>
          </a:prstGeom>
        </p:spPr>
      </p:pic>
      <p:sp>
        <p:nvSpPr>
          <p:cNvPr id="10" name="Text 5"/>
          <p:cNvSpPr/>
          <p:nvPr/>
        </p:nvSpPr>
        <p:spPr>
          <a:xfrm>
            <a:off x="2707275" y="1780747"/>
            <a:ext cx="1203615" cy="156470"/>
          </a:xfrm>
          <a:prstGeom prst="rect">
            <a:avLst/>
          </a:prstGeom>
          <a:noFill/>
          <a:ln/>
        </p:spPr>
        <p:txBody>
          <a:bodyPr wrap="none" lIns="0" tIns="0" rIns="0" bIns="0" rtlCol="0" anchor="t"/>
          <a:lstStyle/>
          <a:p>
            <a:pPr algn="r" indent="0" marL="0">
              <a:lnSpc>
                <a:spcPts val="1200"/>
              </a:lnSpc>
              <a:buNone/>
            </a:pPr>
            <a:r>
              <a:rPr lang="en-US" sz="900" b="1" dirty="0">
                <a:solidFill>
                  <a:srgbClr val="EBEDF0"/>
                </a:solidFill>
                <a:latin typeface="Geist Bold" pitchFamily="34" charset="0"/>
                <a:ea typeface="Geist Bold" pitchFamily="34" charset="-122"/>
                <a:cs typeface="Geist Bold" pitchFamily="34" charset="-120"/>
              </a:rPr>
              <a:t>Angle Energy</a:t>
            </a:r>
            <a:endParaRPr lang="en-US" sz="900" dirty="0"/>
          </a:p>
        </p:txBody>
      </p:sp>
      <p:sp>
        <p:nvSpPr>
          <p:cNvPr id="11" name="Text 6"/>
          <p:cNvSpPr/>
          <p:nvPr/>
        </p:nvSpPr>
        <p:spPr>
          <a:xfrm>
            <a:off x="2065347" y="1980012"/>
            <a:ext cx="1845543" cy="186059"/>
          </a:xfrm>
          <a:prstGeom prst="rect">
            <a:avLst/>
          </a:prstGeom>
          <a:noFill/>
          <a:ln/>
        </p:spPr>
        <p:txBody>
          <a:bodyPr wrap="square" lIns="0" tIns="0" rIns="0" bIns="0" rtlCol="0" anchor="t"/>
          <a:lstStyle/>
          <a:p>
            <a:pPr algn="r" indent="0" marL="0">
              <a:lnSpc>
                <a:spcPts val="700"/>
              </a:lnSpc>
              <a:buNone/>
            </a:pPr>
            <a:r>
              <a:rPr lang="en-US" sz="750" dirty="0">
                <a:solidFill>
                  <a:srgbClr val="EBEDF0"/>
                </a:solidFill>
                <a:latin typeface="Geist" pitchFamily="34" charset="0"/>
                <a:ea typeface="Geist" pitchFamily="34" charset="-122"/>
                <a:cs typeface="Geist" pitchFamily="34" charset="-120"/>
              </a:rPr>
              <a:t>Define angular weighting and curvature intensity.</a:t>
            </a:r>
            <a:endParaRPr lang="en-US" sz="750" dirty="0"/>
          </a:p>
        </p:txBody>
      </p:sp>
      <p:sp>
        <p:nvSpPr>
          <p:cNvPr id="12" name="Text 7"/>
          <p:cNvSpPr/>
          <p:nvPr/>
        </p:nvSpPr>
        <p:spPr>
          <a:xfrm>
            <a:off x="5233027" y="2369933"/>
            <a:ext cx="1203615" cy="156470"/>
          </a:xfrm>
          <a:prstGeom prst="rect">
            <a:avLst/>
          </a:prstGeom>
          <a:noFill/>
          <a:ln/>
        </p:spPr>
        <p:txBody>
          <a:bodyPr wrap="none" lIns="0" tIns="0" rIns="0" bIns="0" rtlCol="0" anchor="t"/>
          <a:lstStyle/>
          <a:p>
            <a:pPr algn="l" indent="0" marL="0">
              <a:lnSpc>
                <a:spcPts val="1200"/>
              </a:lnSpc>
              <a:buNone/>
            </a:pPr>
            <a:r>
              <a:rPr lang="en-US" sz="900" b="1" dirty="0">
                <a:solidFill>
                  <a:srgbClr val="EBEDF0"/>
                </a:solidFill>
                <a:latin typeface="Geist Bold" pitchFamily="34" charset="0"/>
                <a:ea typeface="Geist Bold" pitchFamily="34" charset="-122"/>
                <a:cs typeface="Geist Bold" pitchFamily="34" charset="-120"/>
              </a:rPr>
              <a:t>Corner Profile</a:t>
            </a:r>
            <a:endParaRPr lang="en-US" sz="900" dirty="0"/>
          </a:p>
        </p:txBody>
      </p:sp>
      <p:sp>
        <p:nvSpPr>
          <p:cNvPr id="13" name="Text 8"/>
          <p:cNvSpPr/>
          <p:nvPr/>
        </p:nvSpPr>
        <p:spPr>
          <a:xfrm>
            <a:off x="5233027" y="2569198"/>
            <a:ext cx="1845543" cy="186059"/>
          </a:xfrm>
          <a:prstGeom prst="rect">
            <a:avLst/>
          </a:prstGeom>
          <a:noFill/>
          <a:ln/>
        </p:spPr>
        <p:txBody>
          <a:bodyPr wrap="square" lIns="0" tIns="0" rIns="0" bIns="0" rtlCol="0" anchor="t"/>
          <a:lstStyle/>
          <a:p>
            <a:pPr algn="l" indent="0" marL="0">
              <a:lnSpc>
                <a:spcPts val="700"/>
              </a:lnSpc>
              <a:buNone/>
            </a:pPr>
            <a:r>
              <a:rPr lang="en-US" sz="750" dirty="0">
                <a:solidFill>
                  <a:srgbClr val="EBEDF0"/>
                </a:solidFill>
                <a:latin typeface="Geist" pitchFamily="34" charset="0"/>
                <a:ea typeface="Geist" pitchFamily="34" charset="-122"/>
                <a:cs typeface="Geist" pitchFamily="34" charset="-120"/>
              </a:rPr>
              <a:t>Specify corner rounding or chamfer geometry.</a:t>
            </a:r>
            <a:endParaRPr lang="en-US" sz="750" dirty="0"/>
          </a:p>
        </p:txBody>
      </p:sp>
      <p:pic>
        <p:nvPicPr>
          <p:cNvPr id="14"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4119" y="2369599"/>
            <a:ext cx="160482" cy="160482"/>
          </a:xfrm>
          <a:prstGeom prst="rect">
            <a:avLst/>
          </a:prstGeom>
        </p:spPr>
      </p:pic>
      <p:sp>
        <p:nvSpPr>
          <p:cNvPr id="15" name="Text 9"/>
          <p:cNvSpPr/>
          <p:nvPr/>
        </p:nvSpPr>
        <p:spPr>
          <a:xfrm>
            <a:off x="2708111" y="2958367"/>
            <a:ext cx="1203614" cy="156470"/>
          </a:xfrm>
          <a:prstGeom prst="rect">
            <a:avLst/>
          </a:prstGeom>
          <a:noFill/>
          <a:ln/>
        </p:spPr>
        <p:txBody>
          <a:bodyPr wrap="none" lIns="0" tIns="0" rIns="0" bIns="0" rtlCol="0" anchor="t"/>
          <a:lstStyle/>
          <a:p>
            <a:pPr algn="r" indent="0" marL="0">
              <a:lnSpc>
                <a:spcPts val="1200"/>
              </a:lnSpc>
              <a:buNone/>
            </a:pPr>
            <a:r>
              <a:rPr lang="en-US" sz="900" b="1" dirty="0">
                <a:solidFill>
                  <a:srgbClr val="EBEDF0"/>
                </a:solidFill>
                <a:latin typeface="Geist Bold" pitchFamily="34" charset="0"/>
                <a:ea typeface="Geist Bold" pitchFamily="34" charset="-122"/>
                <a:cs typeface="Geist Bold" pitchFamily="34" charset="-120"/>
              </a:rPr>
              <a:t>Safe Zone</a:t>
            </a:r>
            <a:endParaRPr lang="en-US" sz="900" dirty="0"/>
          </a:p>
        </p:txBody>
      </p:sp>
      <p:sp>
        <p:nvSpPr>
          <p:cNvPr id="16" name="Text 10"/>
          <p:cNvSpPr/>
          <p:nvPr/>
        </p:nvSpPr>
        <p:spPr>
          <a:xfrm>
            <a:off x="2066183" y="3157632"/>
            <a:ext cx="1845542" cy="93029"/>
          </a:xfrm>
          <a:prstGeom prst="rect">
            <a:avLst/>
          </a:prstGeom>
          <a:noFill/>
          <a:ln/>
        </p:spPr>
        <p:txBody>
          <a:bodyPr wrap="none" lIns="0" tIns="0" rIns="0" bIns="0" rtlCol="0" anchor="t"/>
          <a:lstStyle/>
          <a:p>
            <a:pPr algn="r" indent="0" marL="0">
              <a:lnSpc>
                <a:spcPts val="700"/>
              </a:lnSpc>
              <a:buNone/>
            </a:pPr>
            <a:r>
              <a:rPr lang="en-US" sz="750" dirty="0">
                <a:solidFill>
                  <a:srgbClr val="EBEDF0"/>
                </a:solidFill>
                <a:latin typeface="Geist" pitchFamily="34" charset="0"/>
                <a:ea typeface="Geist" pitchFamily="34" charset="-122"/>
                <a:cs typeface="Geist" pitchFamily="34" charset="-120"/>
              </a:rPr>
              <a:t>Set margins to preserve critical geometry.</a:t>
            </a:r>
            <a:endParaRPr lang="en-US" sz="750" dirty="0"/>
          </a:p>
        </p:txBody>
      </p:sp>
      <p:pic>
        <p:nvPicPr>
          <p:cNvPr id="17"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528" y="2958033"/>
            <a:ext cx="160482" cy="160482"/>
          </a:xfrm>
          <a:prstGeom prst="rect">
            <a:avLst/>
          </a:prstGeom>
        </p:spPr>
      </p:pic>
      <p:sp>
        <p:nvSpPr>
          <p:cNvPr id="18" name="Text 11"/>
          <p:cNvSpPr/>
          <p:nvPr/>
        </p:nvSpPr>
        <p:spPr>
          <a:xfrm>
            <a:off x="1897261" y="3839840"/>
            <a:ext cx="5349478" cy="136327"/>
          </a:xfrm>
          <a:prstGeom prst="rect">
            <a:avLst/>
          </a:prstGeom>
          <a:noFill/>
          <a:ln/>
        </p:spPr>
        <p:txBody>
          <a:bodyPr wrap="square" lIns="0" tIns="0" rIns="0" bIns="0" rtlCol="0" anchor="t"/>
          <a:lstStyle/>
          <a:p>
            <a:pPr algn="l" indent="0" marL="0">
              <a:lnSpc>
                <a:spcPts val="500"/>
              </a:lnSpc>
              <a:buNone/>
            </a:pPr>
            <a:r>
              <a:rPr lang="en-US" sz="500" dirty="0">
                <a:solidFill>
                  <a:srgbClr val="EBEDF0"/>
                </a:solidFill>
                <a:latin typeface="Geist" pitchFamily="34" charset="0"/>
                <a:ea typeface="Geist" pitchFamily="34" charset="-122"/>
                <a:cs typeface="Geist" pitchFamily="34" charset="-120"/>
              </a:rPr>
              <a:t>These five decisions form a deterministic chain: given the same artifact type, density, and theme version, a generator should produce identical geometry every time unless a seed or override is explicitly provided. Determinism is a first-class requirement.</a:t>
            </a:r>
            <a:endParaRPr lang="en-US" sz="500" dirty="0"/>
          </a:p>
        </p:txBody>
      </p:sp>
      <p:sp>
        <p:nvSpPr>
          <p:cNvPr id="19" name="Shape 12"/>
          <p:cNvSpPr/>
          <p:nvPr/>
        </p:nvSpPr>
        <p:spPr>
          <a:xfrm>
            <a:off x="1897261" y="4017838"/>
            <a:ext cx="5349478" cy="885379"/>
          </a:xfrm>
          <a:prstGeom prst="roundRect">
            <a:avLst>
              <a:gd name="adj" fmla="val 3218"/>
            </a:avLst>
          </a:prstGeom>
          <a:solidFill>
            <a:srgbClr val="1D232D"/>
          </a:solidFill>
          <a:ln/>
        </p:spPr>
      </p:sp>
      <p:sp>
        <p:nvSpPr>
          <p:cNvPr id="20" name="Shape 13"/>
          <p:cNvSpPr/>
          <p:nvPr/>
        </p:nvSpPr>
        <p:spPr>
          <a:xfrm>
            <a:off x="1893912" y="4017838"/>
            <a:ext cx="5356175" cy="885379"/>
          </a:xfrm>
          <a:prstGeom prst="roundRect">
            <a:avLst>
              <a:gd name="adj" fmla="val 1149"/>
            </a:avLst>
          </a:prstGeom>
          <a:solidFill>
            <a:srgbClr val="1D232D"/>
          </a:solidFill>
          <a:ln/>
        </p:spPr>
      </p:sp>
      <p:sp>
        <p:nvSpPr>
          <p:cNvPr id="21" name="Text 14"/>
          <p:cNvSpPr/>
          <p:nvPr/>
        </p:nvSpPr>
        <p:spPr>
          <a:xfrm>
            <a:off x="1978670" y="4085630"/>
            <a:ext cx="5186660" cy="749796"/>
          </a:xfrm>
          <a:prstGeom prst="rect">
            <a:avLst/>
          </a:prstGeom>
          <a:noFill/>
          <a:ln/>
        </p:spPr>
        <p:txBody>
          <a:bodyPr wrap="square" lIns="0" tIns="0" rIns="0" bIns="0" rtlCol="0" anchor="t"/>
          <a:lstStyle/>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 "geometry": {</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 "contract": "apgc-0.1",</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 "shape_family": "manga-panel-a",</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 "angle_energy": 2,</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 "corner_profile": "asymmetric-soft",</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 "safe_zone": { "type": "inset-rect", "x": 32, "y": 28,</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 "width": 536, "height": 164 },</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 "responsive_fallback": "soft-card"</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 }</a:t>
            </a:r>
            <a:endParaRPr lang="en-US" sz="500" dirty="0"/>
          </a:p>
          <a:p>
            <a:pPr algn="l" indent="0" marL="0">
              <a:lnSpc>
                <a:spcPts val="500"/>
              </a:lnSpc>
              <a:buNone/>
            </a:pPr>
            <a:r>
              <a:rPr lang="en-US" sz="500" dirty="0">
                <a:solidFill>
                  <a:srgbClr val="EBEDF0"/>
                </a:solidFill>
                <a:highlight>
                  <a:srgbClr val="1D232D"/>
                </a:highlight>
                <a:latin typeface="Consolas" pitchFamily="34" charset="0"/>
                <a:ea typeface="Consolas" pitchFamily="34" charset="-122"/>
                <a:cs typeface="Consolas" pitchFamily="34" charset="-120"/>
              </a:rPr>
              <a:t>}</a:t>
            </a:r>
            <a:endParaRPr lang="en-US" sz="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74489" y="336277"/>
            <a:ext cx="2138660" cy="160586"/>
          </a:xfrm>
          <a:prstGeom prst="rect">
            <a:avLst/>
          </a:prstGeom>
          <a:noFill/>
          <a:ln/>
        </p:spPr>
        <p:txBody>
          <a:bodyPr wrap="none" lIns="0" tIns="0" rIns="0" bIns="0" rtlCol="0" anchor="t"/>
          <a:lstStyle/>
          <a:p>
            <a:pPr algn="l" indent="0" marL="0">
              <a:lnSpc>
                <a:spcPts val="1250"/>
              </a:lnSpc>
              <a:buNone/>
            </a:pPr>
            <a:r>
              <a:rPr lang="en-US" sz="950" b="1" dirty="0">
                <a:solidFill>
                  <a:srgbClr val="F2F5FA"/>
                </a:solidFill>
                <a:latin typeface="Geist Bold" pitchFamily="34" charset="0"/>
                <a:ea typeface="Geist Bold" pitchFamily="34" charset="-122"/>
                <a:cs typeface="Geist Bold" pitchFamily="34" charset="-120"/>
              </a:rPr>
              <a:t>Chapter 9 — SVG &amp; HTML Geometry</a:t>
            </a:r>
            <a:endParaRPr lang="en-US" sz="950" dirty="0"/>
          </a:p>
        </p:txBody>
      </p:sp>
      <p:sp>
        <p:nvSpPr>
          <p:cNvPr id="3" name="Text 1"/>
          <p:cNvSpPr/>
          <p:nvPr/>
        </p:nvSpPr>
        <p:spPr>
          <a:xfrm>
            <a:off x="674489" y="528340"/>
            <a:ext cx="3561085" cy="321246"/>
          </a:xfrm>
          <a:prstGeom prst="rect">
            <a:avLst/>
          </a:prstGeom>
          <a:noFill/>
          <a:ln/>
        </p:spPr>
        <p:txBody>
          <a:bodyPr wrap="none" lIns="0" tIns="0" rIns="0" bIns="0" rtlCol="0" anchor="t"/>
          <a:lstStyle/>
          <a:p>
            <a:pPr algn="l" indent="0" marL="0">
              <a:lnSpc>
                <a:spcPts val="2500"/>
              </a:lnSpc>
              <a:buNone/>
            </a:pPr>
            <a:r>
              <a:rPr lang="en-US" sz="1900" b="1" dirty="0">
                <a:solidFill>
                  <a:srgbClr val="F2F5FA"/>
                </a:solidFill>
                <a:latin typeface="Geist Bold" pitchFamily="34" charset="0"/>
                <a:ea typeface="Geist Bold" pitchFamily="34" charset="-122"/>
                <a:cs typeface="Geist Bold" pitchFamily="34" charset="-120"/>
              </a:rPr>
              <a:t>SVG-First Artifact Generation</a:t>
            </a:r>
            <a:endParaRPr lang="en-US" sz="1900" dirty="0"/>
          </a:p>
        </p:txBody>
      </p:sp>
      <p:sp>
        <p:nvSpPr>
          <p:cNvPr id="4" name="Text 2"/>
          <p:cNvSpPr/>
          <p:nvPr/>
        </p:nvSpPr>
        <p:spPr>
          <a:xfrm>
            <a:off x="674489" y="967680"/>
            <a:ext cx="7794947" cy="235595"/>
          </a:xfrm>
          <a:prstGeom prst="rect">
            <a:avLst/>
          </a:prstGeom>
          <a:noFill/>
          <a:ln/>
        </p:spPr>
        <p:txBody>
          <a:bodyPr wrap="square" lIns="0" tIns="0" rIns="0" bIns="0" rtlCol="0" anchor="t"/>
          <a:lstStyle/>
          <a:p>
            <a:pPr algn="l" indent="0" marL="0">
              <a:lnSpc>
                <a:spcPts val="900"/>
              </a:lnSpc>
              <a:buNone/>
            </a:pPr>
            <a:r>
              <a:rPr lang="en-US" sz="750" dirty="0">
                <a:solidFill>
                  <a:srgbClr val="EBEDF0"/>
                </a:solidFill>
                <a:latin typeface="Geist" pitchFamily="34" charset="0"/>
                <a:ea typeface="Geist" pitchFamily="34" charset="-122"/>
                <a:cs typeface="Geist" pitchFamily="34" charset="-120"/>
              </a:rPr>
              <a:t>SVG is the canonical render target for APGC because Aptlantis Studio treats many interface units as compiled SVG artifacts. Polygon points are expressed in clockwise order. HTML surfaces may use CSS </a:t>
            </a:r>
            <a:pPr algn="l" indent="0" marL="0">
              <a:lnSpc>
                <a:spcPts val="900"/>
              </a:lnSpc>
              <a:buNone/>
            </a:pPr>
            <a:r>
              <a:rPr lang="en-US" sz="750" dirty="0">
                <a:solidFill>
                  <a:srgbClr val="EBEDF0"/>
                </a:solidFill>
                <a:highlight>
                  <a:srgbClr val="1D232D"/>
                </a:highlight>
                <a:latin typeface="Consolas" pitchFamily="34" charset="0"/>
                <a:ea typeface="Consolas" pitchFamily="34" charset="-122"/>
                <a:cs typeface="Consolas" pitchFamily="34" charset="-120"/>
              </a:rPr>
              <a:t>clip-path</a:t>
            </a:r>
            <a:pPr algn="l" indent="0" marL="0">
              <a:lnSpc>
                <a:spcPts val="900"/>
              </a:lnSpc>
              <a:buNone/>
            </a:pPr>
            <a:r>
              <a:rPr lang="en-US" sz="750" dirty="0">
                <a:solidFill>
                  <a:srgbClr val="EBEDF0"/>
                </a:solidFill>
                <a:latin typeface="Geist" pitchFamily="34" charset="0"/>
                <a:ea typeface="Geist" pitchFamily="34" charset="-122"/>
                <a:cs typeface="Geist" pitchFamily="34" charset="-120"/>
              </a:rPr>
              <a:t> as an equivalent.</a:t>
            </a:r>
            <a:endParaRPr lang="en-US" sz="750" dirty="0"/>
          </a:p>
        </p:txBody>
      </p:sp>
      <p:sp>
        <p:nvSpPr>
          <p:cNvPr id="5" name="Text 3"/>
          <p:cNvSpPr/>
          <p:nvPr/>
        </p:nvSpPr>
        <p:spPr>
          <a:xfrm>
            <a:off x="674489" y="1370558"/>
            <a:ext cx="1816001" cy="160586"/>
          </a:xfrm>
          <a:prstGeom prst="rect">
            <a:avLst/>
          </a:prstGeom>
          <a:noFill/>
          <a:ln/>
        </p:spPr>
        <p:txBody>
          <a:bodyPr wrap="none" lIns="0" tIns="0" rIns="0" bIns="0" rtlCol="0" anchor="t"/>
          <a:lstStyle/>
          <a:p>
            <a:pPr algn="l" indent="0" marL="0">
              <a:lnSpc>
                <a:spcPts val="1250"/>
              </a:lnSpc>
              <a:buNone/>
            </a:pPr>
            <a:r>
              <a:rPr lang="en-US" sz="950" b="1" dirty="0">
                <a:solidFill>
                  <a:srgbClr val="F2F5FA"/>
                </a:solidFill>
                <a:latin typeface="Geist Bold" pitchFamily="34" charset="0"/>
                <a:ea typeface="Geist Bold" pitchFamily="34" charset="-122"/>
                <a:cs typeface="Geist Bold" pitchFamily="34" charset="-120"/>
              </a:rPr>
              <a:t>SVG Quadrilateral (Clockwise)</a:t>
            </a:r>
            <a:endParaRPr lang="en-US" sz="950" dirty="0"/>
          </a:p>
        </p:txBody>
      </p:sp>
      <p:sp>
        <p:nvSpPr>
          <p:cNvPr id="6" name="Shape 4"/>
          <p:cNvSpPr/>
          <p:nvPr/>
        </p:nvSpPr>
        <p:spPr>
          <a:xfrm>
            <a:off x="674489" y="1619696"/>
            <a:ext cx="3776886" cy="1120973"/>
          </a:xfrm>
          <a:prstGeom prst="roundRect">
            <a:avLst>
              <a:gd name="adj" fmla="val 3704"/>
            </a:avLst>
          </a:prstGeom>
          <a:solidFill>
            <a:srgbClr val="1D232D"/>
          </a:solidFill>
          <a:ln/>
        </p:spPr>
      </p:sp>
      <p:sp>
        <p:nvSpPr>
          <p:cNvPr id="7" name="Shape 5"/>
          <p:cNvSpPr/>
          <p:nvPr/>
        </p:nvSpPr>
        <p:spPr>
          <a:xfrm>
            <a:off x="669578" y="1619696"/>
            <a:ext cx="3786708" cy="1120973"/>
          </a:xfrm>
          <a:prstGeom prst="roundRect">
            <a:avLst>
              <a:gd name="adj" fmla="val 1323"/>
            </a:avLst>
          </a:prstGeom>
          <a:solidFill>
            <a:srgbClr val="1D232D"/>
          </a:solidFill>
          <a:ln/>
        </p:spPr>
      </p:sp>
      <p:sp>
        <p:nvSpPr>
          <p:cNvPr id="8" name="Text 6"/>
          <p:cNvSpPr/>
          <p:nvPr/>
        </p:nvSpPr>
        <p:spPr>
          <a:xfrm>
            <a:off x="793105" y="1718518"/>
            <a:ext cx="3539654" cy="923330"/>
          </a:xfrm>
          <a:prstGeom prst="rect">
            <a:avLst/>
          </a:prstGeom>
          <a:noFill/>
          <a:ln/>
        </p:spPr>
        <p:txBody>
          <a:bodyPr wrap="square" lIns="0" tIns="0" rIns="0" bIns="0" rtlCol="0" anchor="t"/>
          <a:lstStyle/>
          <a:p>
            <a:pPr algn="l" indent="0" marL="0">
              <a:lnSpc>
                <a:spcPts val="900"/>
              </a:lnSpc>
              <a:buNone/>
            </a:pPr>
            <a:r>
              <a:rPr lang="en-US" sz="750" dirty="0">
                <a:solidFill>
                  <a:srgbClr val="EBEDF0"/>
                </a:solidFill>
                <a:highlight>
                  <a:srgbClr val="1D232D"/>
                </a:highlight>
                <a:latin typeface="Consolas" pitchFamily="34" charset="0"/>
                <a:ea typeface="Consolas" pitchFamily="34" charset="-122"/>
                <a:cs typeface="Consolas" pitchFamily="34" charset="-120"/>
              </a:rPr>
              <a:t>&lt;polygon</a:t>
            </a:r>
            <a:endParaRPr lang="en-US" sz="750" dirty="0"/>
          </a:p>
          <a:p>
            <a:pPr algn="l" indent="0" marL="0">
              <a:lnSpc>
                <a:spcPts val="900"/>
              </a:lnSpc>
              <a:buNone/>
            </a:pPr>
            <a:r>
              <a:rPr lang="en-US" sz="750" dirty="0">
                <a:solidFill>
                  <a:srgbClr val="EBEDF0"/>
                </a:solidFill>
                <a:highlight>
                  <a:srgbClr val="1D232D"/>
                </a:highlight>
                <a:latin typeface="Consolas" pitchFamily="34" charset="0"/>
                <a:ea typeface="Consolas" pitchFamily="34" charset="-122"/>
                <a:cs typeface="Consolas" pitchFamily="34" charset="-120"/>
              </a:rPr>
              <a:t>  points="0,16 580,0 600,204 20,220"</a:t>
            </a:r>
            <a:endParaRPr lang="en-US" sz="750" dirty="0"/>
          </a:p>
          <a:p>
            <a:pPr algn="l" indent="0" marL="0">
              <a:lnSpc>
                <a:spcPts val="900"/>
              </a:lnSpc>
              <a:buNone/>
            </a:pPr>
            <a:r>
              <a:rPr lang="en-US" sz="750" dirty="0">
                <a:solidFill>
                  <a:srgbClr val="EBEDF0"/>
                </a:solidFill>
                <a:highlight>
                  <a:srgbClr val="1D232D"/>
                </a:highlight>
                <a:latin typeface="Consolas" pitchFamily="34" charset="0"/>
                <a:ea typeface="Consolas" pitchFamily="34" charset="-122"/>
                <a:cs typeface="Consolas" pitchFamily="34" charset="-120"/>
              </a:rPr>
              <a:t>  fill="#111827"</a:t>
            </a:r>
            <a:endParaRPr lang="en-US" sz="750" dirty="0"/>
          </a:p>
          <a:p>
            <a:pPr algn="l" indent="0" marL="0">
              <a:lnSpc>
                <a:spcPts val="900"/>
              </a:lnSpc>
              <a:buNone/>
            </a:pPr>
            <a:r>
              <a:rPr lang="en-US" sz="750" dirty="0">
                <a:solidFill>
                  <a:srgbClr val="EBEDF0"/>
                </a:solidFill>
                <a:highlight>
                  <a:srgbClr val="1D232D"/>
                </a:highlight>
                <a:latin typeface="Consolas" pitchFamily="34" charset="0"/>
                <a:ea typeface="Consolas" pitchFamily="34" charset="-122"/>
                <a:cs typeface="Consolas" pitchFamily="34" charset="-120"/>
              </a:rPr>
              <a:t>  stroke="#22D3EE"</a:t>
            </a:r>
            <a:endParaRPr lang="en-US" sz="750" dirty="0"/>
          </a:p>
          <a:p>
            <a:pPr algn="l" indent="0" marL="0">
              <a:lnSpc>
                <a:spcPts val="900"/>
              </a:lnSpc>
              <a:buNone/>
            </a:pPr>
            <a:r>
              <a:rPr lang="en-US" sz="750" dirty="0">
                <a:solidFill>
                  <a:srgbClr val="EBEDF0"/>
                </a:solidFill>
                <a:highlight>
                  <a:srgbClr val="1D232D"/>
                </a:highlight>
                <a:latin typeface="Consolas" pitchFamily="34" charset="0"/>
                <a:ea typeface="Consolas" pitchFamily="34" charset="-122"/>
                <a:cs typeface="Consolas" pitchFamily="34" charset="-120"/>
              </a:rPr>
              <a:t>  stroke-width="2"</a:t>
            </a:r>
            <a:endParaRPr lang="en-US" sz="750" dirty="0"/>
          </a:p>
          <a:p>
            <a:pPr algn="l" indent="0" marL="0">
              <a:lnSpc>
                <a:spcPts val="900"/>
              </a:lnSpc>
              <a:buNone/>
            </a:pPr>
            <a:r>
              <a:rPr lang="en-US" sz="750" dirty="0">
                <a:solidFill>
                  <a:srgbClr val="EBEDF0"/>
                </a:solidFill>
                <a:highlight>
                  <a:srgbClr val="1D232D"/>
                </a:highlight>
                <a:latin typeface="Consolas" pitchFamily="34" charset="0"/>
                <a:ea typeface="Consolas" pitchFamily="34" charset="-122"/>
                <a:cs typeface="Consolas" pitchFamily="34" charset="-120"/>
              </a:rPr>
              <a:t>/&gt;</a:t>
            </a:r>
            <a:endParaRPr lang="en-US" sz="750" dirty="0"/>
          </a:p>
          <a:p>
            <a:pPr algn="l" indent="0" marL="0">
              <a:lnSpc>
                <a:spcPts val="900"/>
              </a:lnSpc>
              <a:buNone/>
            </a:pPr>
            <a:r>
              <a:rPr lang="en-US" sz="750" dirty="0">
                <a:solidFill>
                  <a:srgbClr val="EBEDF0"/>
                </a:solidFill>
                <a:highlight>
                  <a:srgbClr val="1D232D"/>
                </a:highlight>
                <a:latin typeface="Consolas" pitchFamily="34" charset="0"/>
                <a:ea typeface="Consolas" pitchFamily="34" charset="-122"/>
                <a:cs typeface="Consolas" pitchFamily="34" charset="-120"/>
              </a:rPr>
              <a:t>&lt;!-- top-left → top-right</a:t>
            </a:r>
            <a:endParaRPr lang="en-US" sz="750" dirty="0"/>
          </a:p>
          <a:p>
            <a:pPr algn="l" indent="0" marL="0">
              <a:lnSpc>
                <a:spcPts val="900"/>
              </a:lnSpc>
              <a:buNone/>
            </a:pPr>
            <a:r>
              <a:rPr lang="en-US" sz="750" dirty="0">
                <a:solidFill>
                  <a:srgbClr val="EBEDF0"/>
                </a:solidFill>
                <a:highlight>
                  <a:srgbClr val="1D232D"/>
                </a:highlight>
                <a:latin typeface="Consolas" pitchFamily="34" charset="0"/>
                <a:ea typeface="Consolas" pitchFamily="34" charset="-122"/>
                <a:cs typeface="Consolas" pitchFamily="34" charset="-120"/>
              </a:rPr>
              <a:t>     → bottom-right → bottom-left --&gt;</a:t>
            </a:r>
            <a:endParaRPr lang="en-US" sz="750" dirty="0"/>
          </a:p>
        </p:txBody>
      </p:sp>
      <p:sp>
        <p:nvSpPr>
          <p:cNvPr id="9" name="Text 7"/>
          <p:cNvSpPr/>
          <p:nvPr/>
        </p:nvSpPr>
        <p:spPr>
          <a:xfrm>
            <a:off x="674489" y="2829223"/>
            <a:ext cx="1495351" cy="160586"/>
          </a:xfrm>
          <a:prstGeom prst="rect">
            <a:avLst/>
          </a:prstGeom>
          <a:noFill/>
          <a:ln/>
        </p:spPr>
        <p:txBody>
          <a:bodyPr wrap="none" lIns="0" tIns="0" rIns="0" bIns="0" rtlCol="0" anchor="t"/>
          <a:lstStyle/>
          <a:p>
            <a:pPr algn="l" indent="0" marL="0">
              <a:lnSpc>
                <a:spcPts val="1250"/>
              </a:lnSpc>
              <a:buNone/>
            </a:pPr>
            <a:r>
              <a:rPr lang="en-US" sz="950" b="1" dirty="0">
                <a:solidFill>
                  <a:srgbClr val="F2F5FA"/>
                </a:solidFill>
                <a:latin typeface="Geist Bold" pitchFamily="34" charset="0"/>
                <a:ea typeface="Geist Bold" pitchFamily="34" charset="-122"/>
                <a:cs typeface="Geist Bold" pitchFamily="34" charset="-120"/>
              </a:rPr>
              <a:t>Preferred SVG Primitives</a:t>
            </a:r>
            <a:endParaRPr lang="en-US" sz="950" dirty="0"/>
          </a:p>
        </p:txBody>
      </p:sp>
      <p:sp>
        <p:nvSpPr>
          <p:cNvPr id="10" name="Text 8"/>
          <p:cNvSpPr/>
          <p:nvPr/>
        </p:nvSpPr>
        <p:spPr>
          <a:xfrm>
            <a:off x="674489" y="3068538"/>
            <a:ext cx="3776886" cy="563314"/>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EBEDF0"/>
                </a:solidFill>
                <a:highlight>
                  <a:srgbClr val="1D232D"/>
                </a:highlight>
                <a:latin typeface="Consolas" pitchFamily="34" charset="0"/>
                <a:ea typeface="Consolas" pitchFamily="34" charset="-122"/>
                <a:cs typeface="Consolas" pitchFamily="34" charset="-120"/>
              </a:rPr>
              <a:t>&lt;polygon&gt;</a:t>
            </a:r>
            <a:pPr algn="l" marL="342900" indent="-342900">
              <a:lnSpc>
                <a:spcPts val="900"/>
              </a:lnSpc>
              <a:buSzPct val="100000"/>
              <a:buChar char="•"/>
            </a:pPr>
            <a:r>
              <a:rPr lang="en-US" sz="750" dirty="0">
                <a:solidFill>
                  <a:srgbClr val="EBEDF0"/>
                </a:solidFill>
                <a:latin typeface="Geist" pitchFamily="34" charset="0"/>
                <a:ea typeface="Geist" pitchFamily="34" charset="-122"/>
                <a:cs typeface="Geist" pitchFamily="34" charset="-120"/>
              </a:rPr>
              <a:t> — simple four-sided shapes</a:t>
            </a:r>
            <a:endParaRPr lang="en-US" sz="750" dirty="0"/>
          </a:p>
          <a:p>
            <a:pPr algn="l" marL="342900" indent="-342900">
              <a:lnSpc>
                <a:spcPts val="900"/>
              </a:lnSpc>
              <a:buSzPct val="100000"/>
              <a:buChar char="•"/>
            </a:pPr>
            <a:r>
              <a:rPr lang="en-US" sz="750" dirty="0">
                <a:solidFill>
                  <a:srgbClr val="EBEDF0"/>
                </a:solidFill>
                <a:highlight>
                  <a:srgbClr val="1D232D"/>
                </a:highlight>
                <a:latin typeface="Consolas" pitchFamily="34" charset="0"/>
                <a:ea typeface="Consolas" pitchFamily="34" charset="-122"/>
                <a:cs typeface="Consolas" pitchFamily="34" charset="-120"/>
              </a:rPr>
              <a:t>&lt;path&gt;</a:t>
            </a:r>
            <a:pPr algn="l" marL="342900" indent="-342900">
              <a:lnSpc>
                <a:spcPts val="900"/>
              </a:lnSpc>
              <a:buSzPct val="100000"/>
              <a:buChar char="•"/>
            </a:pPr>
            <a:r>
              <a:rPr lang="en-US" sz="750" dirty="0">
                <a:solidFill>
                  <a:srgbClr val="EBEDF0"/>
                </a:solidFill>
                <a:latin typeface="Geist" pitchFamily="34" charset="0"/>
                <a:ea typeface="Geist" pitchFamily="34" charset="-122"/>
                <a:cs typeface="Geist" pitchFamily="34" charset="-120"/>
              </a:rPr>
              <a:t> — cut-corner or mixed geometry</a:t>
            </a:r>
            <a:endParaRPr lang="en-US" sz="750" dirty="0"/>
          </a:p>
          <a:p>
            <a:pPr algn="l" marL="342900" indent="-342900">
              <a:lnSpc>
                <a:spcPts val="900"/>
              </a:lnSpc>
              <a:buSzPct val="100000"/>
              <a:buChar char="•"/>
            </a:pPr>
            <a:r>
              <a:rPr lang="en-US" sz="750" dirty="0">
                <a:solidFill>
                  <a:srgbClr val="EBEDF0"/>
                </a:solidFill>
                <a:highlight>
                  <a:srgbClr val="1D232D"/>
                </a:highlight>
                <a:latin typeface="Consolas" pitchFamily="34" charset="0"/>
                <a:ea typeface="Consolas" pitchFamily="34" charset="-122"/>
                <a:cs typeface="Consolas" pitchFamily="34" charset="-120"/>
              </a:rPr>
              <a:t>&lt;clipPath&gt;</a:t>
            </a:r>
            <a:pPr algn="l" marL="342900" indent="-342900">
              <a:lnSpc>
                <a:spcPts val="900"/>
              </a:lnSpc>
              <a:buSzPct val="100000"/>
              <a:buChar char="•"/>
            </a:pPr>
            <a:r>
              <a:rPr lang="en-US" sz="750" dirty="0">
                <a:solidFill>
                  <a:srgbClr val="EBEDF0"/>
                </a:solidFill>
                <a:latin typeface="Geist" pitchFamily="34" charset="0"/>
                <a:ea typeface="Geist" pitchFamily="34" charset="-122"/>
                <a:cs typeface="Geist" pitchFamily="34" charset="-120"/>
              </a:rPr>
              <a:t> — image/content masks</a:t>
            </a:r>
            <a:endParaRPr lang="en-US" sz="750" dirty="0"/>
          </a:p>
          <a:p>
            <a:pPr algn="l" marL="342900" indent="-342900">
              <a:lnSpc>
                <a:spcPts val="900"/>
              </a:lnSpc>
              <a:buSzPct val="100000"/>
              <a:buChar char="•"/>
            </a:pPr>
            <a:r>
              <a:rPr lang="en-US" sz="750" dirty="0">
                <a:solidFill>
                  <a:srgbClr val="EBEDF0"/>
                </a:solidFill>
                <a:highlight>
                  <a:srgbClr val="1D232D"/>
                </a:highlight>
                <a:latin typeface="Consolas" pitchFamily="34" charset="0"/>
                <a:ea typeface="Consolas" pitchFamily="34" charset="-122"/>
                <a:cs typeface="Consolas" pitchFamily="34" charset="-120"/>
              </a:rPr>
              <a:t>&lt;metadata&gt;</a:t>
            </a:r>
            <a:pPr algn="l" marL="342900" indent="-342900">
              <a:lnSpc>
                <a:spcPts val="900"/>
              </a:lnSpc>
              <a:buSzPct val="100000"/>
              <a:buChar char="•"/>
            </a:pPr>
            <a:r>
              <a:rPr lang="en-US" sz="750" dirty="0">
                <a:solidFill>
                  <a:srgbClr val="EBEDF0"/>
                </a:solidFill>
                <a:latin typeface="Geist" pitchFamily="34" charset="0"/>
                <a:ea typeface="Geist" pitchFamily="34" charset="-122"/>
                <a:cs typeface="Geist" pitchFamily="34" charset="-120"/>
              </a:rPr>
              <a:t> — SESM/APGC embedding</a:t>
            </a:r>
            <a:endParaRPr lang="en-US" sz="750" dirty="0"/>
          </a:p>
        </p:txBody>
      </p:sp>
      <p:sp>
        <p:nvSpPr>
          <p:cNvPr id="11" name="Shape 9"/>
          <p:cNvSpPr/>
          <p:nvPr/>
        </p:nvSpPr>
        <p:spPr>
          <a:xfrm>
            <a:off x="4626099" y="1291828"/>
            <a:ext cx="3919165" cy="2972321"/>
          </a:xfrm>
          <a:prstGeom prst="roundRect">
            <a:avLst>
              <a:gd name="adj" fmla="val 2394"/>
            </a:avLst>
          </a:prstGeom>
          <a:solidFill>
            <a:srgbClr val="12386E">
              <a:alpha val="95000"/>
            </a:srgbClr>
          </a:solidFill>
          <a:ln/>
        </p:spPr>
      </p:sp>
      <p:sp>
        <p:nvSpPr>
          <p:cNvPr id="12" name="Text 10"/>
          <p:cNvSpPr/>
          <p:nvPr/>
        </p:nvSpPr>
        <p:spPr>
          <a:xfrm>
            <a:off x="4724921" y="1370558"/>
            <a:ext cx="1510680" cy="160586"/>
          </a:xfrm>
          <a:prstGeom prst="rect">
            <a:avLst/>
          </a:prstGeom>
          <a:noFill/>
          <a:ln/>
        </p:spPr>
        <p:txBody>
          <a:bodyPr wrap="none" lIns="0" tIns="0" rIns="0" bIns="0" rtlCol="0" anchor="t"/>
          <a:lstStyle/>
          <a:p>
            <a:pPr algn="l" indent="0" marL="0">
              <a:lnSpc>
                <a:spcPts val="1250"/>
              </a:lnSpc>
              <a:buNone/>
            </a:pPr>
            <a:r>
              <a:rPr lang="en-US" sz="950" b="1" dirty="0">
                <a:solidFill>
                  <a:srgbClr val="F2F5FA"/>
                </a:solidFill>
                <a:latin typeface="Geist Bold" pitchFamily="34" charset="0"/>
                <a:ea typeface="Geist Bold" pitchFamily="34" charset="-122"/>
                <a:cs typeface="Geist Bold" pitchFamily="34" charset="-120"/>
              </a:rPr>
              <a:t>CSS clip-path Equivalent</a:t>
            </a:r>
            <a:endParaRPr lang="en-US" sz="950" dirty="0"/>
          </a:p>
        </p:txBody>
      </p:sp>
      <p:sp>
        <p:nvSpPr>
          <p:cNvPr id="13" name="Shape 11"/>
          <p:cNvSpPr/>
          <p:nvPr/>
        </p:nvSpPr>
        <p:spPr>
          <a:xfrm>
            <a:off x="4724921" y="1619696"/>
            <a:ext cx="3721522" cy="1120973"/>
          </a:xfrm>
          <a:prstGeom prst="roundRect">
            <a:avLst>
              <a:gd name="adj" fmla="val 3704"/>
            </a:avLst>
          </a:prstGeom>
          <a:solidFill>
            <a:srgbClr val="1F457B"/>
          </a:solidFill>
          <a:ln/>
        </p:spPr>
      </p:sp>
      <p:sp>
        <p:nvSpPr>
          <p:cNvPr id="14" name="Shape 12"/>
          <p:cNvSpPr/>
          <p:nvPr/>
        </p:nvSpPr>
        <p:spPr>
          <a:xfrm>
            <a:off x="4720010" y="1619696"/>
            <a:ext cx="3731344" cy="1120973"/>
          </a:xfrm>
          <a:prstGeom prst="roundRect">
            <a:avLst>
              <a:gd name="adj" fmla="val 1323"/>
            </a:avLst>
          </a:prstGeom>
          <a:solidFill>
            <a:srgbClr val="1F457B"/>
          </a:solidFill>
          <a:ln/>
        </p:spPr>
      </p:sp>
      <p:sp>
        <p:nvSpPr>
          <p:cNvPr id="15" name="Text 13"/>
          <p:cNvSpPr/>
          <p:nvPr/>
        </p:nvSpPr>
        <p:spPr>
          <a:xfrm>
            <a:off x="4843537" y="1718518"/>
            <a:ext cx="3484290" cy="923330"/>
          </a:xfrm>
          <a:prstGeom prst="rect">
            <a:avLst/>
          </a:prstGeom>
          <a:noFill/>
          <a:ln/>
        </p:spPr>
        <p:txBody>
          <a:bodyPr wrap="square" lIns="0" tIns="0" rIns="0" bIns="0" rtlCol="0" anchor="t"/>
          <a:lstStyle/>
          <a:p>
            <a:pPr algn="l" indent="0" marL="0">
              <a:lnSpc>
                <a:spcPts val="900"/>
              </a:lnSpc>
              <a:buNone/>
            </a:pPr>
            <a:r>
              <a:rPr lang="en-US" sz="750" dirty="0">
                <a:solidFill>
                  <a:srgbClr val="79C0FF"/>
                </a:solidFill>
                <a:highlight>
                  <a:srgbClr val="1F457B"/>
                </a:highlight>
                <a:latin typeface="Consolas" pitchFamily="34" charset="0"/>
                <a:ea typeface="Consolas" pitchFamily="34" charset="-122"/>
                <a:cs typeface="Consolas" pitchFamily="34" charset="-120"/>
              </a:rPr>
              <a:t>.apgc-manga-panel-a {</a:t>
            </a:r>
            <a:endParaRPr lang="en-US" sz="750" dirty="0"/>
          </a:p>
          <a:p>
            <a:pPr algn="l" indent="0" marL="0">
              <a:lnSpc>
                <a:spcPts val="900"/>
              </a:lnSpc>
              <a:buNone/>
            </a:pPr>
            <a:r>
              <a:rPr lang="en-US" sz="750" dirty="0">
                <a:solidFill>
                  <a:srgbClr val="79C0FF"/>
                </a:solidFill>
                <a:highlight>
                  <a:srgbClr val="1F457B"/>
                </a:highlight>
                <a:latin typeface="Consolas" pitchFamily="34" charset="0"/>
                <a:ea typeface="Consolas" pitchFamily="34" charset="-122"/>
                <a:cs typeface="Consolas" pitchFamily="34" charset="-120"/>
              </a:rPr>
              <a:t>  clip-path: polygon(</a:t>
            </a:r>
            <a:endParaRPr lang="en-US" sz="750" dirty="0"/>
          </a:p>
          <a:p>
            <a:pPr algn="l" indent="0" marL="0">
              <a:lnSpc>
                <a:spcPts val="900"/>
              </a:lnSpc>
              <a:buNone/>
            </a:pPr>
            <a:r>
              <a:rPr lang="en-US" sz="750" dirty="0">
                <a:solidFill>
                  <a:srgbClr val="79C0FF"/>
                </a:solidFill>
                <a:highlight>
                  <a:srgbClr val="1F457B"/>
                </a:highlight>
                <a:latin typeface="Consolas" pitchFamily="34" charset="0"/>
                <a:ea typeface="Consolas" pitchFamily="34" charset="-122"/>
                <a:cs typeface="Consolas" pitchFamily="34" charset="-120"/>
              </a:rPr>
              <a:t>    0%    7%,</a:t>
            </a:r>
            <a:endParaRPr lang="en-US" sz="750" dirty="0"/>
          </a:p>
          <a:p>
            <a:pPr algn="l" indent="0" marL="0">
              <a:lnSpc>
                <a:spcPts val="900"/>
              </a:lnSpc>
              <a:buNone/>
            </a:pPr>
            <a:r>
              <a:rPr lang="en-US" sz="750" dirty="0">
                <a:solidFill>
                  <a:srgbClr val="79C0FF"/>
                </a:solidFill>
                <a:highlight>
                  <a:srgbClr val="1F457B"/>
                </a:highlight>
                <a:latin typeface="Consolas" pitchFamily="34" charset="0"/>
                <a:ea typeface="Consolas" pitchFamily="34" charset="-122"/>
                <a:cs typeface="Consolas" pitchFamily="34" charset="-120"/>
              </a:rPr>
              <a:t>    96.7% 0%,</a:t>
            </a:r>
            <a:endParaRPr lang="en-US" sz="750" dirty="0"/>
          </a:p>
          <a:p>
            <a:pPr algn="l" indent="0" marL="0">
              <a:lnSpc>
                <a:spcPts val="900"/>
              </a:lnSpc>
              <a:buNone/>
            </a:pPr>
            <a:r>
              <a:rPr lang="en-US" sz="750" dirty="0">
                <a:solidFill>
                  <a:srgbClr val="79C0FF"/>
                </a:solidFill>
                <a:highlight>
                  <a:srgbClr val="1F457B"/>
                </a:highlight>
                <a:latin typeface="Consolas" pitchFamily="34" charset="0"/>
                <a:ea typeface="Consolas" pitchFamily="34" charset="-122"/>
                <a:cs typeface="Consolas" pitchFamily="34" charset="-120"/>
              </a:rPr>
              <a:t>    100%  92.7%,</a:t>
            </a:r>
            <a:endParaRPr lang="en-US" sz="750" dirty="0"/>
          </a:p>
          <a:p>
            <a:pPr algn="l" indent="0" marL="0">
              <a:lnSpc>
                <a:spcPts val="900"/>
              </a:lnSpc>
              <a:buNone/>
            </a:pPr>
            <a:r>
              <a:rPr lang="en-US" sz="750" dirty="0">
                <a:solidFill>
                  <a:srgbClr val="79C0FF"/>
                </a:solidFill>
                <a:highlight>
                  <a:srgbClr val="1F457B"/>
                </a:highlight>
                <a:latin typeface="Consolas" pitchFamily="34" charset="0"/>
                <a:ea typeface="Consolas" pitchFamily="34" charset="-122"/>
                <a:cs typeface="Consolas" pitchFamily="34" charset="-120"/>
              </a:rPr>
              <a:t>    3.3%  100%</a:t>
            </a:r>
            <a:endParaRPr lang="en-US" sz="750" dirty="0"/>
          </a:p>
          <a:p>
            <a:pPr algn="l" indent="0" marL="0">
              <a:lnSpc>
                <a:spcPts val="900"/>
              </a:lnSpc>
              <a:buNone/>
            </a:pPr>
            <a:r>
              <a:rPr lang="en-US" sz="750" dirty="0">
                <a:solidFill>
                  <a:srgbClr val="79C0FF"/>
                </a:solidFill>
                <a:highlight>
                  <a:srgbClr val="1F457B"/>
                </a:highlight>
                <a:latin typeface="Consolas" pitchFamily="34" charset="0"/>
                <a:ea typeface="Consolas" pitchFamily="34" charset="-122"/>
                <a:cs typeface="Consolas" pitchFamily="34" charset="-120"/>
              </a:rPr>
              <a:t>  );</a:t>
            </a:r>
            <a:endParaRPr lang="en-US" sz="750" dirty="0"/>
          </a:p>
          <a:p>
            <a:pPr algn="l" indent="0" marL="0">
              <a:lnSpc>
                <a:spcPts val="900"/>
              </a:lnSpc>
              <a:buNone/>
            </a:pPr>
            <a:r>
              <a:rPr lang="en-US" sz="750" dirty="0">
                <a:solidFill>
                  <a:srgbClr val="79C0FF"/>
                </a:solidFill>
                <a:highlight>
                  <a:srgbClr val="1F457B"/>
                </a:highlight>
                <a:latin typeface="Consolas" pitchFamily="34" charset="0"/>
                <a:ea typeface="Consolas" pitchFamily="34" charset="-122"/>
                <a:cs typeface="Consolas" pitchFamily="34" charset="-120"/>
              </a:rPr>
              <a:t>}</a:t>
            </a:r>
            <a:endParaRPr lang="en-US" sz="750" dirty="0"/>
          </a:p>
        </p:txBody>
      </p:sp>
      <p:sp>
        <p:nvSpPr>
          <p:cNvPr id="16" name="Text 14"/>
          <p:cNvSpPr/>
          <p:nvPr/>
        </p:nvSpPr>
        <p:spPr>
          <a:xfrm>
            <a:off x="4724921" y="2829223"/>
            <a:ext cx="1467445" cy="160586"/>
          </a:xfrm>
          <a:prstGeom prst="rect">
            <a:avLst/>
          </a:prstGeom>
          <a:noFill/>
          <a:ln/>
        </p:spPr>
        <p:txBody>
          <a:bodyPr wrap="none" lIns="0" tIns="0" rIns="0" bIns="0" rtlCol="0" anchor="t"/>
          <a:lstStyle/>
          <a:p>
            <a:pPr algn="l" indent="0" marL="0">
              <a:lnSpc>
                <a:spcPts val="1250"/>
              </a:lnSpc>
              <a:buNone/>
            </a:pPr>
            <a:r>
              <a:rPr lang="en-US" sz="950" b="1" dirty="0">
                <a:solidFill>
                  <a:srgbClr val="F2F5FA"/>
                </a:solidFill>
                <a:latin typeface="Geist Bold" pitchFamily="34" charset="0"/>
                <a:ea typeface="Geist Bold" pitchFamily="34" charset="-122"/>
                <a:cs typeface="Geist Bold" pitchFamily="34" charset="-120"/>
              </a:rPr>
              <a:t>Responsive Breakpoints</a:t>
            </a:r>
            <a:endParaRPr lang="en-US" sz="950" dirty="0"/>
          </a:p>
        </p:txBody>
      </p:sp>
      <p:sp>
        <p:nvSpPr>
          <p:cNvPr id="17" name="Text 15"/>
          <p:cNvSpPr/>
          <p:nvPr/>
        </p:nvSpPr>
        <p:spPr>
          <a:xfrm>
            <a:off x="4823817" y="3130376"/>
            <a:ext cx="1663080" cy="115416"/>
          </a:xfrm>
          <a:prstGeom prst="rect">
            <a:avLst/>
          </a:prstGeom>
          <a:noFill/>
          <a:ln/>
        </p:spPr>
        <p:txBody>
          <a:bodyPr wrap="none" lIns="0" tIns="0" rIns="0" bIns="0" rtlCol="0" anchor="t"/>
          <a:lstStyle/>
          <a:p>
            <a:pPr algn="l" indent="0" marL="0">
              <a:lnSpc>
                <a:spcPts val="900"/>
              </a:lnSpc>
              <a:buNone/>
            </a:pPr>
            <a:r>
              <a:rPr lang="en-US" sz="750" b="1" dirty="0">
                <a:solidFill>
                  <a:srgbClr val="EBEDF0"/>
                </a:solidFill>
                <a:latin typeface="Geist" pitchFamily="34" charset="0"/>
                <a:ea typeface="Geist" pitchFamily="34" charset="-122"/>
                <a:cs typeface="Geist" pitchFamily="34" charset="-120"/>
              </a:rPr>
              <a:t>Width</a:t>
            </a:r>
            <a:endParaRPr lang="en-US" sz="750" dirty="0"/>
          </a:p>
        </p:txBody>
      </p:sp>
      <p:sp>
        <p:nvSpPr>
          <p:cNvPr id="18" name="Text 16"/>
          <p:cNvSpPr/>
          <p:nvPr/>
        </p:nvSpPr>
        <p:spPr>
          <a:xfrm>
            <a:off x="6684541" y="3130376"/>
            <a:ext cx="1663080" cy="115416"/>
          </a:xfrm>
          <a:prstGeom prst="rect">
            <a:avLst/>
          </a:prstGeom>
          <a:noFill/>
          <a:ln/>
        </p:spPr>
        <p:txBody>
          <a:bodyPr wrap="none" lIns="0" tIns="0" rIns="0" bIns="0" rtlCol="0" anchor="t"/>
          <a:lstStyle/>
          <a:p>
            <a:pPr algn="l" indent="0" marL="0">
              <a:lnSpc>
                <a:spcPts val="900"/>
              </a:lnSpc>
              <a:buNone/>
            </a:pPr>
            <a:r>
              <a:rPr lang="en-US" sz="750" b="1" dirty="0">
                <a:solidFill>
                  <a:srgbClr val="EBEDF0"/>
                </a:solidFill>
                <a:latin typeface="Geist" pitchFamily="34" charset="0"/>
                <a:ea typeface="Geist" pitchFamily="34" charset="-122"/>
                <a:cs typeface="Geist" pitchFamily="34" charset="-120"/>
              </a:rPr>
              <a:t>Geometry</a:t>
            </a:r>
            <a:endParaRPr lang="en-US" sz="750" dirty="0"/>
          </a:p>
        </p:txBody>
      </p:sp>
      <p:sp>
        <p:nvSpPr>
          <p:cNvPr id="19" name="Text 17"/>
          <p:cNvSpPr/>
          <p:nvPr/>
        </p:nvSpPr>
        <p:spPr>
          <a:xfrm>
            <a:off x="4823817" y="3349823"/>
            <a:ext cx="1663080" cy="115416"/>
          </a:xfrm>
          <a:prstGeom prst="rect">
            <a:avLst/>
          </a:prstGeom>
          <a:noFill/>
          <a:ln/>
        </p:spPr>
        <p:txBody>
          <a:bodyPr wrap="none" lIns="0" tIns="0" rIns="0" bIns="0" rtlCol="0" anchor="t"/>
          <a:lstStyle/>
          <a:p>
            <a:pPr algn="l" indent="0" marL="0">
              <a:lnSpc>
                <a:spcPts val="900"/>
              </a:lnSpc>
              <a:buNone/>
            </a:pPr>
            <a:r>
              <a:rPr lang="en-US" sz="750" dirty="0">
                <a:solidFill>
                  <a:srgbClr val="EBEDF0"/>
                </a:solidFill>
                <a:latin typeface="Geist" pitchFamily="34" charset="0"/>
                <a:ea typeface="Geist" pitchFamily="34" charset="-122"/>
                <a:cs typeface="Geist" pitchFamily="34" charset="-120"/>
              </a:rPr>
              <a:t>≥ 1200px</a:t>
            </a:r>
            <a:endParaRPr lang="en-US" sz="750" dirty="0"/>
          </a:p>
        </p:txBody>
      </p:sp>
      <p:sp>
        <p:nvSpPr>
          <p:cNvPr id="20" name="Text 18"/>
          <p:cNvSpPr/>
          <p:nvPr/>
        </p:nvSpPr>
        <p:spPr>
          <a:xfrm>
            <a:off x="6684541" y="3349823"/>
            <a:ext cx="1663080" cy="115416"/>
          </a:xfrm>
          <a:prstGeom prst="rect">
            <a:avLst/>
          </a:prstGeom>
          <a:noFill/>
          <a:ln/>
        </p:spPr>
        <p:txBody>
          <a:bodyPr wrap="none" lIns="0" tIns="0" rIns="0" bIns="0" rtlCol="0" anchor="t"/>
          <a:lstStyle/>
          <a:p>
            <a:pPr algn="l" indent="0" marL="0">
              <a:lnSpc>
                <a:spcPts val="900"/>
              </a:lnSpc>
              <a:buNone/>
            </a:pPr>
            <a:r>
              <a:rPr lang="en-US" sz="750" dirty="0">
                <a:solidFill>
                  <a:srgbClr val="EBEDF0"/>
                </a:solidFill>
                <a:latin typeface="Geist" pitchFamily="34" charset="0"/>
                <a:ea typeface="Geist" pitchFamily="34" charset="-122"/>
                <a:cs typeface="Geist" pitchFamily="34" charset="-120"/>
              </a:rPr>
              <a:t>Full geometry allowed</a:t>
            </a:r>
            <a:endParaRPr lang="en-US" sz="750" dirty="0"/>
          </a:p>
        </p:txBody>
      </p:sp>
      <p:sp>
        <p:nvSpPr>
          <p:cNvPr id="21" name="Text 19"/>
          <p:cNvSpPr/>
          <p:nvPr/>
        </p:nvSpPr>
        <p:spPr>
          <a:xfrm>
            <a:off x="4823817" y="3569271"/>
            <a:ext cx="1663080" cy="115416"/>
          </a:xfrm>
          <a:prstGeom prst="rect">
            <a:avLst/>
          </a:prstGeom>
          <a:noFill/>
          <a:ln/>
        </p:spPr>
        <p:txBody>
          <a:bodyPr wrap="none" lIns="0" tIns="0" rIns="0" bIns="0" rtlCol="0" anchor="t"/>
          <a:lstStyle/>
          <a:p>
            <a:pPr algn="l" indent="0" marL="0">
              <a:lnSpc>
                <a:spcPts val="900"/>
              </a:lnSpc>
              <a:buNone/>
            </a:pPr>
            <a:r>
              <a:rPr lang="en-US" sz="750" dirty="0">
                <a:solidFill>
                  <a:srgbClr val="EBEDF0"/>
                </a:solidFill>
                <a:latin typeface="Geist" pitchFamily="34" charset="0"/>
                <a:ea typeface="Geist" pitchFamily="34" charset="-122"/>
                <a:cs typeface="Geist" pitchFamily="34" charset="-120"/>
              </a:rPr>
              <a:t>900–1199px</a:t>
            </a:r>
            <a:endParaRPr lang="en-US" sz="750" dirty="0"/>
          </a:p>
        </p:txBody>
      </p:sp>
      <p:sp>
        <p:nvSpPr>
          <p:cNvPr id="22" name="Text 20"/>
          <p:cNvSpPr/>
          <p:nvPr/>
        </p:nvSpPr>
        <p:spPr>
          <a:xfrm>
            <a:off x="6684541" y="3569271"/>
            <a:ext cx="1663080" cy="115416"/>
          </a:xfrm>
          <a:prstGeom prst="rect">
            <a:avLst/>
          </a:prstGeom>
          <a:noFill/>
          <a:ln/>
        </p:spPr>
        <p:txBody>
          <a:bodyPr wrap="none" lIns="0" tIns="0" rIns="0" bIns="0" rtlCol="0" anchor="t"/>
          <a:lstStyle/>
          <a:p>
            <a:pPr algn="l" indent="0" marL="0">
              <a:lnSpc>
                <a:spcPts val="900"/>
              </a:lnSpc>
              <a:buNone/>
            </a:pPr>
            <a:r>
              <a:rPr lang="en-US" sz="750" dirty="0">
                <a:solidFill>
                  <a:srgbClr val="EBEDF0"/>
                </a:solidFill>
                <a:latin typeface="Geist" pitchFamily="34" charset="0"/>
                <a:ea typeface="Geist" pitchFamily="34" charset="-122"/>
                <a:cs typeface="Geist" pitchFamily="34" charset="-120"/>
              </a:rPr>
              <a:t>Reduce offsets by 20%</a:t>
            </a:r>
            <a:endParaRPr lang="en-US" sz="750" dirty="0"/>
          </a:p>
        </p:txBody>
      </p:sp>
      <p:sp>
        <p:nvSpPr>
          <p:cNvPr id="23" name="Text 21"/>
          <p:cNvSpPr/>
          <p:nvPr/>
        </p:nvSpPr>
        <p:spPr>
          <a:xfrm>
            <a:off x="4823817" y="3788718"/>
            <a:ext cx="1663080" cy="115416"/>
          </a:xfrm>
          <a:prstGeom prst="rect">
            <a:avLst/>
          </a:prstGeom>
          <a:noFill/>
          <a:ln/>
        </p:spPr>
        <p:txBody>
          <a:bodyPr wrap="none" lIns="0" tIns="0" rIns="0" bIns="0" rtlCol="0" anchor="t"/>
          <a:lstStyle/>
          <a:p>
            <a:pPr algn="l" indent="0" marL="0">
              <a:lnSpc>
                <a:spcPts val="900"/>
              </a:lnSpc>
              <a:buNone/>
            </a:pPr>
            <a:r>
              <a:rPr lang="en-US" sz="750" dirty="0">
                <a:solidFill>
                  <a:srgbClr val="EBEDF0"/>
                </a:solidFill>
                <a:latin typeface="Geist" pitchFamily="34" charset="0"/>
                <a:ea typeface="Geist" pitchFamily="34" charset="-122"/>
                <a:cs typeface="Geist" pitchFamily="34" charset="-120"/>
              </a:rPr>
              <a:t>640–899px</a:t>
            </a:r>
            <a:endParaRPr lang="en-US" sz="750" dirty="0"/>
          </a:p>
        </p:txBody>
      </p:sp>
      <p:sp>
        <p:nvSpPr>
          <p:cNvPr id="24" name="Text 22"/>
          <p:cNvSpPr/>
          <p:nvPr/>
        </p:nvSpPr>
        <p:spPr>
          <a:xfrm>
            <a:off x="6684541" y="3788718"/>
            <a:ext cx="1663080" cy="115416"/>
          </a:xfrm>
          <a:prstGeom prst="rect">
            <a:avLst/>
          </a:prstGeom>
          <a:noFill/>
          <a:ln/>
        </p:spPr>
        <p:txBody>
          <a:bodyPr wrap="none" lIns="0" tIns="0" rIns="0" bIns="0" rtlCol="0" anchor="t"/>
          <a:lstStyle/>
          <a:p>
            <a:pPr algn="l" indent="0" marL="0">
              <a:lnSpc>
                <a:spcPts val="900"/>
              </a:lnSpc>
              <a:buNone/>
            </a:pPr>
            <a:r>
              <a:rPr lang="en-US" sz="750" dirty="0">
                <a:solidFill>
                  <a:srgbClr val="EBEDF0"/>
                </a:solidFill>
                <a:latin typeface="Geist" pitchFamily="34" charset="0"/>
                <a:ea typeface="Geist" pitchFamily="34" charset="-122"/>
                <a:cs typeface="Geist" pitchFamily="34" charset="-120"/>
              </a:rPr>
              <a:t>Reduce offsets by 40%</a:t>
            </a:r>
            <a:endParaRPr lang="en-US" sz="750" dirty="0"/>
          </a:p>
        </p:txBody>
      </p:sp>
      <p:sp>
        <p:nvSpPr>
          <p:cNvPr id="25" name="Text 23"/>
          <p:cNvSpPr/>
          <p:nvPr/>
        </p:nvSpPr>
        <p:spPr>
          <a:xfrm>
            <a:off x="4823817" y="4008165"/>
            <a:ext cx="1663080" cy="115416"/>
          </a:xfrm>
          <a:prstGeom prst="rect">
            <a:avLst/>
          </a:prstGeom>
          <a:noFill/>
          <a:ln/>
        </p:spPr>
        <p:txBody>
          <a:bodyPr wrap="none" lIns="0" tIns="0" rIns="0" bIns="0" rtlCol="0" anchor="t"/>
          <a:lstStyle/>
          <a:p>
            <a:pPr algn="l" indent="0" marL="0">
              <a:lnSpc>
                <a:spcPts val="900"/>
              </a:lnSpc>
              <a:buNone/>
            </a:pPr>
            <a:r>
              <a:rPr lang="en-US" sz="750" dirty="0">
                <a:solidFill>
                  <a:srgbClr val="EBEDF0"/>
                </a:solidFill>
                <a:latin typeface="Geist" pitchFamily="34" charset="0"/>
                <a:ea typeface="Geist" pitchFamily="34" charset="-122"/>
                <a:cs typeface="Geist" pitchFamily="34" charset="-120"/>
              </a:rPr>
              <a:t>&lt; 640px</a:t>
            </a:r>
            <a:endParaRPr lang="en-US" sz="750" dirty="0"/>
          </a:p>
        </p:txBody>
      </p:sp>
      <p:sp>
        <p:nvSpPr>
          <p:cNvPr id="26" name="Text 24"/>
          <p:cNvSpPr/>
          <p:nvPr/>
        </p:nvSpPr>
        <p:spPr>
          <a:xfrm>
            <a:off x="6684541" y="4008165"/>
            <a:ext cx="1663080" cy="115416"/>
          </a:xfrm>
          <a:prstGeom prst="rect">
            <a:avLst/>
          </a:prstGeom>
          <a:noFill/>
          <a:ln/>
        </p:spPr>
        <p:txBody>
          <a:bodyPr wrap="none" lIns="0" tIns="0" rIns="0" bIns="0" rtlCol="0" anchor="t"/>
          <a:lstStyle/>
          <a:p>
            <a:pPr algn="l" indent="0" marL="0">
              <a:lnSpc>
                <a:spcPts val="900"/>
              </a:lnSpc>
              <a:buNone/>
            </a:pPr>
            <a:r>
              <a:rPr lang="en-US" sz="750" dirty="0">
                <a:solidFill>
                  <a:srgbClr val="EBEDF0"/>
                </a:solidFill>
                <a:latin typeface="Geist" pitchFamily="34" charset="0"/>
                <a:ea typeface="Geist" pitchFamily="34" charset="-122"/>
                <a:cs typeface="Geist" pitchFamily="34" charset="-120"/>
              </a:rPr>
              <a:t>Fallback to soft-card</a:t>
            </a:r>
            <a:endParaRPr lang="en-US" sz="750" dirty="0"/>
          </a:p>
        </p:txBody>
      </p:sp>
      <p:sp>
        <p:nvSpPr>
          <p:cNvPr id="27" name="Shape 25"/>
          <p:cNvSpPr/>
          <p:nvPr/>
        </p:nvSpPr>
        <p:spPr>
          <a:xfrm>
            <a:off x="674489" y="4352702"/>
            <a:ext cx="7794947" cy="454521"/>
          </a:xfrm>
          <a:prstGeom prst="roundRect">
            <a:avLst>
              <a:gd name="adj" fmla="val 9134"/>
            </a:avLst>
          </a:prstGeom>
          <a:solidFill>
            <a:srgbClr val="4B3F02"/>
          </a:solidFill>
          <a:ln/>
        </p:spPr>
      </p:sp>
      <p:pic>
        <p:nvPicPr>
          <p:cNvPr id="28" name="Image 0" descr="preencoded.png">    </p:cNvPr>
          <p:cNvPicPr>
            <a:picLocks noChangeAspect="1"/>
          </p:cNvPicPr>
          <p:nvPr/>
        </p:nvPicPr>
        <p:blipFill>
          <a:blip r:embed="rId1"/>
          <a:stretch>
            <a:fillRect/>
          </a:stretch>
        </p:blipFill>
        <p:spPr>
          <a:xfrm>
            <a:off x="773311" y="4480247"/>
            <a:ext cx="123527" cy="98822"/>
          </a:xfrm>
          <a:prstGeom prst="rect">
            <a:avLst/>
          </a:prstGeom>
        </p:spPr>
      </p:pic>
      <p:sp>
        <p:nvSpPr>
          <p:cNvPr id="29" name="Text 26"/>
          <p:cNvSpPr/>
          <p:nvPr/>
        </p:nvSpPr>
        <p:spPr>
          <a:xfrm>
            <a:off x="995660" y="4456137"/>
            <a:ext cx="7374954" cy="230832"/>
          </a:xfrm>
          <a:prstGeom prst="rect">
            <a:avLst/>
          </a:prstGeom>
          <a:noFill/>
          <a:ln/>
        </p:spPr>
        <p:txBody>
          <a:bodyPr wrap="square" lIns="0" tIns="0" rIns="0" bIns="0" rtlCol="0" anchor="t"/>
          <a:lstStyle/>
          <a:p>
            <a:pPr algn="l" indent="0" marL="0">
              <a:lnSpc>
                <a:spcPts val="900"/>
              </a:lnSpc>
              <a:buNone/>
            </a:pPr>
            <a:r>
              <a:rPr lang="en-US" sz="750" b="1" dirty="0">
                <a:solidFill>
                  <a:srgbClr val="FFFFFF"/>
                </a:solidFill>
                <a:latin typeface="Geist" pitchFamily="34" charset="0"/>
                <a:ea typeface="Geist" pitchFamily="34" charset="-122"/>
                <a:cs typeface="Geist" pitchFamily="34" charset="-120"/>
              </a:rPr>
              <a:t>Focus Rule:</a:t>
            </a:r>
            <a:pPr algn="l" indent="0" marL="0">
              <a:lnSpc>
                <a:spcPts val="900"/>
              </a:lnSpc>
              <a:buNone/>
            </a:pPr>
            <a:r>
              <a:rPr lang="en-US" sz="750" dirty="0">
                <a:solidFill>
                  <a:srgbClr val="FFFFFF"/>
                </a:solidFill>
                <a:latin typeface="Geist" pitchFamily="34" charset="0"/>
                <a:ea typeface="Geist" pitchFamily="34" charset="-122"/>
                <a:cs typeface="Geist" pitchFamily="34" charset="-120"/>
              </a:rPr>
              <a:t> If a clipped panel contains links or buttons, focus outlines must remain visible and must not be clipped beyond recognition. Use an outer wrapper for focus and an inner clipped panel for shape.</a:t>
            </a:r>
            <a:endParaRPr lang="en-US" sz="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65162" y="394915"/>
            <a:ext cx="2136800" cy="188863"/>
          </a:xfrm>
          <a:prstGeom prst="rect">
            <a:avLst/>
          </a:prstGeom>
          <a:noFill/>
          <a:ln/>
        </p:spPr>
        <p:txBody>
          <a:bodyPr wrap="none" lIns="0" tIns="0" rIns="0" bIns="0" rtlCol="0" anchor="t"/>
          <a:lstStyle/>
          <a:p>
            <a:pPr algn="l" indent="0" marL="0">
              <a:lnSpc>
                <a:spcPts val="1450"/>
              </a:lnSpc>
              <a:buNone/>
            </a:pPr>
            <a:r>
              <a:rPr lang="en-US" sz="1100" b="1" dirty="0">
                <a:solidFill>
                  <a:srgbClr val="F2F5FA"/>
                </a:solidFill>
                <a:latin typeface="Geist Bold" pitchFamily="34" charset="0"/>
                <a:ea typeface="Geist Bold" pitchFamily="34" charset="-122"/>
                <a:cs typeface="Geist Bold" pitchFamily="34" charset="-120"/>
              </a:rPr>
              <a:t>Chapter 10 — Shape Selection</a:t>
            </a:r>
            <a:endParaRPr lang="en-US" sz="1100" dirty="0"/>
          </a:p>
        </p:txBody>
      </p:sp>
      <p:sp>
        <p:nvSpPr>
          <p:cNvPr id="3" name="Text 1"/>
          <p:cNvSpPr/>
          <p:nvPr/>
        </p:nvSpPr>
        <p:spPr>
          <a:xfrm>
            <a:off x="465162" y="627385"/>
            <a:ext cx="4665464" cy="377949"/>
          </a:xfrm>
          <a:prstGeom prst="rect">
            <a:avLst/>
          </a:prstGeom>
          <a:noFill/>
          <a:ln/>
        </p:spPr>
        <p:txBody>
          <a:bodyPr wrap="none" lIns="0" tIns="0" rIns="0" bIns="0" rtlCol="0" anchor="t"/>
          <a:lstStyle/>
          <a:p>
            <a:pPr algn="l" indent="0" marL="0">
              <a:lnSpc>
                <a:spcPts val="2950"/>
              </a:lnSpc>
              <a:buNone/>
            </a:pPr>
            <a:r>
              <a:rPr lang="en-US" sz="2250" b="1" dirty="0">
                <a:solidFill>
                  <a:srgbClr val="F2F5FA"/>
                </a:solidFill>
                <a:latin typeface="Geist Bold" pitchFamily="34" charset="0"/>
                <a:ea typeface="Geist Bold" pitchFamily="34" charset="-122"/>
                <a:cs typeface="Geist Bold" pitchFamily="34" charset="-120"/>
              </a:rPr>
              <a:t>Shape Selection by Artifact Type</a:t>
            </a:r>
            <a:endParaRPr lang="en-US" sz="2250" dirty="0"/>
          </a:p>
        </p:txBody>
      </p:sp>
      <p:sp>
        <p:nvSpPr>
          <p:cNvPr id="4" name="Text 2"/>
          <p:cNvSpPr/>
          <p:nvPr/>
        </p:nvSpPr>
        <p:spPr>
          <a:xfrm>
            <a:off x="465162" y="1168822"/>
            <a:ext cx="8213675" cy="292894"/>
          </a:xfrm>
          <a:prstGeom prst="rect">
            <a:avLst/>
          </a:prstGeom>
          <a:noFill/>
          <a:ln/>
        </p:spPr>
        <p:txBody>
          <a:bodyPr wrap="squar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AIC artifact type contracts should reference APGC for geometry decisions. Each artifact type has a recommended default shape, a set of allowed families, and a maximum angle energy ceiling.</a:t>
            </a:r>
            <a:endParaRPr lang="en-US" sz="900" dirty="0"/>
          </a:p>
        </p:txBody>
      </p:sp>
      <p:sp>
        <p:nvSpPr>
          <p:cNvPr id="5" name="Shape 3"/>
          <p:cNvSpPr/>
          <p:nvPr/>
        </p:nvSpPr>
        <p:spPr>
          <a:xfrm>
            <a:off x="465162" y="1584350"/>
            <a:ext cx="8213675" cy="3164235"/>
          </a:xfrm>
          <a:prstGeom prst="roundRect">
            <a:avLst>
              <a:gd name="adj" fmla="val 1544"/>
            </a:avLst>
          </a:prstGeom>
          <a:noFill/>
          <a:ln w="4763">
            <a:solidFill>
              <a:srgbClr val="FFFFFF">
                <a:alpha val="24000"/>
              </a:srgbClr>
            </a:solidFill>
            <a:prstDash val="solid"/>
          </a:ln>
        </p:spPr>
      </p:sp>
      <p:sp>
        <p:nvSpPr>
          <p:cNvPr id="6" name="Shape 4"/>
          <p:cNvSpPr/>
          <p:nvPr/>
        </p:nvSpPr>
        <p:spPr>
          <a:xfrm>
            <a:off x="469925" y="1589112"/>
            <a:ext cx="8204150" cy="286792"/>
          </a:xfrm>
          <a:prstGeom prst="rect">
            <a:avLst/>
          </a:prstGeom>
          <a:solidFill>
            <a:srgbClr val="FFFFFF">
              <a:alpha val="4000"/>
            </a:srgbClr>
          </a:solidFill>
          <a:ln/>
        </p:spPr>
      </p:sp>
      <p:sp>
        <p:nvSpPr>
          <p:cNvPr id="7" name="Text 5"/>
          <p:cNvSpPr/>
          <p:nvPr/>
        </p:nvSpPr>
        <p:spPr>
          <a:xfrm>
            <a:off x="586234" y="1659285"/>
            <a:ext cx="1898228" cy="146447"/>
          </a:xfrm>
          <a:prstGeom prst="rect">
            <a:avLst/>
          </a:prstGeom>
          <a:noFill/>
          <a:ln/>
        </p:spPr>
        <p:txBody>
          <a:bodyPr wrap="none" lIns="0" tIns="0" rIns="0" bIns="0" rtlCol="0" anchor="t"/>
          <a:lstStyle/>
          <a:p>
            <a:pPr algn="l" indent="0" marL="0">
              <a:lnSpc>
                <a:spcPts val="1150"/>
              </a:lnSpc>
              <a:buNone/>
            </a:pPr>
            <a:r>
              <a:rPr lang="en-US" sz="900" b="1" dirty="0">
                <a:solidFill>
                  <a:srgbClr val="EBEDF0"/>
                </a:solidFill>
                <a:latin typeface="Geist" pitchFamily="34" charset="0"/>
                <a:ea typeface="Geist" pitchFamily="34" charset="-122"/>
                <a:cs typeface="Geist" pitchFamily="34" charset="-120"/>
              </a:rPr>
              <a:t>AIC Artifact Type</a:t>
            </a:r>
            <a:endParaRPr lang="en-US" sz="900" dirty="0"/>
          </a:p>
        </p:txBody>
      </p:sp>
      <p:sp>
        <p:nvSpPr>
          <p:cNvPr id="8" name="Text 6"/>
          <p:cNvSpPr/>
          <p:nvPr/>
        </p:nvSpPr>
        <p:spPr>
          <a:xfrm>
            <a:off x="2721694" y="1659285"/>
            <a:ext cx="1567681" cy="146447"/>
          </a:xfrm>
          <a:prstGeom prst="rect">
            <a:avLst/>
          </a:prstGeom>
          <a:noFill/>
          <a:ln/>
        </p:spPr>
        <p:txBody>
          <a:bodyPr wrap="none" lIns="0" tIns="0" rIns="0" bIns="0" rtlCol="0" anchor="t"/>
          <a:lstStyle/>
          <a:p>
            <a:pPr algn="l" indent="0" marL="0">
              <a:lnSpc>
                <a:spcPts val="1150"/>
              </a:lnSpc>
              <a:buNone/>
            </a:pPr>
            <a:r>
              <a:rPr lang="en-US" sz="900" b="1" dirty="0">
                <a:solidFill>
                  <a:srgbClr val="EBEDF0"/>
                </a:solidFill>
                <a:latin typeface="Geist" pitchFamily="34" charset="0"/>
                <a:ea typeface="Geist" pitchFamily="34" charset="-122"/>
                <a:cs typeface="Geist" pitchFamily="34" charset="-120"/>
              </a:rPr>
              <a:t>Default Shape</a:t>
            </a:r>
            <a:endParaRPr lang="en-US" sz="900" dirty="0"/>
          </a:p>
        </p:txBody>
      </p:sp>
      <p:sp>
        <p:nvSpPr>
          <p:cNvPr id="9" name="Text 7"/>
          <p:cNvSpPr/>
          <p:nvPr/>
        </p:nvSpPr>
        <p:spPr>
          <a:xfrm>
            <a:off x="4526607" y="1659285"/>
            <a:ext cx="2634183" cy="146447"/>
          </a:xfrm>
          <a:prstGeom prst="rect">
            <a:avLst/>
          </a:prstGeom>
          <a:noFill/>
          <a:ln/>
        </p:spPr>
        <p:txBody>
          <a:bodyPr wrap="none" lIns="0" tIns="0" rIns="0" bIns="0" rtlCol="0" anchor="t"/>
          <a:lstStyle/>
          <a:p>
            <a:pPr algn="l" indent="0" marL="0">
              <a:lnSpc>
                <a:spcPts val="1150"/>
              </a:lnSpc>
              <a:buNone/>
            </a:pPr>
            <a:r>
              <a:rPr lang="en-US" sz="900" b="1" dirty="0">
                <a:solidFill>
                  <a:srgbClr val="EBEDF0"/>
                </a:solidFill>
                <a:latin typeface="Geist" pitchFamily="34" charset="0"/>
                <a:ea typeface="Geist" pitchFamily="34" charset="-122"/>
                <a:cs typeface="Geist" pitchFamily="34" charset="-120"/>
              </a:rPr>
              <a:t>Allowed Families</a:t>
            </a:r>
            <a:endParaRPr lang="en-US" sz="900" dirty="0"/>
          </a:p>
        </p:txBody>
      </p:sp>
      <p:sp>
        <p:nvSpPr>
          <p:cNvPr id="10" name="Text 8"/>
          <p:cNvSpPr/>
          <p:nvPr/>
        </p:nvSpPr>
        <p:spPr>
          <a:xfrm>
            <a:off x="7398023" y="1659285"/>
            <a:ext cx="1159818" cy="146447"/>
          </a:xfrm>
          <a:prstGeom prst="rect">
            <a:avLst/>
          </a:prstGeom>
          <a:noFill/>
          <a:ln/>
        </p:spPr>
        <p:txBody>
          <a:bodyPr wrap="none" lIns="0" tIns="0" rIns="0" bIns="0" rtlCol="0" anchor="t"/>
          <a:lstStyle/>
          <a:p>
            <a:pPr algn="l" indent="0" marL="0">
              <a:lnSpc>
                <a:spcPts val="1150"/>
              </a:lnSpc>
              <a:buNone/>
            </a:pPr>
            <a:r>
              <a:rPr lang="en-US" sz="900" b="1" dirty="0">
                <a:solidFill>
                  <a:srgbClr val="EBEDF0"/>
                </a:solidFill>
                <a:latin typeface="Geist" pitchFamily="34" charset="0"/>
                <a:ea typeface="Geist" pitchFamily="34" charset="-122"/>
                <a:cs typeface="Geist" pitchFamily="34" charset="-120"/>
              </a:rPr>
              <a:t>Max Energy</a:t>
            </a:r>
            <a:endParaRPr lang="en-US" sz="900" dirty="0"/>
          </a:p>
        </p:txBody>
      </p:sp>
      <p:sp>
        <p:nvSpPr>
          <p:cNvPr id="11" name="Shape 9"/>
          <p:cNvSpPr/>
          <p:nvPr/>
        </p:nvSpPr>
        <p:spPr>
          <a:xfrm>
            <a:off x="469925" y="1875904"/>
            <a:ext cx="8204150" cy="286792"/>
          </a:xfrm>
          <a:prstGeom prst="rect">
            <a:avLst/>
          </a:prstGeom>
          <a:solidFill>
            <a:srgbClr val="000000">
              <a:alpha val="4000"/>
            </a:srgbClr>
          </a:solidFill>
          <a:ln/>
        </p:spPr>
      </p:sp>
      <p:sp>
        <p:nvSpPr>
          <p:cNvPr id="12" name="Text 10"/>
          <p:cNvSpPr/>
          <p:nvPr/>
        </p:nvSpPr>
        <p:spPr>
          <a:xfrm>
            <a:off x="586234" y="1946077"/>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dataset-card</a:t>
            </a:r>
            <a:endParaRPr lang="en-US" sz="900" dirty="0"/>
          </a:p>
        </p:txBody>
      </p:sp>
      <p:sp>
        <p:nvSpPr>
          <p:cNvPr id="13" name="Text 11"/>
          <p:cNvSpPr/>
          <p:nvPr/>
        </p:nvSpPr>
        <p:spPr>
          <a:xfrm>
            <a:off x="2721694" y="1946077"/>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soft-card</a:t>
            </a:r>
            <a:endParaRPr lang="en-US" sz="900" dirty="0"/>
          </a:p>
        </p:txBody>
      </p:sp>
      <p:sp>
        <p:nvSpPr>
          <p:cNvPr id="14" name="Text 12"/>
          <p:cNvSpPr/>
          <p:nvPr/>
        </p:nvSpPr>
        <p:spPr>
          <a:xfrm>
            <a:off x="4526607" y="1946077"/>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soft-card, cut-corner, manga-panel-a</a:t>
            </a:r>
            <a:endParaRPr lang="en-US" sz="900" dirty="0"/>
          </a:p>
        </p:txBody>
      </p:sp>
      <p:sp>
        <p:nvSpPr>
          <p:cNvPr id="15" name="Text 13"/>
          <p:cNvSpPr/>
          <p:nvPr/>
        </p:nvSpPr>
        <p:spPr>
          <a:xfrm>
            <a:off x="7398023" y="1946077"/>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2</a:t>
            </a:r>
            <a:endParaRPr lang="en-US" sz="900" dirty="0"/>
          </a:p>
        </p:txBody>
      </p:sp>
      <p:sp>
        <p:nvSpPr>
          <p:cNvPr id="16" name="Shape 14"/>
          <p:cNvSpPr/>
          <p:nvPr/>
        </p:nvSpPr>
        <p:spPr>
          <a:xfrm>
            <a:off x="469925" y="2162696"/>
            <a:ext cx="8204150" cy="286792"/>
          </a:xfrm>
          <a:prstGeom prst="rect">
            <a:avLst/>
          </a:prstGeom>
          <a:solidFill>
            <a:srgbClr val="FFFFFF">
              <a:alpha val="4000"/>
            </a:srgbClr>
          </a:solidFill>
          <a:ln/>
        </p:spPr>
      </p:sp>
      <p:sp>
        <p:nvSpPr>
          <p:cNvPr id="17" name="Text 15"/>
          <p:cNvSpPr/>
          <p:nvPr/>
        </p:nvSpPr>
        <p:spPr>
          <a:xfrm>
            <a:off x="586234" y="2232868"/>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dataset-header</a:t>
            </a:r>
            <a:endParaRPr lang="en-US" sz="900" dirty="0"/>
          </a:p>
        </p:txBody>
      </p:sp>
      <p:sp>
        <p:nvSpPr>
          <p:cNvPr id="18" name="Text 16"/>
          <p:cNvSpPr/>
          <p:nvPr/>
        </p:nvSpPr>
        <p:spPr>
          <a:xfrm>
            <a:off x="2721694" y="2232868"/>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trapezoid-wide</a:t>
            </a:r>
            <a:endParaRPr lang="en-US" sz="900" dirty="0"/>
          </a:p>
        </p:txBody>
      </p:sp>
      <p:sp>
        <p:nvSpPr>
          <p:cNvPr id="19" name="Text 17"/>
          <p:cNvSpPr/>
          <p:nvPr/>
        </p:nvSpPr>
        <p:spPr>
          <a:xfrm>
            <a:off x="4526607" y="2232868"/>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rect-stable, trapezoid-wide, manga-panel-a</a:t>
            </a:r>
            <a:endParaRPr lang="en-US" sz="900" dirty="0"/>
          </a:p>
        </p:txBody>
      </p:sp>
      <p:sp>
        <p:nvSpPr>
          <p:cNvPr id="20" name="Text 18"/>
          <p:cNvSpPr/>
          <p:nvPr/>
        </p:nvSpPr>
        <p:spPr>
          <a:xfrm>
            <a:off x="7398023" y="2232868"/>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3</a:t>
            </a:r>
            <a:endParaRPr lang="en-US" sz="900" dirty="0"/>
          </a:p>
        </p:txBody>
      </p:sp>
      <p:sp>
        <p:nvSpPr>
          <p:cNvPr id="21" name="Shape 19"/>
          <p:cNvSpPr/>
          <p:nvPr/>
        </p:nvSpPr>
        <p:spPr>
          <a:xfrm>
            <a:off x="469925" y="2449488"/>
            <a:ext cx="8204150" cy="286792"/>
          </a:xfrm>
          <a:prstGeom prst="rect">
            <a:avLst/>
          </a:prstGeom>
          <a:solidFill>
            <a:srgbClr val="000000">
              <a:alpha val="4000"/>
            </a:srgbClr>
          </a:solidFill>
          <a:ln/>
        </p:spPr>
      </p:sp>
      <p:sp>
        <p:nvSpPr>
          <p:cNvPr id="22" name="Text 20"/>
          <p:cNvSpPr/>
          <p:nvPr/>
        </p:nvSpPr>
        <p:spPr>
          <a:xfrm>
            <a:off x="586234" y="2519660"/>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pipeline-panel</a:t>
            </a:r>
            <a:endParaRPr lang="en-US" sz="900" dirty="0"/>
          </a:p>
        </p:txBody>
      </p:sp>
      <p:sp>
        <p:nvSpPr>
          <p:cNvPr id="23" name="Text 21"/>
          <p:cNvSpPr/>
          <p:nvPr/>
        </p:nvSpPr>
        <p:spPr>
          <a:xfrm>
            <a:off x="2721694" y="2519660"/>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slant-forward</a:t>
            </a:r>
            <a:endParaRPr lang="en-US" sz="900" dirty="0"/>
          </a:p>
        </p:txBody>
      </p:sp>
      <p:sp>
        <p:nvSpPr>
          <p:cNvPr id="24" name="Text 22"/>
          <p:cNvSpPr/>
          <p:nvPr/>
        </p:nvSpPr>
        <p:spPr>
          <a:xfrm>
            <a:off x="4526607" y="2519660"/>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cut-corner, slant-forward, manga-panel-a</a:t>
            </a:r>
            <a:endParaRPr lang="en-US" sz="900" dirty="0"/>
          </a:p>
        </p:txBody>
      </p:sp>
      <p:sp>
        <p:nvSpPr>
          <p:cNvPr id="25" name="Text 23"/>
          <p:cNvSpPr/>
          <p:nvPr/>
        </p:nvSpPr>
        <p:spPr>
          <a:xfrm>
            <a:off x="7398023" y="2519660"/>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3</a:t>
            </a:r>
            <a:endParaRPr lang="en-US" sz="900" dirty="0"/>
          </a:p>
        </p:txBody>
      </p:sp>
      <p:sp>
        <p:nvSpPr>
          <p:cNvPr id="26" name="Shape 24"/>
          <p:cNvSpPr/>
          <p:nvPr/>
        </p:nvSpPr>
        <p:spPr>
          <a:xfrm>
            <a:off x="469925" y="2736279"/>
            <a:ext cx="8204150" cy="286792"/>
          </a:xfrm>
          <a:prstGeom prst="rect">
            <a:avLst/>
          </a:prstGeom>
          <a:solidFill>
            <a:srgbClr val="FFFFFF">
              <a:alpha val="4000"/>
            </a:srgbClr>
          </a:solidFill>
          <a:ln/>
        </p:spPr>
      </p:sp>
      <p:sp>
        <p:nvSpPr>
          <p:cNvPr id="27" name="Text 25"/>
          <p:cNvSpPr/>
          <p:nvPr/>
        </p:nvSpPr>
        <p:spPr>
          <a:xfrm>
            <a:off x="586234" y="2806452"/>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qa-item</a:t>
            </a:r>
            <a:endParaRPr lang="en-US" sz="900" dirty="0"/>
          </a:p>
        </p:txBody>
      </p:sp>
      <p:sp>
        <p:nvSpPr>
          <p:cNvPr id="28" name="Text 26"/>
          <p:cNvSpPr/>
          <p:nvPr/>
        </p:nvSpPr>
        <p:spPr>
          <a:xfrm>
            <a:off x="2721694" y="2806452"/>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soft-card</a:t>
            </a:r>
            <a:endParaRPr lang="en-US" sz="900" dirty="0"/>
          </a:p>
        </p:txBody>
      </p:sp>
      <p:sp>
        <p:nvSpPr>
          <p:cNvPr id="29" name="Text 27"/>
          <p:cNvSpPr/>
          <p:nvPr/>
        </p:nvSpPr>
        <p:spPr>
          <a:xfrm>
            <a:off x="4526607" y="2806452"/>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soft-card, cut-corner, slant-forward</a:t>
            </a:r>
            <a:endParaRPr lang="en-US" sz="900" dirty="0"/>
          </a:p>
        </p:txBody>
      </p:sp>
      <p:sp>
        <p:nvSpPr>
          <p:cNvPr id="30" name="Text 28"/>
          <p:cNvSpPr/>
          <p:nvPr/>
        </p:nvSpPr>
        <p:spPr>
          <a:xfrm>
            <a:off x="7398023" y="2806452"/>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2</a:t>
            </a:r>
            <a:endParaRPr lang="en-US" sz="900" dirty="0"/>
          </a:p>
        </p:txBody>
      </p:sp>
      <p:sp>
        <p:nvSpPr>
          <p:cNvPr id="31" name="Shape 29"/>
          <p:cNvSpPr/>
          <p:nvPr/>
        </p:nvSpPr>
        <p:spPr>
          <a:xfrm>
            <a:off x="469925" y="3023071"/>
            <a:ext cx="8204150" cy="286792"/>
          </a:xfrm>
          <a:prstGeom prst="rect">
            <a:avLst/>
          </a:prstGeom>
          <a:solidFill>
            <a:srgbClr val="000000">
              <a:alpha val="4000"/>
            </a:srgbClr>
          </a:solidFill>
          <a:ln/>
        </p:spPr>
      </p:sp>
      <p:sp>
        <p:nvSpPr>
          <p:cNvPr id="32" name="Text 30"/>
          <p:cNvSpPr/>
          <p:nvPr/>
        </p:nvSpPr>
        <p:spPr>
          <a:xfrm>
            <a:off x="586234" y="3093244"/>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stats-tile</a:t>
            </a:r>
            <a:endParaRPr lang="en-US" sz="900" dirty="0"/>
          </a:p>
        </p:txBody>
      </p:sp>
      <p:sp>
        <p:nvSpPr>
          <p:cNvPr id="33" name="Text 31"/>
          <p:cNvSpPr/>
          <p:nvPr/>
        </p:nvSpPr>
        <p:spPr>
          <a:xfrm>
            <a:off x="2721694" y="3093244"/>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rect-stable</a:t>
            </a:r>
            <a:endParaRPr lang="en-US" sz="900" dirty="0"/>
          </a:p>
        </p:txBody>
      </p:sp>
      <p:sp>
        <p:nvSpPr>
          <p:cNvPr id="34" name="Text 32"/>
          <p:cNvSpPr/>
          <p:nvPr/>
        </p:nvSpPr>
        <p:spPr>
          <a:xfrm>
            <a:off x="4526607" y="3093244"/>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rect-stable, soft-card, cut-corner</a:t>
            </a:r>
            <a:endParaRPr lang="en-US" sz="900" dirty="0"/>
          </a:p>
        </p:txBody>
      </p:sp>
      <p:sp>
        <p:nvSpPr>
          <p:cNvPr id="35" name="Text 33"/>
          <p:cNvSpPr/>
          <p:nvPr/>
        </p:nvSpPr>
        <p:spPr>
          <a:xfrm>
            <a:off x="7398023" y="3093244"/>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2</a:t>
            </a:r>
            <a:endParaRPr lang="en-US" sz="900" dirty="0"/>
          </a:p>
        </p:txBody>
      </p:sp>
      <p:sp>
        <p:nvSpPr>
          <p:cNvPr id="36" name="Shape 34"/>
          <p:cNvSpPr/>
          <p:nvPr/>
        </p:nvSpPr>
        <p:spPr>
          <a:xfrm>
            <a:off x="469925" y="3309863"/>
            <a:ext cx="8204150" cy="286792"/>
          </a:xfrm>
          <a:prstGeom prst="rect">
            <a:avLst/>
          </a:prstGeom>
          <a:solidFill>
            <a:srgbClr val="FFFFFF">
              <a:alpha val="4000"/>
            </a:srgbClr>
          </a:solidFill>
          <a:ln/>
        </p:spPr>
      </p:sp>
      <p:sp>
        <p:nvSpPr>
          <p:cNvPr id="37" name="Text 35"/>
          <p:cNvSpPr/>
          <p:nvPr/>
        </p:nvSpPr>
        <p:spPr>
          <a:xfrm>
            <a:off x="586234" y="3380036"/>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theme-board</a:t>
            </a:r>
            <a:endParaRPr lang="en-US" sz="900" dirty="0"/>
          </a:p>
        </p:txBody>
      </p:sp>
      <p:sp>
        <p:nvSpPr>
          <p:cNvPr id="38" name="Text 36"/>
          <p:cNvSpPr/>
          <p:nvPr/>
        </p:nvSpPr>
        <p:spPr>
          <a:xfrm>
            <a:off x="2721694" y="3380036"/>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manga-panel-a</a:t>
            </a:r>
            <a:endParaRPr lang="en-US" sz="900" dirty="0"/>
          </a:p>
        </p:txBody>
      </p:sp>
      <p:sp>
        <p:nvSpPr>
          <p:cNvPr id="39" name="Text 37"/>
          <p:cNvSpPr/>
          <p:nvPr/>
        </p:nvSpPr>
        <p:spPr>
          <a:xfrm>
            <a:off x="4526607" y="3380036"/>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trapezoid-wide, manga-panel-a, manga-panel-b</a:t>
            </a:r>
            <a:endParaRPr lang="en-US" sz="900" dirty="0"/>
          </a:p>
        </p:txBody>
      </p:sp>
      <p:sp>
        <p:nvSpPr>
          <p:cNvPr id="40" name="Text 38"/>
          <p:cNvSpPr/>
          <p:nvPr/>
        </p:nvSpPr>
        <p:spPr>
          <a:xfrm>
            <a:off x="7398023" y="3380036"/>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4</a:t>
            </a:r>
            <a:endParaRPr lang="en-US" sz="900" dirty="0"/>
          </a:p>
        </p:txBody>
      </p:sp>
      <p:sp>
        <p:nvSpPr>
          <p:cNvPr id="41" name="Shape 39"/>
          <p:cNvSpPr/>
          <p:nvPr/>
        </p:nvSpPr>
        <p:spPr>
          <a:xfrm>
            <a:off x="469925" y="3596655"/>
            <a:ext cx="8204150" cy="286792"/>
          </a:xfrm>
          <a:prstGeom prst="rect">
            <a:avLst/>
          </a:prstGeom>
          <a:solidFill>
            <a:srgbClr val="000000">
              <a:alpha val="4000"/>
            </a:srgbClr>
          </a:solidFill>
          <a:ln/>
        </p:spPr>
      </p:sp>
      <p:sp>
        <p:nvSpPr>
          <p:cNvPr id="42" name="Text 40"/>
          <p:cNvSpPr/>
          <p:nvPr/>
        </p:nvSpPr>
        <p:spPr>
          <a:xfrm>
            <a:off x="586234" y="3666827"/>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download-card</a:t>
            </a:r>
            <a:endParaRPr lang="en-US" sz="900" dirty="0"/>
          </a:p>
        </p:txBody>
      </p:sp>
      <p:sp>
        <p:nvSpPr>
          <p:cNvPr id="43" name="Text 41"/>
          <p:cNvSpPr/>
          <p:nvPr/>
        </p:nvSpPr>
        <p:spPr>
          <a:xfrm>
            <a:off x="2721694" y="3666827"/>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cut-corner</a:t>
            </a:r>
            <a:endParaRPr lang="en-US" sz="900" dirty="0"/>
          </a:p>
        </p:txBody>
      </p:sp>
      <p:sp>
        <p:nvSpPr>
          <p:cNvPr id="44" name="Text 42"/>
          <p:cNvSpPr/>
          <p:nvPr/>
        </p:nvSpPr>
        <p:spPr>
          <a:xfrm>
            <a:off x="4526607" y="3666827"/>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cut-corner, slant-forward</a:t>
            </a:r>
            <a:endParaRPr lang="en-US" sz="900" dirty="0"/>
          </a:p>
        </p:txBody>
      </p:sp>
      <p:sp>
        <p:nvSpPr>
          <p:cNvPr id="45" name="Text 43"/>
          <p:cNvSpPr/>
          <p:nvPr/>
        </p:nvSpPr>
        <p:spPr>
          <a:xfrm>
            <a:off x="7398023" y="3666827"/>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2</a:t>
            </a:r>
            <a:endParaRPr lang="en-US" sz="900" dirty="0"/>
          </a:p>
        </p:txBody>
      </p:sp>
      <p:sp>
        <p:nvSpPr>
          <p:cNvPr id="46" name="Shape 44"/>
          <p:cNvSpPr/>
          <p:nvPr/>
        </p:nvSpPr>
        <p:spPr>
          <a:xfrm>
            <a:off x="469925" y="3883447"/>
            <a:ext cx="8204150" cy="286792"/>
          </a:xfrm>
          <a:prstGeom prst="rect">
            <a:avLst/>
          </a:prstGeom>
          <a:solidFill>
            <a:srgbClr val="FFFFFF">
              <a:alpha val="4000"/>
            </a:srgbClr>
          </a:solidFill>
          <a:ln/>
        </p:spPr>
      </p:sp>
      <p:sp>
        <p:nvSpPr>
          <p:cNvPr id="47" name="Text 45"/>
          <p:cNvSpPr/>
          <p:nvPr/>
        </p:nvSpPr>
        <p:spPr>
          <a:xfrm>
            <a:off x="586234" y="3953619"/>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schema-card</a:t>
            </a:r>
            <a:endParaRPr lang="en-US" sz="900" dirty="0"/>
          </a:p>
        </p:txBody>
      </p:sp>
      <p:sp>
        <p:nvSpPr>
          <p:cNvPr id="48" name="Text 46"/>
          <p:cNvSpPr/>
          <p:nvPr/>
        </p:nvSpPr>
        <p:spPr>
          <a:xfrm>
            <a:off x="2721694" y="3953619"/>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cut-corner</a:t>
            </a:r>
            <a:endParaRPr lang="en-US" sz="900" dirty="0"/>
          </a:p>
        </p:txBody>
      </p:sp>
      <p:sp>
        <p:nvSpPr>
          <p:cNvPr id="49" name="Text 47"/>
          <p:cNvSpPr/>
          <p:nvPr/>
        </p:nvSpPr>
        <p:spPr>
          <a:xfrm>
            <a:off x="4526607" y="3953619"/>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rect-stable, cut-corner</a:t>
            </a:r>
            <a:endParaRPr lang="en-US" sz="900" dirty="0"/>
          </a:p>
        </p:txBody>
      </p:sp>
      <p:sp>
        <p:nvSpPr>
          <p:cNvPr id="50" name="Text 48"/>
          <p:cNvSpPr/>
          <p:nvPr/>
        </p:nvSpPr>
        <p:spPr>
          <a:xfrm>
            <a:off x="7398023" y="3953619"/>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2</a:t>
            </a:r>
            <a:endParaRPr lang="en-US" sz="900" dirty="0"/>
          </a:p>
        </p:txBody>
      </p:sp>
      <p:sp>
        <p:nvSpPr>
          <p:cNvPr id="51" name="Shape 49"/>
          <p:cNvSpPr/>
          <p:nvPr/>
        </p:nvSpPr>
        <p:spPr>
          <a:xfrm>
            <a:off x="469925" y="4170238"/>
            <a:ext cx="8204150" cy="286792"/>
          </a:xfrm>
          <a:prstGeom prst="rect">
            <a:avLst/>
          </a:prstGeom>
          <a:solidFill>
            <a:srgbClr val="000000">
              <a:alpha val="4000"/>
            </a:srgbClr>
          </a:solidFill>
          <a:ln/>
        </p:spPr>
      </p:sp>
      <p:sp>
        <p:nvSpPr>
          <p:cNvPr id="52" name="Text 50"/>
          <p:cNvSpPr/>
          <p:nvPr/>
        </p:nvSpPr>
        <p:spPr>
          <a:xfrm>
            <a:off x="586234" y="4240411"/>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archive-summary</a:t>
            </a:r>
            <a:endParaRPr lang="en-US" sz="900" dirty="0"/>
          </a:p>
        </p:txBody>
      </p:sp>
      <p:sp>
        <p:nvSpPr>
          <p:cNvPr id="53" name="Text 51"/>
          <p:cNvSpPr/>
          <p:nvPr/>
        </p:nvSpPr>
        <p:spPr>
          <a:xfrm>
            <a:off x="2721694" y="4240411"/>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slant-back</a:t>
            </a:r>
            <a:endParaRPr lang="en-US" sz="900" dirty="0"/>
          </a:p>
        </p:txBody>
      </p:sp>
      <p:sp>
        <p:nvSpPr>
          <p:cNvPr id="54" name="Text 52"/>
          <p:cNvSpPr/>
          <p:nvPr/>
        </p:nvSpPr>
        <p:spPr>
          <a:xfrm>
            <a:off x="4526607" y="4240411"/>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rect-stable, soft-card, slant-back</a:t>
            </a:r>
            <a:endParaRPr lang="en-US" sz="900" dirty="0"/>
          </a:p>
        </p:txBody>
      </p:sp>
      <p:sp>
        <p:nvSpPr>
          <p:cNvPr id="55" name="Text 53"/>
          <p:cNvSpPr/>
          <p:nvPr/>
        </p:nvSpPr>
        <p:spPr>
          <a:xfrm>
            <a:off x="7398023" y="4240411"/>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2</a:t>
            </a:r>
            <a:endParaRPr lang="en-US" sz="900" dirty="0"/>
          </a:p>
        </p:txBody>
      </p:sp>
      <p:sp>
        <p:nvSpPr>
          <p:cNvPr id="56" name="Shape 54"/>
          <p:cNvSpPr/>
          <p:nvPr/>
        </p:nvSpPr>
        <p:spPr>
          <a:xfrm>
            <a:off x="469925" y="4457030"/>
            <a:ext cx="8204150" cy="286792"/>
          </a:xfrm>
          <a:prstGeom prst="rect">
            <a:avLst/>
          </a:prstGeom>
          <a:solidFill>
            <a:srgbClr val="FFFFFF">
              <a:alpha val="4000"/>
            </a:srgbClr>
          </a:solidFill>
          <a:ln/>
        </p:spPr>
      </p:sp>
      <p:sp>
        <p:nvSpPr>
          <p:cNvPr id="57" name="Text 55"/>
          <p:cNvSpPr/>
          <p:nvPr/>
        </p:nvSpPr>
        <p:spPr>
          <a:xfrm>
            <a:off x="586234" y="4527203"/>
            <a:ext cx="189822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brand-promo-panel</a:t>
            </a:r>
            <a:endParaRPr lang="en-US" sz="900" dirty="0"/>
          </a:p>
        </p:txBody>
      </p:sp>
      <p:sp>
        <p:nvSpPr>
          <p:cNvPr id="58" name="Text 56"/>
          <p:cNvSpPr/>
          <p:nvPr/>
        </p:nvSpPr>
        <p:spPr>
          <a:xfrm>
            <a:off x="2721694" y="4527203"/>
            <a:ext cx="1567681"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manga-panel-b</a:t>
            </a:r>
            <a:endParaRPr lang="en-US" sz="900" dirty="0"/>
          </a:p>
        </p:txBody>
      </p:sp>
      <p:sp>
        <p:nvSpPr>
          <p:cNvPr id="59" name="Text 57"/>
          <p:cNvSpPr/>
          <p:nvPr/>
        </p:nvSpPr>
        <p:spPr>
          <a:xfrm>
            <a:off x="4526607" y="4527203"/>
            <a:ext cx="2634183"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manga-panel-a, manga-panel-b, burst</a:t>
            </a:r>
            <a:endParaRPr lang="en-US" sz="900" dirty="0"/>
          </a:p>
        </p:txBody>
      </p:sp>
      <p:sp>
        <p:nvSpPr>
          <p:cNvPr id="60" name="Text 58"/>
          <p:cNvSpPr/>
          <p:nvPr/>
        </p:nvSpPr>
        <p:spPr>
          <a:xfrm>
            <a:off x="7398023" y="4527203"/>
            <a:ext cx="115981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5</a:t>
            </a:r>
            <a:endParaRPr lang="en-US"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496119" y="403399"/>
            <a:ext cx="2181895"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Chapter 11 — Manga Mosaics</a:t>
            </a:r>
            <a:endParaRPr lang="en-US" sz="1200" dirty="0"/>
          </a:p>
        </p:txBody>
      </p:sp>
      <p:sp>
        <p:nvSpPr>
          <p:cNvPr id="3" name="Text 1"/>
          <p:cNvSpPr/>
          <p:nvPr/>
        </p:nvSpPr>
        <p:spPr>
          <a:xfrm>
            <a:off x="496119" y="654546"/>
            <a:ext cx="4188619" cy="403101"/>
          </a:xfrm>
          <a:prstGeom prst="rect">
            <a:avLst/>
          </a:prstGeom>
          <a:noFill/>
          <a:ln/>
        </p:spPr>
        <p:txBody>
          <a:bodyPr wrap="none" lIns="0" tIns="0" rIns="0" bIns="0" rtlCol="0" anchor="t"/>
          <a:lstStyle/>
          <a:p>
            <a:pPr algn="l" indent="0" marL="0">
              <a:lnSpc>
                <a:spcPts val="3150"/>
              </a:lnSpc>
              <a:buNone/>
            </a:pPr>
            <a:r>
              <a:rPr lang="en-US" sz="2400" b="1" dirty="0">
                <a:solidFill>
                  <a:srgbClr val="F2F5FA"/>
                </a:solidFill>
                <a:latin typeface="Geist Bold" pitchFamily="34" charset="0"/>
                <a:ea typeface="Geist Bold" pitchFamily="34" charset="-122"/>
                <a:cs typeface="Geist Bold" pitchFamily="34" charset="-120"/>
              </a:rPr>
              <a:t>Manga Mosaic Composition</a:t>
            </a:r>
            <a:endParaRPr lang="en-US" sz="2400" dirty="0"/>
          </a:p>
        </p:txBody>
      </p:sp>
      <p:sp>
        <p:nvSpPr>
          <p:cNvPr id="4" name="Text 2"/>
          <p:cNvSpPr/>
          <p:nvPr/>
        </p:nvSpPr>
        <p:spPr>
          <a:xfrm>
            <a:off x="496119" y="1243682"/>
            <a:ext cx="8151763"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A manga mosaic is a group of APGC panels arranged as a section, hero, or visual explainer. Mosaics must create visual rhythm, preserve reading order, vary panel scale intentionally, and use asymmetry without randomness.</a:t>
            </a:r>
            <a:endParaRPr lang="en-US" sz="950" dirty="0"/>
          </a:p>
        </p:txBody>
      </p:sp>
      <p:sp>
        <p:nvSpPr>
          <p:cNvPr id="5" name="Shape 3"/>
          <p:cNvSpPr/>
          <p:nvPr/>
        </p:nvSpPr>
        <p:spPr>
          <a:xfrm>
            <a:off x="496119" y="1705719"/>
            <a:ext cx="4013895" cy="1036290"/>
          </a:xfrm>
          <a:prstGeom prst="roundRect">
            <a:avLst>
              <a:gd name="adj" fmla="val 5028"/>
            </a:avLst>
          </a:prstGeom>
          <a:solidFill>
            <a:srgbClr val="101620"/>
          </a:solidFill>
          <a:ln w="14288">
            <a:solidFill>
              <a:srgbClr val="002A80"/>
            </a:solidFill>
            <a:prstDash val="solid"/>
          </a:ln>
        </p:spPr>
      </p:sp>
      <p:sp>
        <p:nvSpPr>
          <p:cNvPr id="6" name="Text 4"/>
          <p:cNvSpPr/>
          <p:nvPr/>
        </p:nvSpPr>
        <p:spPr>
          <a:xfrm>
            <a:off x="634380" y="1843980"/>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manga-grid-a</a:t>
            </a:r>
            <a:endParaRPr lang="en-US" sz="1200" dirty="0"/>
          </a:p>
        </p:txBody>
      </p:sp>
      <p:sp>
        <p:nvSpPr>
          <p:cNvPr id="7" name="Text 5"/>
          <p:cNvSpPr/>
          <p:nvPr/>
        </p:nvSpPr>
        <p:spPr>
          <a:xfrm>
            <a:off x="634380" y="2119982"/>
            <a:ext cx="3737372" cy="483766"/>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Balanced feature sections. Large primary panel left/top, 2–4 supporting panels right/bottom, moderate slants, clear safe zones.</a:t>
            </a:r>
            <a:endParaRPr lang="en-US" sz="950" dirty="0"/>
          </a:p>
        </p:txBody>
      </p:sp>
      <p:sp>
        <p:nvSpPr>
          <p:cNvPr id="8" name="Shape 6"/>
          <p:cNvSpPr/>
          <p:nvPr/>
        </p:nvSpPr>
        <p:spPr>
          <a:xfrm>
            <a:off x="4633987" y="1705719"/>
            <a:ext cx="4013895" cy="1036290"/>
          </a:xfrm>
          <a:prstGeom prst="roundRect">
            <a:avLst>
              <a:gd name="adj" fmla="val 5028"/>
            </a:avLst>
          </a:prstGeom>
          <a:solidFill>
            <a:srgbClr val="101620"/>
          </a:solidFill>
          <a:ln w="14288">
            <a:solidFill>
              <a:srgbClr val="002A80"/>
            </a:solidFill>
            <a:prstDash val="solid"/>
          </a:ln>
        </p:spPr>
      </p:sp>
      <p:sp>
        <p:nvSpPr>
          <p:cNvPr id="9" name="Text 7"/>
          <p:cNvSpPr/>
          <p:nvPr/>
        </p:nvSpPr>
        <p:spPr>
          <a:xfrm>
            <a:off x="4772248" y="1843980"/>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manga-grid-b</a:t>
            </a:r>
            <a:endParaRPr lang="en-US" sz="1200" dirty="0"/>
          </a:p>
        </p:txBody>
      </p:sp>
      <p:sp>
        <p:nvSpPr>
          <p:cNvPr id="10" name="Text 8"/>
          <p:cNvSpPr/>
          <p:nvPr/>
        </p:nvSpPr>
        <p:spPr>
          <a:xfrm>
            <a:off x="4772248" y="2119982"/>
            <a:ext cx="3737372"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Energetic sections. Large angled hero panel, varied-height supports, stronger diagonal gutters, limited body text.</a:t>
            </a:r>
            <a:endParaRPr lang="en-US" sz="950" dirty="0"/>
          </a:p>
        </p:txBody>
      </p:sp>
      <p:sp>
        <p:nvSpPr>
          <p:cNvPr id="11" name="Shape 9"/>
          <p:cNvSpPr/>
          <p:nvPr/>
        </p:nvSpPr>
        <p:spPr>
          <a:xfrm>
            <a:off x="496119" y="2865983"/>
            <a:ext cx="4013895" cy="875035"/>
          </a:xfrm>
          <a:prstGeom prst="roundRect">
            <a:avLst>
              <a:gd name="adj" fmla="val 5954"/>
            </a:avLst>
          </a:prstGeom>
          <a:solidFill>
            <a:srgbClr val="101620"/>
          </a:solidFill>
          <a:ln w="14288">
            <a:solidFill>
              <a:srgbClr val="002A80"/>
            </a:solidFill>
            <a:prstDash val="solid"/>
          </a:ln>
        </p:spPr>
      </p:sp>
      <p:sp>
        <p:nvSpPr>
          <p:cNvPr id="12" name="Text 10"/>
          <p:cNvSpPr/>
          <p:nvPr/>
        </p:nvSpPr>
        <p:spPr>
          <a:xfrm>
            <a:off x="634380" y="3004245"/>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hero-split-diagonal</a:t>
            </a:r>
            <a:endParaRPr lang="en-US" sz="1200" dirty="0"/>
          </a:p>
        </p:txBody>
      </p:sp>
      <p:sp>
        <p:nvSpPr>
          <p:cNvPr id="13" name="Text 11"/>
          <p:cNvSpPr/>
          <p:nvPr/>
        </p:nvSpPr>
        <p:spPr>
          <a:xfrm>
            <a:off x="634380" y="3280246"/>
            <a:ext cx="3737372"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Page headers. Left identity block, right visual/artifact block, diagonal divider, center-band safe zone.</a:t>
            </a:r>
            <a:endParaRPr lang="en-US" sz="950" dirty="0"/>
          </a:p>
        </p:txBody>
      </p:sp>
      <p:sp>
        <p:nvSpPr>
          <p:cNvPr id="14" name="Shape 12"/>
          <p:cNvSpPr/>
          <p:nvPr/>
        </p:nvSpPr>
        <p:spPr>
          <a:xfrm>
            <a:off x="4633987" y="2865983"/>
            <a:ext cx="4013895" cy="875035"/>
          </a:xfrm>
          <a:prstGeom prst="roundRect">
            <a:avLst>
              <a:gd name="adj" fmla="val 5954"/>
            </a:avLst>
          </a:prstGeom>
          <a:solidFill>
            <a:srgbClr val="101620"/>
          </a:solidFill>
          <a:ln w="14288">
            <a:solidFill>
              <a:srgbClr val="002A80"/>
            </a:solidFill>
            <a:prstDash val="solid"/>
          </a:ln>
        </p:spPr>
      </p:sp>
      <p:sp>
        <p:nvSpPr>
          <p:cNvPr id="15" name="Text 13"/>
          <p:cNvSpPr/>
          <p:nvPr/>
        </p:nvSpPr>
        <p:spPr>
          <a:xfrm>
            <a:off x="4772248" y="3004245"/>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rail-and-stack</a:t>
            </a:r>
            <a:endParaRPr lang="en-US" sz="1200" dirty="0"/>
          </a:p>
        </p:txBody>
      </p:sp>
      <p:sp>
        <p:nvSpPr>
          <p:cNvPr id="16" name="Text 14"/>
          <p:cNvSpPr/>
          <p:nvPr/>
        </p:nvSpPr>
        <p:spPr>
          <a:xfrm>
            <a:off x="4772248" y="3280246"/>
            <a:ext cx="3737372"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Sections with side navigation. Thin vertical trapezoid rail, stacked content panels, small shards for status markers.</a:t>
            </a:r>
            <a:endParaRPr lang="en-US" sz="950" dirty="0"/>
          </a:p>
        </p:txBody>
      </p:sp>
      <p:sp>
        <p:nvSpPr>
          <p:cNvPr id="17" name="Shape 15"/>
          <p:cNvSpPr/>
          <p:nvPr/>
        </p:nvSpPr>
        <p:spPr>
          <a:xfrm>
            <a:off x="496119" y="3864992"/>
            <a:ext cx="4013895" cy="875035"/>
          </a:xfrm>
          <a:prstGeom prst="roundRect">
            <a:avLst>
              <a:gd name="adj" fmla="val 5954"/>
            </a:avLst>
          </a:prstGeom>
          <a:solidFill>
            <a:srgbClr val="101620"/>
          </a:solidFill>
          <a:ln w="14288">
            <a:solidFill>
              <a:srgbClr val="002A80"/>
            </a:solidFill>
            <a:prstDash val="solid"/>
          </a:ln>
        </p:spPr>
      </p:sp>
      <p:sp>
        <p:nvSpPr>
          <p:cNvPr id="18" name="Text 16"/>
          <p:cNvSpPr/>
          <p:nvPr/>
        </p:nvSpPr>
        <p:spPr>
          <a:xfrm>
            <a:off x="634380" y="4003253"/>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archive-strip</a:t>
            </a:r>
            <a:endParaRPr lang="en-US" sz="1200" dirty="0"/>
          </a:p>
        </p:txBody>
      </p:sp>
      <p:sp>
        <p:nvSpPr>
          <p:cNvPr id="19" name="Text 17"/>
          <p:cNvSpPr/>
          <p:nvPr/>
        </p:nvSpPr>
        <p:spPr>
          <a:xfrm>
            <a:off x="634380" y="4279255"/>
            <a:ext cx="3737372"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Timelines, snapshots, changelogs. Mostly rectangular panels, slant-back accents, muted geometry, horizontal reading flow.</a:t>
            </a:r>
            <a:endParaRPr lang="en-US" sz="950" dirty="0"/>
          </a:p>
        </p:txBody>
      </p:sp>
      <p:sp>
        <p:nvSpPr>
          <p:cNvPr id="20" name="Shape 18"/>
          <p:cNvSpPr/>
          <p:nvPr/>
        </p:nvSpPr>
        <p:spPr>
          <a:xfrm>
            <a:off x="4633987" y="3864992"/>
            <a:ext cx="4013895" cy="875035"/>
          </a:xfrm>
          <a:prstGeom prst="roundRect">
            <a:avLst>
              <a:gd name="adj" fmla="val 5954"/>
            </a:avLst>
          </a:prstGeom>
          <a:solidFill>
            <a:srgbClr val="101620"/>
          </a:solidFill>
          <a:ln w="14288">
            <a:solidFill>
              <a:srgbClr val="002A80"/>
            </a:solidFill>
            <a:prstDash val="solid"/>
          </a:ln>
        </p:spPr>
      </p:sp>
      <p:sp>
        <p:nvSpPr>
          <p:cNvPr id="21" name="Text 19"/>
          <p:cNvSpPr/>
          <p:nvPr/>
        </p:nvSpPr>
        <p:spPr>
          <a:xfrm>
            <a:off x="4772248" y="4003253"/>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pipeline-flow</a:t>
            </a:r>
            <a:endParaRPr lang="en-US" sz="1200" dirty="0"/>
          </a:p>
        </p:txBody>
      </p:sp>
      <p:sp>
        <p:nvSpPr>
          <p:cNvPr id="22" name="Text 20"/>
          <p:cNvSpPr/>
          <p:nvPr/>
        </p:nvSpPr>
        <p:spPr>
          <a:xfrm>
            <a:off x="4772248" y="4279255"/>
            <a:ext cx="3737372"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Pipeline explainers. Forward-slanted stages, violet process accents, orange execution shards, green verification endpoint.</a:t>
            </a:r>
            <a:endParaRPr lang="en-US" sz="9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496119" y="946621"/>
            <a:ext cx="1799630"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Chapter 12 — Validation</a:t>
            </a:r>
            <a:endParaRPr lang="en-US" sz="1200" dirty="0"/>
          </a:p>
        </p:txBody>
      </p:sp>
      <p:sp>
        <p:nvSpPr>
          <p:cNvPr id="3" name="Text 1"/>
          <p:cNvSpPr/>
          <p:nvPr/>
        </p:nvSpPr>
        <p:spPr>
          <a:xfrm>
            <a:off x="496119" y="1197769"/>
            <a:ext cx="4752082" cy="403101"/>
          </a:xfrm>
          <a:prstGeom prst="rect">
            <a:avLst/>
          </a:prstGeom>
          <a:noFill/>
          <a:ln/>
        </p:spPr>
        <p:txBody>
          <a:bodyPr wrap="none" lIns="0" tIns="0" rIns="0" bIns="0" rtlCol="0" anchor="t"/>
          <a:lstStyle/>
          <a:p>
            <a:pPr algn="l" indent="0" marL="0">
              <a:lnSpc>
                <a:spcPts val="3150"/>
              </a:lnSpc>
              <a:buNone/>
            </a:pPr>
            <a:r>
              <a:rPr lang="en-US" sz="2400" b="1" dirty="0">
                <a:solidFill>
                  <a:srgbClr val="F2F5FA"/>
                </a:solidFill>
                <a:latin typeface="Geist Bold" pitchFamily="34" charset="0"/>
                <a:ea typeface="Geist Bold" pitchFamily="34" charset="-122"/>
                <a:cs typeface="Geist Bold" pitchFamily="34" charset="-120"/>
              </a:rPr>
              <a:t>Validation Rules for Generators</a:t>
            </a:r>
            <a:endParaRPr lang="en-US" sz="2400" dirty="0"/>
          </a:p>
        </p:txBody>
      </p:sp>
      <p:sp>
        <p:nvSpPr>
          <p:cNvPr id="4" name="Text 2"/>
          <p:cNvSpPr/>
          <p:nvPr/>
        </p:nvSpPr>
        <p:spPr>
          <a:xfrm>
            <a:off x="496119" y="1786905"/>
            <a:ext cx="8151763"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Generators should validate APGC fields before output. Six fields are required for every production artifact. Validators should check both failure conditions and emittable warnings.</a:t>
            </a:r>
            <a:endParaRPr lang="en-US" sz="950" dirty="0"/>
          </a:p>
        </p:txBody>
      </p:sp>
      <p:sp>
        <p:nvSpPr>
          <p:cNvPr id="5" name="Text 3"/>
          <p:cNvSpPr/>
          <p:nvPr/>
        </p:nvSpPr>
        <p:spPr>
          <a:xfrm>
            <a:off x="496119" y="2295451"/>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Required Fields</a:t>
            </a:r>
            <a:endParaRPr lang="en-US" sz="1200" dirty="0"/>
          </a:p>
        </p:txBody>
      </p:sp>
      <p:sp>
        <p:nvSpPr>
          <p:cNvPr id="6" name="Text 4"/>
          <p:cNvSpPr/>
          <p:nvPr/>
        </p:nvSpPr>
        <p:spPr>
          <a:xfrm>
            <a:off x="496119" y="2683073"/>
            <a:ext cx="8151763" cy="1213024"/>
          </a:xfrm>
          <a:prstGeom prst="rect">
            <a:avLst/>
          </a:prstGeom>
          <a:noFill/>
          <a:ln/>
        </p:spPr>
        <p:txBody>
          <a:bodyPr wrap="square" lIns="0" tIns="0" rIns="0" bIns="0" rtlCol="0" anchor="t"/>
          <a:lstStyle/>
          <a:p>
            <a:pPr algn="l" marL="342900" indent="-342900">
              <a:lnSpc>
                <a:spcPts val="1250"/>
              </a:lnSpc>
              <a:buSzPct val="100000"/>
              <a:buChar char="•"/>
            </a:pPr>
            <a:r>
              <a:rPr lang="en-US" sz="950" dirty="0">
                <a:solidFill>
                  <a:srgbClr val="EBEDF0"/>
                </a:solidFill>
                <a:highlight>
                  <a:srgbClr val="1D232D"/>
                </a:highlight>
                <a:latin typeface="Consolas" pitchFamily="34" charset="0"/>
                <a:ea typeface="Consolas" pitchFamily="34" charset="-122"/>
                <a:cs typeface="Consolas" pitchFamily="34" charset="-120"/>
              </a:rPr>
              <a:t>contract</a:t>
            </a:r>
            <a:endParaRPr lang="en-US" sz="950" dirty="0"/>
          </a:p>
          <a:p>
            <a:pPr algn="l" marL="342900" indent="-342900">
              <a:lnSpc>
                <a:spcPts val="1250"/>
              </a:lnSpc>
              <a:buSzPct val="100000"/>
              <a:buChar char="•"/>
            </a:pPr>
            <a:r>
              <a:rPr lang="en-US" sz="950" dirty="0">
                <a:solidFill>
                  <a:srgbClr val="EBEDF0"/>
                </a:solidFill>
                <a:highlight>
                  <a:srgbClr val="1D232D"/>
                </a:highlight>
                <a:latin typeface="Consolas" pitchFamily="34" charset="0"/>
                <a:ea typeface="Consolas" pitchFamily="34" charset="-122"/>
                <a:cs typeface="Consolas" pitchFamily="34" charset="-120"/>
              </a:rPr>
              <a:t>shape_family</a:t>
            </a:r>
            <a:endParaRPr lang="en-US" sz="950" dirty="0"/>
          </a:p>
          <a:p>
            <a:pPr algn="l" marL="342900" indent="-342900">
              <a:lnSpc>
                <a:spcPts val="1250"/>
              </a:lnSpc>
              <a:buSzPct val="100000"/>
              <a:buChar char="•"/>
            </a:pPr>
            <a:r>
              <a:rPr lang="en-US" sz="950" dirty="0">
                <a:solidFill>
                  <a:srgbClr val="EBEDF0"/>
                </a:solidFill>
                <a:highlight>
                  <a:srgbClr val="1D232D"/>
                </a:highlight>
                <a:latin typeface="Consolas" pitchFamily="34" charset="0"/>
                <a:ea typeface="Consolas" pitchFamily="34" charset="-122"/>
                <a:cs typeface="Consolas" pitchFamily="34" charset="-120"/>
              </a:rPr>
              <a:t>angle_energy</a:t>
            </a:r>
            <a:endParaRPr lang="en-US" sz="950" dirty="0"/>
          </a:p>
          <a:p>
            <a:pPr algn="l" marL="342900" indent="-342900">
              <a:lnSpc>
                <a:spcPts val="1250"/>
              </a:lnSpc>
              <a:buSzPct val="100000"/>
              <a:buChar char="•"/>
            </a:pPr>
            <a:r>
              <a:rPr lang="en-US" sz="950" dirty="0">
                <a:solidFill>
                  <a:srgbClr val="EBEDF0"/>
                </a:solidFill>
                <a:highlight>
                  <a:srgbClr val="1D232D"/>
                </a:highlight>
                <a:latin typeface="Consolas" pitchFamily="34" charset="0"/>
                <a:ea typeface="Consolas" pitchFamily="34" charset="-122"/>
                <a:cs typeface="Consolas" pitchFamily="34" charset="-120"/>
              </a:rPr>
              <a:t>corner_profile</a:t>
            </a:r>
            <a:endParaRPr lang="en-US" sz="950" dirty="0"/>
          </a:p>
          <a:p>
            <a:pPr algn="l" marL="342900" indent="-342900">
              <a:lnSpc>
                <a:spcPts val="1250"/>
              </a:lnSpc>
              <a:buSzPct val="100000"/>
              <a:buChar char="•"/>
            </a:pPr>
            <a:r>
              <a:rPr lang="en-US" sz="950" dirty="0">
                <a:solidFill>
                  <a:srgbClr val="EBEDF0"/>
                </a:solidFill>
                <a:highlight>
                  <a:srgbClr val="1D232D"/>
                </a:highlight>
                <a:latin typeface="Consolas" pitchFamily="34" charset="0"/>
                <a:ea typeface="Consolas" pitchFamily="34" charset="-122"/>
                <a:cs typeface="Consolas" pitchFamily="34" charset="-120"/>
              </a:rPr>
              <a:t>safe_zone</a:t>
            </a:r>
            <a:endParaRPr lang="en-US" sz="950" dirty="0"/>
          </a:p>
          <a:p>
            <a:pPr algn="l" marL="342900" indent="-342900">
              <a:lnSpc>
                <a:spcPts val="1250"/>
              </a:lnSpc>
              <a:buSzPct val="100000"/>
              <a:buChar char="•"/>
            </a:pPr>
            <a:r>
              <a:rPr lang="en-US" sz="950" dirty="0">
                <a:solidFill>
                  <a:srgbClr val="EBEDF0"/>
                </a:solidFill>
                <a:highlight>
                  <a:srgbClr val="1D232D"/>
                </a:highlight>
                <a:latin typeface="Consolas" pitchFamily="34" charset="0"/>
                <a:ea typeface="Consolas" pitchFamily="34" charset="-122"/>
                <a:cs typeface="Consolas" pitchFamily="34" charset="-120"/>
              </a:rPr>
              <a:t>responsive_fallback</a:t>
            </a:r>
            <a:endParaRPr lang="en-US" sz="950" dirty="0"/>
          </a:p>
        </p:txBody>
      </p:sp>
      <p:sp>
        <p:nvSpPr>
          <p:cNvPr id="7" name="Text 5"/>
          <p:cNvSpPr/>
          <p:nvPr/>
        </p:nvSpPr>
        <p:spPr>
          <a:xfrm>
            <a:off x="496119" y="4035623"/>
            <a:ext cx="8151763" cy="161255"/>
          </a:xfrm>
          <a:prstGeom prst="rect">
            <a:avLst/>
          </a:prstGeom>
          <a:noFill/>
          <a:ln/>
        </p:spPr>
        <p:txBody>
          <a:bodyPr wrap="none" lIns="0" tIns="0" rIns="0" bIns="0" rtlCol="0" anchor="t"/>
          <a:lstStyle/>
          <a:p>
            <a:pPr algn="l" indent="0" marL="0">
              <a:lnSpc>
                <a:spcPts val="1250"/>
              </a:lnSpc>
              <a:buNone/>
            </a:pPr>
            <a:r>
              <a:rPr lang="en-US" sz="950" i="1" dirty="0">
                <a:solidFill>
                  <a:srgbClr val="EBEDF0"/>
                </a:solidFill>
                <a:latin typeface="Geist" pitchFamily="34" charset="0"/>
                <a:ea typeface="Geist" pitchFamily="34" charset="-122"/>
                <a:cs typeface="Geist" pitchFamily="34" charset="-120"/>
              </a:rPr>
              <a:t>For decorative assets,</a:t>
            </a:r>
            <a:endParaRPr lang="en-US" sz="9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488379" y="361131"/>
            <a:ext cx="2611785" cy="1983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Chapter 13 — Generator Resolution</a:t>
            </a:r>
            <a:endParaRPr lang="en-US" sz="1200" dirty="0"/>
          </a:p>
        </p:txBody>
      </p:sp>
      <p:sp>
        <p:nvSpPr>
          <p:cNvPr id="3" name="Text 1"/>
          <p:cNvSpPr/>
          <p:nvPr/>
        </p:nvSpPr>
        <p:spPr>
          <a:xfrm>
            <a:off x="488379" y="607591"/>
            <a:ext cx="4115544" cy="396776"/>
          </a:xfrm>
          <a:prstGeom prst="rect">
            <a:avLst/>
          </a:prstGeom>
          <a:noFill/>
          <a:ln/>
        </p:spPr>
        <p:txBody>
          <a:bodyPr wrap="none" lIns="0" tIns="0" rIns="0" bIns="0" rtlCol="0" anchor="t"/>
          <a:lstStyle/>
          <a:p>
            <a:pPr algn="l" indent="0" marL="0">
              <a:lnSpc>
                <a:spcPts val="3100"/>
              </a:lnSpc>
              <a:buNone/>
            </a:pPr>
            <a:r>
              <a:rPr lang="en-US" sz="2400" b="1" dirty="0">
                <a:solidFill>
                  <a:srgbClr val="F2F5FA"/>
                </a:solidFill>
                <a:latin typeface="Geist Bold" pitchFamily="34" charset="0"/>
                <a:ea typeface="Geist Bold" pitchFamily="34" charset="-122"/>
                <a:cs typeface="Geist Bold" pitchFamily="34" charset="-120"/>
              </a:rPr>
              <a:t>Generator Resolution Order</a:t>
            </a:r>
            <a:endParaRPr lang="en-US" sz="2400" dirty="0"/>
          </a:p>
        </p:txBody>
      </p:sp>
      <p:sp>
        <p:nvSpPr>
          <p:cNvPr id="4" name="Text 2"/>
          <p:cNvSpPr/>
          <p:nvPr/>
        </p:nvSpPr>
        <p:spPr>
          <a:xfrm>
            <a:off x="488379" y="1184597"/>
            <a:ext cx="8167241" cy="314920"/>
          </a:xfrm>
          <a:prstGeom prst="rect">
            <a:avLst/>
          </a:prstGeom>
          <a:noFill/>
          <a:ln/>
        </p:spPr>
        <p:txBody>
          <a:bodyPr wrap="square" lIns="0" tIns="0" rIns="0" bIns="0" rtlCol="0" anchor="t"/>
          <a:lstStyle/>
          <a:p>
            <a:pPr algn="l" indent="0" marL="0">
              <a:lnSpc>
                <a:spcPts val="1200"/>
              </a:lnSpc>
              <a:buNone/>
            </a:pPr>
            <a:r>
              <a:rPr lang="en-US" sz="950" dirty="0">
                <a:solidFill>
                  <a:srgbClr val="EBEDF0"/>
                </a:solidFill>
                <a:latin typeface="Geist" pitchFamily="34" charset="0"/>
                <a:ea typeface="Geist" pitchFamily="34" charset="-122"/>
                <a:cs typeface="Geist" pitchFamily="34" charset="-120"/>
              </a:rPr>
              <a:t>A generator receiving APGC-governed artifact requests must follow a deterministic resolution chain. Given the same inputs — source data, artifact type, theme version, shape family, angle energy, and viewBox — the output geometry must be identical every time.</a:t>
            </a:r>
            <a:endParaRPr lang="en-US" sz="950" dirty="0"/>
          </a:p>
        </p:txBody>
      </p:sp>
      <p:sp>
        <p:nvSpPr>
          <p:cNvPr id="5" name="Text 3"/>
          <p:cNvSpPr/>
          <p:nvPr/>
        </p:nvSpPr>
        <p:spPr>
          <a:xfrm>
            <a:off x="488379" y="1634728"/>
            <a:ext cx="244153" cy="158725"/>
          </a:xfrm>
          <a:prstGeom prst="rect">
            <a:avLst/>
          </a:prstGeom>
          <a:noFill/>
          <a:ln/>
        </p:spPr>
        <p:txBody>
          <a:bodyPr wrap="none" lIns="0" tIns="0" rIns="0" bIns="0" rtlCol="0" anchor="ctr"/>
          <a:lstStyle/>
          <a:p>
            <a:pPr algn="l" indent="0" marL="0">
              <a:lnSpc>
                <a:spcPct val="100000"/>
              </a:lnSpc>
              <a:buNone/>
            </a:pPr>
            <a:r>
              <a:rPr lang="en-US" sz="950" dirty="0">
                <a:solidFill>
                  <a:srgbClr val="EBEDF0"/>
                </a:solidFill>
                <a:latin typeface="Geist Light" pitchFamily="34" charset="0"/>
                <a:ea typeface="Geist Light" pitchFamily="34" charset="-122"/>
                <a:cs typeface="Geist Light" pitchFamily="34" charset="-120"/>
              </a:rPr>
              <a:t>01</a:t>
            </a:r>
            <a:endParaRPr lang="en-US" sz="950" dirty="0"/>
          </a:p>
        </p:txBody>
      </p:sp>
      <p:pic>
        <p:nvPicPr>
          <p:cNvPr id="6" name="Image 0" descr="preencoded.png">    </p:cNvPr>
          <p:cNvPicPr>
            <a:picLocks noChangeAspect="1"/>
          </p:cNvPicPr>
          <p:nvPr/>
        </p:nvPicPr>
        <p:blipFill>
          <a:blip r:embed="rId1"/>
          <a:stretch>
            <a:fillRect/>
          </a:stretch>
        </p:blipFill>
        <p:spPr>
          <a:xfrm>
            <a:off x="488379" y="1834083"/>
            <a:ext cx="4023494" cy="14288"/>
          </a:xfrm>
          <a:prstGeom prst="rect">
            <a:avLst/>
          </a:prstGeom>
        </p:spPr>
      </p:pic>
      <p:sp>
        <p:nvSpPr>
          <p:cNvPr id="7" name="Text 4"/>
          <p:cNvSpPr/>
          <p:nvPr/>
        </p:nvSpPr>
        <p:spPr>
          <a:xfrm>
            <a:off x="488379" y="1923678"/>
            <a:ext cx="1526307" cy="1983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Read Artifact Type</a:t>
            </a:r>
            <a:endParaRPr lang="en-US" sz="1200" dirty="0"/>
          </a:p>
        </p:txBody>
      </p:sp>
      <p:sp>
        <p:nvSpPr>
          <p:cNvPr id="8" name="Text 5"/>
          <p:cNvSpPr/>
          <p:nvPr/>
        </p:nvSpPr>
        <p:spPr>
          <a:xfrm>
            <a:off x="488379" y="2194173"/>
            <a:ext cx="4023494" cy="314920"/>
          </a:xfrm>
          <a:prstGeom prst="rect">
            <a:avLst/>
          </a:prstGeom>
          <a:noFill/>
          <a:ln/>
        </p:spPr>
        <p:txBody>
          <a:bodyPr wrap="square" lIns="0" tIns="0" rIns="0" bIns="0" rtlCol="0" anchor="t"/>
          <a:lstStyle/>
          <a:p>
            <a:pPr algn="l" indent="0" marL="0">
              <a:lnSpc>
                <a:spcPts val="1200"/>
              </a:lnSpc>
              <a:buNone/>
            </a:pPr>
            <a:r>
              <a:rPr lang="en-US" sz="950" dirty="0">
                <a:solidFill>
                  <a:srgbClr val="EBEDF0"/>
                </a:solidFill>
                <a:latin typeface="Geist" pitchFamily="34" charset="0"/>
                <a:ea typeface="Geist" pitchFamily="34" charset="-122"/>
                <a:cs typeface="Geist" pitchFamily="34" charset="-120"/>
              </a:rPr>
              <a:t>Load from AIC contract to determine allowed shape families and maximum energy.</a:t>
            </a:r>
            <a:endParaRPr lang="en-US" sz="950" dirty="0"/>
          </a:p>
        </p:txBody>
      </p:sp>
      <p:sp>
        <p:nvSpPr>
          <p:cNvPr id="9" name="Text 6"/>
          <p:cNvSpPr/>
          <p:nvPr/>
        </p:nvSpPr>
        <p:spPr>
          <a:xfrm>
            <a:off x="4632052" y="1634728"/>
            <a:ext cx="244153" cy="158725"/>
          </a:xfrm>
          <a:prstGeom prst="rect">
            <a:avLst/>
          </a:prstGeom>
          <a:noFill/>
          <a:ln/>
        </p:spPr>
        <p:txBody>
          <a:bodyPr wrap="none" lIns="0" tIns="0" rIns="0" bIns="0" rtlCol="0" anchor="ctr"/>
          <a:lstStyle/>
          <a:p>
            <a:pPr algn="l" indent="0" marL="0">
              <a:lnSpc>
                <a:spcPct val="100000"/>
              </a:lnSpc>
              <a:buNone/>
            </a:pPr>
            <a:r>
              <a:rPr lang="en-US" sz="950" dirty="0">
                <a:solidFill>
                  <a:srgbClr val="EBEDF0"/>
                </a:solidFill>
                <a:latin typeface="Geist Light" pitchFamily="34" charset="0"/>
                <a:ea typeface="Geist Light" pitchFamily="34" charset="-122"/>
                <a:cs typeface="Geist Light" pitchFamily="34" charset="-120"/>
              </a:rPr>
              <a:t>02</a:t>
            </a:r>
            <a:endParaRPr lang="en-US" sz="950" dirty="0"/>
          </a:p>
        </p:txBody>
      </p:sp>
      <p:pic>
        <p:nvPicPr>
          <p:cNvPr id="10" name="Image 1" descr="preencoded.png">    </p:cNvPr>
          <p:cNvPicPr>
            <a:picLocks noChangeAspect="1"/>
          </p:cNvPicPr>
          <p:nvPr/>
        </p:nvPicPr>
        <p:blipFill>
          <a:blip r:embed="rId2"/>
          <a:stretch>
            <a:fillRect/>
          </a:stretch>
        </p:blipFill>
        <p:spPr>
          <a:xfrm>
            <a:off x="4632052" y="1834083"/>
            <a:ext cx="4023568" cy="14288"/>
          </a:xfrm>
          <a:prstGeom prst="rect">
            <a:avLst/>
          </a:prstGeom>
        </p:spPr>
      </p:pic>
      <p:sp>
        <p:nvSpPr>
          <p:cNvPr id="11" name="Text 7"/>
          <p:cNvSpPr/>
          <p:nvPr/>
        </p:nvSpPr>
        <p:spPr>
          <a:xfrm>
            <a:off x="4632052" y="1923678"/>
            <a:ext cx="2084636" cy="1983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Read Semantic Role &amp; State</a:t>
            </a:r>
            <a:endParaRPr lang="en-US" sz="1200" dirty="0"/>
          </a:p>
        </p:txBody>
      </p:sp>
      <p:sp>
        <p:nvSpPr>
          <p:cNvPr id="12" name="Text 8"/>
          <p:cNvSpPr/>
          <p:nvPr/>
        </p:nvSpPr>
        <p:spPr>
          <a:xfrm>
            <a:off x="4632052" y="2194173"/>
            <a:ext cx="4023568" cy="314920"/>
          </a:xfrm>
          <a:prstGeom prst="rect">
            <a:avLst/>
          </a:prstGeom>
          <a:noFill/>
          <a:ln/>
        </p:spPr>
        <p:txBody>
          <a:bodyPr wrap="square" lIns="0" tIns="0" rIns="0" bIns="0" rtlCol="0" anchor="t"/>
          <a:lstStyle/>
          <a:p>
            <a:pPr algn="l" indent="0" marL="0">
              <a:lnSpc>
                <a:spcPts val="1200"/>
              </a:lnSpc>
              <a:buNone/>
            </a:pPr>
            <a:r>
              <a:rPr lang="en-US" sz="950" dirty="0">
                <a:solidFill>
                  <a:srgbClr val="EBEDF0"/>
                </a:solidFill>
                <a:latin typeface="Geist" pitchFamily="34" charset="0"/>
                <a:ea typeface="Geist" pitchFamily="34" charset="-122"/>
                <a:cs typeface="Geist" pitchFamily="34" charset="-120"/>
              </a:rPr>
              <a:t>Load from NIPC/AIC/SESM data to constrain geometry based on meaning.</a:t>
            </a:r>
            <a:endParaRPr lang="en-US" sz="950" dirty="0"/>
          </a:p>
        </p:txBody>
      </p:sp>
      <p:sp>
        <p:nvSpPr>
          <p:cNvPr id="13" name="Text 9"/>
          <p:cNvSpPr/>
          <p:nvPr/>
        </p:nvSpPr>
        <p:spPr>
          <a:xfrm>
            <a:off x="488379" y="2720801"/>
            <a:ext cx="244153" cy="158725"/>
          </a:xfrm>
          <a:prstGeom prst="rect">
            <a:avLst/>
          </a:prstGeom>
          <a:noFill/>
          <a:ln/>
        </p:spPr>
        <p:txBody>
          <a:bodyPr wrap="none" lIns="0" tIns="0" rIns="0" bIns="0" rtlCol="0" anchor="ctr"/>
          <a:lstStyle/>
          <a:p>
            <a:pPr algn="l" indent="0" marL="0">
              <a:lnSpc>
                <a:spcPct val="100000"/>
              </a:lnSpc>
              <a:buNone/>
            </a:pPr>
            <a:r>
              <a:rPr lang="en-US" sz="950" dirty="0">
                <a:solidFill>
                  <a:srgbClr val="EBEDF0"/>
                </a:solidFill>
                <a:latin typeface="Geist Light" pitchFamily="34" charset="0"/>
                <a:ea typeface="Geist Light" pitchFamily="34" charset="-122"/>
                <a:cs typeface="Geist Light" pitchFamily="34" charset="-120"/>
              </a:rPr>
              <a:t>03</a:t>
            </a:r>
            <a:endParaRPr lang="en-US" sz="950" dirty="0"/>
          </a:p>
        </p:txBody>
      </p:sp>
      <p:pic>
        <p:nvPicPr>
          <p:cNvPr id="14" name="Image 2" descr="preencoded.png">    </p:cNvPr>
          <p:cNvPicPr>
            <a:picLocks noChangeAspect="1"/>
          </p:cNvPicPr>
          <p:nvPr/>
        </p:nvPicPr>
        <p:blipFill>
          <a:blip r:embed="rId3"/>
          <a:stretch>
            <a:fillRect/>
          </a:stretch>
        </p:blipFill>
        <p:spPr>
          <a:xfrm>
            <a:off x="488379" y="2907953"/>
            <a:ext cx="4023494" cy="14288"/>
          </a:xfrm>
          <a:prstGeom prst="rect">
            <a:avLst/>
          </a:prstGeom>
        </p:spPr>
      </p:pic>
      <p:sp>
        <p:nvSpPr>
          <p:cNvPr id="15" name="Text 10"/>
          <p:cNvSpPr/>
          <p:nvPr/>
        </p:nvSpPr>
        <p:spPr>
          <a:xfrm>
            <a:off x="488379" y="3009751"/>
            <a:ext cx="1526307" cy="1983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Determine Density</a:t>
            </a:r>
            <a:endParaRPr lang="en-US" sz="1200" dirty="0"/>
          </a:p>
        </p:txBody>
      </p:sp>
      <p:sp>
        <p:nvSpPr>
          <p:cNvPr id="16" name="Text 11"/>
          <p:cNvSpPr/>
          <p:nvPr/>
        </p:nvSpPr>
        <p:spPr>
          <a:xfrm>
            <a:off x="488379" y="3280246"/>
            <a:ext cx="4023494" cy="314920"/>
          </a:xfrm>
          <a:prstGeom prst="rect">
            <a:avLst/>
          </a:prstGeom>
          <a:noFill/>
          <a:ln/>
        </p:spPr>
        <p:txBody>
          <a:bodyPr wrap="square" lIns="0" tIns="0" rIns="0" bIns="0" rtlCol="0" anchor="t"/>
          <a:lstStyle/>
          <a:p>
            <a:pPr algn="l" indent="0" marL="0">
              <a:lnSpc>
                <a:spcPts val="1200"/>
              </a:lnSpc>
              <a:buNone/>
            </a:pPr>
            <a:r>
              <a:rPr lang="en-US" sz="950" dirty="0">
                <a:solidFill>
                  <a:srgbClr val="EBEDF0"/>
                </a:solidFill>
                <a:latin typeface="Geist" pitchFamily="34" charset="0"/>
                <a:ea typeface="Geist" pitchFamily="34" charset="-122"/>
                <a:cs typeface="Geist" pitchFamily="34" charset="-120"/>
              </a:rPr>
              <a:t>Classify as dense, compact, standard, spacious, hero, or visual-only to set energy ceiling and corner offset limit.</a:t>
            </a:r>
            <a:endParaRPr lang="en-US" sz="950" dirty="0"/>
          </a:p>
        </p:txBody>
      </p:sp>
      <p:sp>
        <p:nvSpPr>
          <p:cNvPr id="17" name="Text 12"/>
          <p:cNvSpPr/>
          <p:nvPr/>
        </p:nvSpPr>
        <p:spPr>
          <a:xfrm>
            <a:off x="4632052" y="2720801"/>
            <a:ext cx="244153" cy="158725"/>
          </a:xfrm>
          <a:prstGeom prst="rect">
            <a:avLst/>
          </a:prstGeom>
          <a:noFill/>
          <a:ln/>
        </p:spPr>
        <p:txBody>
          <a:bodyPr wrap="none" lIns="0" tIns="0" rIns="0" bIns="0" rtlCol="0" anchor="ctr"/>
          <a:lstStyle/>
          <a:p>
            <a:pPr algn="l" indent="0" marL="0">
              <a:lnSpc>
                <a:spcPct val="100000"/>
              </a:lnSpc>
              <a:buNone/>
            </a:pPr>
            <a:r>
              <a:rPr lang="en-US" sz="950" dirty="0">
                <a:solidFill>
                  <a:srgbClr val="EBEDF0"/>
                </a:solidFill>
                <a:latin typeface="Geist Light" pitchFamily="34" charset="0"/>
                <a:ea typeface="Geist Light" pitchFamily="34" charset="-122"/>
                <a:cs typeface="Geist Light" pitchFamily="34" charset="-120"/>
              </a:rPr>
              <a:t>04</a:t>
            </a:r>
            <a:endParaRPr lang="en-US" sz="950" dirty="0"/>
          </a:p>
        </p:txBody>
      </p:sp>
      <p:pic>
        <p:nvPicPr>
          <p:cNvPr id="18" name="Image 3" descr="preencoded.png">    </p:cNvPr>
          <p:cNvPicPr>
            <a:picLocks noChangeAspect="1"/>
          </p:cNvPicPr>
          <p:nvPr/>
        </p:nvPicPr>
        <p:blipFill>
          <a:blip r:embed="rId4"/>
          <a:stretch>
            <a:fillRect/>
          </a:stretch>
        </p:blipFill>
        <p:spPr>
          <a:xfrm>
            <a:off x="4632052" y="2907953"/>
            <a:ext cx="4023568" cy="14288"/>
          </a:xfrm>
          <a:prstGeom prst="rect">
            <a:avLst/>
          </a:prstGeom>
        </p:spPr>
      </p:pic>
      <p:sp>
        <p:nvSpPr>
          <p:cNvPr id="19" name="Text 13"/>
          <p:cNvSpPr/>
          <p:nvPr/>
        </p:nvSpPr>
        <p:spPr>
          <a:xfrm>
            <a:off x="4632052" y="3009751"/>
            <a:ext cx="2804964" cy="1983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Choose Shape Family &amp; Clamp Energy</a:t>
            </a:r>
            <a:endParaRPr lang="en-US" sz="1200" dirty="0"/>
          </a:p>
        </p:txBody>
      </p:sp>
      <p:sp>
        <p:nvSpPr>
          <p:cNvPr id="20" name="Text 14"/>
          <p:cNvSpPr/>
          <p:nvPr/>
        </p:nvSpPr>
        <p:spPr>
          <a:xfrm>
            <a:off x="4632052" y="3280246"/>
            <a:ext cx="4023568" cy="319683"/>
          </a:xfrm>
          <a:prstGeom prst="rect">
            <a:avLst/>
          </a:prstGeom>
          <a:noFill/>
          <a:ln/>
        </p:spPr>
        <p:txBody>
          <a:bodyPr wrap="square" lIns="0" tIns="0" rIns="0" bIns="0" rtlCol="0" anchor="t"/>
          <a:lstStyle/>
          <a:p>
            <a:pPr algn="l" indent="0" marL="0">
              <a:lnSpc>
                <a:spcPts val="1200"/>
              </a:lnSpc>
              <a:buNone/>
            </a:pPr>
            <a:r>
              <a:rPr lang="en-US" sz="950" dirty="0">
                <a:solidFill>
                  <a:srgbClr val="EBEDF0"/>
                </a:solidFill>
                <a:latin typeface="Geist" pitchFamily="34" charset="0"/>
                <a:ea typeface="Geist" pitchFamily="34" charset="-122"/>
                <a:cs typeface="Geist" pitchFamily="34" charset="-120"/>
              </a:rPr>
              <a:t>Select shape family and clamp </a:t>
            </a:r>
            <a:pPr algn="l" indent="0" marL="0">
              <a:lnSpc>
                <a:spcPts val="1200"/>
              </a:lnSpc>
              <a:buNone/>
            </a:pPr>
            <a:r>
              <a:rPr lang="en-US" sz="950" dirty="0">
                <a:solidFill>
                  <a:srgbClr val="EBEDF0"/>
                </a:solidFill>
                <a:highlight>
                  <a:srgbClr val="1D232D"/>
                </a:highlight>
                <a:latin typeface="Consolas" pitchFamily="34" charset="0"/>
                <a:ea typeface="Consolas" pitchFamily="34" charset="-122"/>
                <a:cs typeface="Consolas" pitchFamily="34" charset="-120"/>
              </a:rPr>
              <a:t>angle_energy</a:t>
            </a:r>
            <a:pPr algn="l" indent="0" marL="0">
              <a:lnSpc>
                <a:spcPts val="1200"/>
              </a:lnSpc>
              <a:buNone/>
            </a:pPr>
            <a:r>
              <a:rPr lang="en-US" sz="950" dirty="0">
                <a:solidFill>
                  <a:srgbClr val="EBEDF0"/>
                </a:solidFill>
                <a:latin typeface="Geist" pitchFamily="34" charset="0"/>
                <a:ea typeface="Geist" pitchFamily="34" charset="-122"/>
                <a:cs typeface="Geist" pitchFamily="34" charset="-120"/>
              </a:rPr>
              <a:t> to the allowed range for both artifact type and density level.</a:t>
            </a:r>
            <a:endParaRPr lang="en-US" sz="950" dirty="0"/>
          </a:p>
        </p:txBody>
      </p:sp>
      <p:sp>
        <p:nvSpPr>
          <p:cNvPr id="21" name="Text 15"/>
          <p:cNvSpPr/>
          <p:nvPr/>
        </p:nvSpPr>
        <p:spPr>
          <a:xfrm>
            <a:off x="488379" y="3811637"/>
            <a:ext cx="244153" cy="158725"/>
          </a:xfrm>
          <a:prstGeom prst="rect">
            <a:avLst/>
          </a:prstGeom>
          <a:noFill/>
          <a:ln/>
        </p:spPr>
        <p:txBody>
          <a:bodyPr wrap="none" lIns="0" tIns="0" rIns="0" bIns="0" rtlCol="0" anchor="ctr"/>
          <a:lstStyle/>
          <a:p>
            <a:pPr algn="l" indent="0" marL="0">
              <a:lnSpc>
                <a:spcPct val="100000"/>
              </a:lnSpc>
              <a:buNone/>
            </a:pPr>
            <a:r>
              <a:rPr lang="en-US" sz="950" dirty="0">
                <a:solidFill>
                  <a:srgbClr val="EBEDF0"/>
                </a:solidFill>
                <a:latin typeface="Geist Light" pitchFamily="34" charset="0"/>
                <a:ea typeface="Geist Light" pitchFamily="34" charset="-122"/>
                <a:cs typeface="Geist Light" pitchFamily="34" charset="-120"/>
              </a:rPr>
              <a:t>05</a:t>
            </a:r>
            <a:endParaRPr lang="en-US" sz="950" dirty="0"/>
          </a:p>
        </p:txBody>
      </p:sp>
      <p:pic>
        <p:nvPicPr>
          <p:cNvPr id="22" name="Image 4" descr="preencoded.png">    </p:cNvPr>
          <p:cNvPicPr>
            <a:picLocks noChangeAspect="1"/>
          </p:cNvPicPr>
          <p:nvPr/>
        </p:nvPicPr>
        <p:blipFill>
          <a:blip r:embed="rId5"/>
          <a:stretch>
            <a:fillRect/>
          </a:stretch>
        </p:blipFill>
        <p:spPr>
          <a:xfrm>
            <a:off x="488379" y="3986585"/>
            <a:ext cx="4023494" cy="14288"/>
          </a:xfrm>
          <a:prstGeom prst="rect">
            <a:avLst/>
          </a:prstGeom>
        </p:spPr>
      </p:pic>
      <p:sp>
        <p:nvSpPr>
          <p:cNvPr id="23" name="Text 16"/>
          <p:cNvSpPr/>
          <p:nvPr/>
        </p:nvSpPr>
        <p:spPr>
          <a:xfrm>
            <a:off x="488379" y="4100587"/>
            <a:ext cx="2274689" cy="1983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Calculate Polygon &amp; Safe Zone</a:t>
            </a:r>
            <a:endParaRPr lang="en-US" sz="1200" dirty="0"/>
          </a:p>
        </p:txBody>
      </p:sp>
      <p:sp>
        <p:nvSpPr>
          <p:cNvPr id="24" name="Text 17"/>
          <p:cNvSpPr/>
          <p:nvPr/>
        </p:nvSpPr>
        <p:spPr>
          <a:xfrm>
            <a:off x="488379" y="4371082"/>
            <a:ext cx="4023494" cy="314920"/>
          </a:xfrm>
          <a:prstGeom prst="rect">
            <a:avLst/>
          </a:prstGeom>
          <a:noFill/>
          <a:ln/>
        </p:spPr>
        <p:txBody>
          <a:bodyPr wrap="square" lIns="0" tIns="0" rIns="0" bIns="0" rtlCol="0" anchor="t"/>
          <a:lstStyle/>
          <a:p>
            <a:pPr algn="l" indent="0" marL="0">
              <a:lnSpc>
                <a:spcPts val="1200"/>
              </a:lnSpc>
              <a:buNone/>
            </a:pPr>
            <a:r>
              <a:rPr lang="en-US" sz="950" dirty="0">
                <a:solidFill>
                  <a:srgbClr val="EBEDF0"/>
                </a:solidFill>
                <a:latin typeface="Geist" pitchFamily="34" charset="0"/>
                <a:ea typeface="Geist" pitchFamily="34" charset="-122"/>
                <a:cs typeface="Geist" pitchFamily="34" charset="-120"/>
              </a:rPr>
              <a:t>Compute outer polygon, inner safe zone, and validate that corner offsets do not intrude into the safe zone.</a:t>
            </a:r>
            <a:endParaRPr lang="en-US" sz="950" dirty="0"/>
          </a:p>
        </p:txBody>
      </p:sp>
      <p:sp>
        <p:nvSpPr>
          <p:cNvPr id="25" name="Text 18"/>
          <p:cNvSpPr/>
          <p:nvPr/>
        </p:nvSpPr>
        <p:spPr>
          <a:xfrm>
            <a:off x="4632052" y="3811637"/>
            <a:ext cx="244153" cy="158725"/>
          </a:xfrm>
          <a:prstGeom prst="rect">
            <a:avLst/>
          </a:prstGeom>
          <a:noFill/>
          <a:ln/>
        </p:spPr>
        <p:txBody>
          <a:bodyPr wrap="none" lIns="0" tIns="0" rIns="0" bIns="0" rtlCol="0" anchor="ctr"/>
          <a:lstStyle/>
          <a:p>
            <a:pPr algn="l" indent="0" marL="0">
              <a:lnSpc>
                <a:spcPct val="100000"/>
              </a:lnSpc>
              <a:buNone/>
            </a:pPr>
            <a:r>
              <a:rPr lang="en-US" sz="950" dirty="0">
                <a:solidFill>
                  <a:srgbClr val="EBEDF0"/>
                </a:solidFill>
                <a:latin typeface="Geist Light" pitchFamily="34" charset="0"/>
                <a:ea typeface="Geist Light" pitchFamily="34" charset="-122"/>
                <a:cs typeface="Geist Light" pitchFamily="34" charset="-120"/>
              </a:rPr>
              <a:t>06</a:t>
            </a:r>
            <a:endParaRPr lang="en-US" sz="950" dirty="0"/>
          </a:p>
        </p:txBody>
      </p:sp>
      <p:pic>
        <p:nvPicPr>
          <p:cNvPr id="26" name="Image 5" descr="preencoded.png">    </p:cNvPr>
          <p:cNvPicPr>
            <a:picLocks noChangeAspect="1"/>
          </p:cNvPicPr>
          <p:nvPr/>
        </p:nvPicPr>
        <p:blipFill>
          <a:blip r:embed="rId6"/>
          <a:stretch>
            <a:fillRect/>
          </a:stretch>
        </p:blipFill>
        <p:spPr>
          <a:xfrm>
            <a:off x="4632052" y="3986585"/>
            <a:ext cx="4023568" cy="14288"/>
          </a:xfrm>
          <a:prstGeom prst="rect">
            <a:avLst/>
          </a:prstGeom>
        </p:spPr>
      </p:pic>
      <p:sp>
        <p:nvSpPr>
          <p:cNvPr id="27" name="Text 19"/>
          <p:cNvSpPr/>
          <p:nvPr/>
        </p:nvSpPr>
        <p:spPr>
          <a:xfrm>
            <a:off x="4632052" y="4100587"/>
            <a:ext cx="1983135" cy="1983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Render &amp; Embed Metadata</a:t>
            </a:r>
            <a:endParaRPr lang="en-US" sz="1200" dirty="0"/>
          </a:p>
        </p:txBody>
      </p:sp>
      <p:sp>
        <p:nvSpPr>
          <p:cNvPr id="28" name="Text 20"/>
          <p:cNvSpPr/>
          <p:nvPr/>
        </p:nvSpPr>
        <p:spPr>
          <a:xfrm>
            <a:off x="4632052" y="4371082"/>
            <a:ext cx="4023568" cy="319683"/>
          </a:xfrm>
          <a:prstGeom prst="rect">
            <a:avLst/>
          </a:prstGeom>
          <a:noFill/>
          <a:ln/>
        </p:spPr>
        <p:txBody>
          <a:bodyPr wrap="square" lIns="0" tIns="0" rIns="0" bIns="0" rtlCol="0" anchor="t"/>
          <a:lstStyle/>
          <a:p>
            <a:pPr algn="l" indent="0" marL="0">
              <a:lnSpc>
                <a:spcPts val="1200"/>
              </a:lnSpc>
              <a:buNone/>
            </a:pPr>
            <a:r>
              <a:rPr lang="en-US" sz="950" dirty="0">
                <a:solidFill>
                  <a:srgbClr val="EBEDF0"/>
                </a:solidFill>
                <a:latin typeface="Geist" pitchFamily="34" charset="0"/>
                <a:ea typeface="Geist" pitchFamily="34" charset="-122"/>
                <a:cs typeface="Geist" pitchFamily="34" charset="-120"/>
              </a:rPr>
              <a:t>Render SVG or HTML, embed APGC fields in </a:t>
            </a:r>
            <a:pPr algn="l" indent="0" marL="0">
              <a:lnSpc>
                <a:spcPts val="1200"/>
              </a:lnSpc>
              <a:buNone/>
            </a:pPr>
            <a:r>
              <a:rPr lang="en-US" sz="950" dirty="0">
                <a:solidFill>
                  <a:srgbClr val="EBEDF0"/>
                </a:solidFill>
                <a:highlight>
                  <a:srgbClr val="1D232D"/>
                </a:highlight>
                <a:latin typeface="Consolas" pitchFamily="34" charset="0"/>
                <a:ea typeface="Consolas" pitchFamily="34" charset="-122"/>
                <a:cs typeface="Consolas" pitchFamily="34" charset="-120"/>
              </a:rPr>
              <a:t>&lt;metadata&gt;</a:t>
            </a:r>
            <a:pPr algn="l" indent="0" marL="0">
              <a:lnSpc>
                <a:spcPts val="1200"/>
              </a:lnSpc>
              <a:buNone/>
            </a:pPr>
            <a:r>
              <a:rPr lang="en-US" sz="950" dirty="0">
                <a:solidFill>
                  <a:srgbClr val="EBEDF0"/>
                </a:solidFill>
                <a:latin typeface="Geist" pitchFamily="34" charset="0"/>
                <a:ea typeface="Geist" pitchFamily="34" charset="-122"/>
                <a:cs typeface="Geist" pitchFamily="34" charset="-120"/>
              </a:rPr>
              <a:t> or SESM vendor extension, and run the validator.</a:t>
            </a:r>
            <a:endParaRPr lang="en-US" sz="9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457349" y="345281"/>
            <a:ext cx="2087017" cy="185812"/>
          </a:xfrm>
          <a:prstGeom prst="rect">
            <a:avLst/>
          </a:prstGeom>
          <a:noFill/>
          <a:ln/>
        </p:spPr>
        <p:txBody>
          <a:bodyPr wrap="none" lIns="0" tIns="0" rIns="0" bIns="0" rtlCol="0" anchor="t"/>
          <a:lstStyle/>
          <a:p>
            <a:pPr algn="l" indent="0" marL="0">
              <a:lnSpc>
                <a:spcPts val="1450"/>
              </a:lnSpc>
              <a:buNone/>
            </a:pPr>
            <a:r>
              <a:rPr lang="en-US" sz="1100" b="1" dirty="0">
                <a:solidFill>
                  <a:srgbClr val="F2F5FA"/>
                </a:solidFill>
                <a:latin typeface="Geist Bold" pitchFamily="34" charset="0"/>
                <a:ea typeface="Geist Bold" pitchFamily="34" charset="-122"/>
                <a:cs typeface="Geist Bold" pitchFamily="34" charset="-120"/>
              </a:rPr>
              <a:t>Chapter 14 — Polygon Presets</a:t>
            </a:r>
            <a:endParaRPr lang="en-US" sz="1100" dirty="0"/>
          </a:p>
        </p:txBody>
      </p:sp>
      <p:sp>
        <p:nvSpPr>
          <p:cNvPr id="3" name="Text 1"/>
          <p:cNvSpPr/>
          <p:nvPr/>
        </p:nvSpPr>
        <p:spPr>
          <a:xfrm>
            <a:off x="457349" y="573212"/>
            <a:ext cx="4421163" cy="371624"/>
          </a:xfrm>
          <a:prstGeom prst="rect">
            <a:avLst/>
          </a:prstGeom>
          <a:noFill/>
          <a:ln/>
        </p:spPr>
        <p:txBody>
          <a:bodyPr wrap="none" lIns="0" tIns="0" rIns="0" bIns="0" rtlCol="0" anchor="t"/>
          <a:lstStyle/>
          <a:p>
            <a:pPr algn="l" indent="0" marL="0">
              <a:lnSpc>
                <a:spcPts val="2900"/>
              </a:lnSpc>
              <a:buNone/>
            </a:pPr>
            <a:r>
              <a:rPr lang="en-US" sz="2250" b="1" dirty="0">
                <a:solidFill>
                  <a:srgbClr val="F2F5FA"/>
                </a:solidFill>
                <a:latin typeface="Geist Bold" pitchFamily="34" charset="0"/>
                <a:ea typeface="Geist Bold" pitchFamily="34" charset="-122"/>
                <a:cs typeface="Geist Bold" pitchFamily="34" charset="-120"/>
              </a:rPr>
              <a:t>Recommended Polygon Presets</a:t>
            </a:r>
            <a:endParaRPr lang="en-US" sz="2250" dirty="0"/>
          </a:p>
        </p:txBody>
      </p:sp>
      <p:sp>
        <p:nvSpPr>
          <p:cNvPr id="4" name="Text 2"/>
          <p:cNvSpPr/>
          <p:nvPr/>
        </p:nvSpPr>
        <p:spPr>
          <a:xfrm>
            <a:off x="457349" y="1102965"/>
            <a:ext cx="8229302" cy="290513"/>
          </a:xfrm>
          <a:prstGeom prst="rect">
            <a:avLst/>
          </a:prstGeom>
          <a:noFill/>
          <a:ln/>
        </p:spPr>
        <p:txBody>
          <a:bodyPr wrap="squar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These presets assume a </a:t>
            </a:r>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600×220</a:t>
            </a:r>
            <a:pPr algn="l" indent="0" marL="0">
              <a:lnSpc>
                <a:spcPts val="1100"/>
              </a:lnSpc>
              <a:buNone/>
            </a:pPr>
            <a:r>
              <a:rPr lang="en-US" sz="900" dirty="0">
                <a:solidFill>
                  <a:srgbClr val="EBEDF0"/>
                </a:solidFill>
                <a:latin typeface="Geist" pitchFamily="34" charset="0"/>
                <a:ea typeface="Geist" pitchFamily="34" charset="-122"/>
                <a:cs typeface="Geist" pitchFamily="34" charset="-120"/>
              </a:rPr>
              <a:t> viewBox and are the canonical starting points for generators. Safe zone coordinates are pre-calculated to guarantee text never escapes the inner rectangle.</a:t>
            </a:r>
            <a:endParaRPr lang="en-US" sz="900" dirty="0"/>
          </a:p>
        </p:txBody>
      </p:sp>
      <p:sp>
        <p:nvSpPr>
          <p:cNvPr id="5" name="Shape 3"/>
          <p:cNvSpPr/>
          <p:nvPr/>
        </p:nvSpPr>
        <p:spPr>
          <a:xfrm>
            <a:off x="457349" y="1512019"/>
            <a:ext cx="8229302" cy="2595860"/>
          </a:xfrm>
          <a:prstGeom prst="roundRect">
            <a:avLst>
              <a:gd name="adj" fmla="val 1850"/>
            </a:avLst>
          </a:prstGeom>
          <a:noFill/>
          <a:ln w="4763">
            <a:solidFill>
              <a:srgbClr val="FFFFFF">
                <a:alpha val="24000"/>
              </a:srgbClr>
            </a:solidFill>
            <a:prstDash val="solid"/>
          </a:ln>
        </p:spPr>
      </p:sp>
      <p:sp>
        <p:nvSpPr>
          <p:cNvPr id="6" name="Text 4"/>
          <p:cNvSpPr/>
          <p:nvPr/>
        </p:nvSpPr>
        <p:spPr>
          <a:xfrm>
            <a:off x="576411" y="1584796"/>
            <a:ext cx="1412974" cy="142875"/>
          </a:xfrm>
          <a:prstGeom prst="rect">
            <a:avLst/>
          </a:prstGeom>
          <a:noFill/>
          <a:ln/>
        </p:spPr>
        <p:txBody>
          <a:bodyPr wrap="none" lIns="0" tIns="0" rIns="0" bIns="0" rtlCol="0" anchor="t"/>
          <a:lstStyle/>
          <a:p>
            <a:pPr algn="l" indent="0" marL="0">
              <a:lnSpc>
                <a:spcPts val="1100"/>
              </a:lnSpc>
              <a:buNone/>
            </a:pPr>
            <a:r>
              <a:rPr lang="en-US" sz="900" b="1" dirty="0">
                <a:solidFill>
                  <a:srgbClr val="EBEDF0"/>
                </a:solidFill>
                <a:latin typeface="Geist" pitchFamily="34" charset="0"/>
                <a:ea typeface="Geist" pitchFamily="34" charset="-122"/>
                <a:cs typeface="Geist" pitchFamily="34" charset="-120"/>
              </a:rPr>
              <a:t>Shape Family</a:t>
            </a:r>
            <a:endParaRPr lang="en-US" sz="900" dirty="0"/>
          </a:p>
        </p:txBody>
      </p:sp>
      <p:sp>
        <p:nvSpPr>
          <p:cNvPr id="7" name="Text 5"/>
          <p:cNvSpPr/>
          <p:nvPr/>
        </p:nvSpPr>
        <p:spPr>
          <a:xfrm>
            <a:off x="2222748" y="1584796"/>
            <a:ext cx="3465537" cy="142875"/>
          </a:xfrm>
          <a:prstGeom prst="rect">
            <a:avLst/>
          </a:prstGeom>
          <a:noFill/>
          <a:ln/>
        </p:spPr>
        <p:txBody>
          <a:bodyPr wrap="none" lIns="0" tIns="0" rIns="0" bIns="0" rtlCol="0" anchor="t"/>
          <a:lstStyle/>
          <a:p>
            <a:pPr algn="l" indent="0" marL="0">
              <a:lnSpc>
                <a:spcPts val="1100"/>
              </a:lnSpc>
              <a:buNone/>
            </a:pPr>
            <a:r>
              <a:rPr lang="en-US" sz="900" b="1" dirty="0">
                <a:solidFill>
                  <a:srgbClr val="EBEDF0"/>
                </a:solidFill>
                <a:latin typeface="Geist" pitchFamily="34" charset="0"/>
                <a:ea typeface="Geist" pitchFamily="34" charset="-122"/>
                <a:cs typeface="Geist" pitchFamily="34" charset="-120"/>
              </a:rPr>
              <a:t>Outer Polygon Points</a:t>
            </a:r>
            <a:endParaRPr lang="en-US" sz="900" dirty="0"/>
          </a:p>
        </p:txBody>
      </p:sp>
      <p:sp>
        <p:nvSpPr>
          <p:cNvPr id="8" name="Text 6"/>
          <p:cNvSpPr/>
          <p:nvPr/>
        </p:nvSpPr>
        <p:spPr>
          <a:xfrm>
            <a:off x="5921648" y="1584796"/>
            <a:ext cx="2645941" cy="142875"/>
          </a:xfrm>
          <a:prstGeom prst="rect">
            <a:avLst/>
          </a:prstGeom>
          <a:noFill/>
          <a:ln/>
        </p:spPr>
        <p:txBody>
          <a:bodyPr wrap="none" lIns="0" tIns="0" rIns="0" bIns="0" rtlCol="0" anchor="t"/>
          <a:lstStyle/>
          <a:p>
            <a:pPr algn="l" indent="0" marL="0">
              <a:lnSpc>
                <a:spcPts val="1100"/>
              </a:lnSpc>
              <a:buNone/>
            </a:pPr>
            <a:r>
              <a:rPr lang="en-US" sz="900" b="1" dirty="0">
                <a:solidFill>
                  <a:srgbClr val="EBEDF0"/>
                </a:solidFill>
                <a:latin typeface="Geist" pitchFamily="34" charset="0"/>
                <a:ea typeface="Geist" pitchFamily="34" charset="-122"/>
                <a:cs typeface="Geist" pitchFamily="34" charset="-120"/>
              </a:rPr>
              <a:t>Safe Zone (x, y, w, h)</a:t>
            </a:r>
            <a:endParaRPr lang="en-US" sz="900" dirty="0"/>
          </a:p>
        </p:txBody>
      </p:sp>
      <p:sp>
        <p:nvSpPr>
          <p:cNvPr id="9" name="Text 7"/>
          <p:cNvSpPr/>
          <p:nvPr/>
        </p:nvSpPr>
        <p:spPr>
          <a:xfrm>
            <a:off x="576411" y="1868463"/>
            <a:ext cx="1412974"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rect-stable</a:t>
            </a:r>
            <a:endParaRPr lang="en-US" sz="900" dirty="0"/>
          </a:p>
        </p:txBody>
      </p:sp>
      <p:sp>
        <p:nvSpPr>
          <p:cNvPr id="10" name="Text 8"/>
          <p:cNvSpPr/>
          <p:nvPr/>
        </p:nvSpPr>
        <p:spPr>
          <a:xfrm>
            <a:off x="2222748" y="1868463"/>
            <a:ext cx="3465537"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[[0,0],[600,0],[600,220],[0,220]]</a:t>
            </a:r>
            <a:endParaRPr lang="en-US" sz="900" dirty="0"/>
          </a:p>
        </p:txBody>
      </p:sp>
      <p:sp>
        <p:nvSpPr>
          <p:cNvPr id="11" name="Text 9"/>
          <p:cNvSpPr/>
          <p:nvPr/>
        </p:nvSpPr>
        <p:spPr>
          <a:xfrm>
            <a:off x="5921648" y="1868463"/>
            <a:ext cx="2645941"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x:24 y:24 w:552 h:172</a:t>
            </a:r>
            <a:endParaRPr lang="en-US" sz="900" dirty="0"/>
          </a:p>
        </p:txBody>
      </p:sp>
      <p:sp>
        <p:nvSpPr>
          <p:cNvPr id="12" name="Text 10"/>
          <p:cNvSpPr/>
          <p:nvPr/>
        </p:nvSpPr>
        <p:spPr>
          <a:xfrm>
            <a:off x="576411" y="2156892"/>
            <a:ext cx="1412974"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cut-corner</a:t>
            </a:r>
            <a:endParaRPr lang="en-US" sz="900" dirty="0"/>
          </a:p>
        </p:txBody>
      </p:sp>
      <p:sp>
        <p:nvSpPr>
          <p:cNvPr id="13" name="Text 11"/>
          <p:cNvSpPr/>
          <p:nvPr/>
        </p:nvSpPr>
        <p:spPr>
          <a:xfrm>
            <a:off x="2222748" y="2156892"/>
            <a:ext cx="3465537"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[[0,0],[576,0],[600,24],[600,220],[24,220],[0,196]]</a:t>
            </a:r>
            <a:endParaRPr lang="en-US" sz="900" dirty="0"/>
          </a:p>
        </p:txBody>
      </p:sp>
      <p:sp>
        <p:nvSpPr>
          <p:cNvPr id="14" name="Text 12"/>
          <p:cNvSpPr/>
          <p:nvPr/>
        </p:nvSpPr>
        <p:spPr>
          <a:xfrm>
            <a:off x="5921648" y="2156892"/>
            <a:ext cx="2645941"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x:32 y:28 w:536 h:164</a:t>
            </a:r>
            <a:endParaRPr lang="en-US" sz="900" dirty="0"/>
          </a:p>
        </p:txBody>
      </p:sp>
      <p:sp>
        <p:nvSpPr>
          <p:cNvPr id="15" name="Text 13"/>
          <p:cNvSpPr/>
          <p:nvPr/>
        </p:nvSpPr>
        <p:spPr>
          <a:xfrm>
            <a:off x="576411" y="2445321"/>
            <a:ext cx="1412974"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slant-forward</a:t>
            </a:r>
            <a:endParaRPr lang="en-US" sz="900" dirty="0"/>
          </a:p>
        </p:txBody>
      </p:sp>
      <p:sp>
        <p:nvSpPr>
          <p:cNvPr id="16" name="Text 14"/>
          <p:cNvSpPr/>
          <p:nvPr/>
        </p:nvSpPr>
        <p:spPr>
          <a:xfrm>
            <a:off x="2222748" y="2445321"/>
            <a:ext cx="3465537"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[[24,0],[600,0],[576,220],[0,220]]</a:t>
            </a:r>
            <a:endParaRPr lang="en-US" sz="900" dirty="0"/>
          </a:p>
        </p:txBody>
      </p:sp>
      <p:sp>
        <p:nvSpPr>
          <p:cNvPr id="17" name="Text 15"/>
          <p:cNvSpPr/>
          <p:nvPr/>
        </p:nvSpPr>
        <p:spPr>
          <a:xfrm>
            <a:off x="5921648" y="2445321"/>
            <a:ext cx="2645941"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x:48 y:26 w:504 h:168</a:t>
            </a:r>
            <a:endParaRPr lang="en-US" sz="900" dirty="0"/>
          </a:p>
        </p:txBody>
      </p:sp>
      <p:sp>
        <p:nvSpPr>
          <p:cNvPr id="18" name="Text 16"/>
          <p:cNvSpPr/>
          <p:nvPr/>
        </p:nvSpPr>
        <p:spPr>
          <a:xfrm>
            <a:off x="576411" y="2733749"/>
            <a:ext cx="1412974"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slant-back</a:t>
            </a:r>
            <a:endParaRPr lang="en-US" sz="900" dirty="0"/>
          </a:p>
        </p:txBody>
      </p:sp>
      <p:sp>
        <p:nvSpPr>
          <p:cNvPr id="19" name="Text 17"/>
          <p:cNvSpPr/>
          <p:nvPr/>
        </p:nvSpPr>
        <p:spPr>
          <a:xfrm>
            <a:off x="2222748" y="2733749"/>
            <a:ext cx="3465537"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[[0,0],[576,0],[600,220],[24,220]]</a:t>
            </a:r>
            <a:endParaRPr lang="en-US" sz="900" dirty="0"/>
          </a:p>
        </p:txBody>
      </p:sp>
      <p:sp>
        <p:nvSpPr>
          <p:cNvPr id="20" name="Text 18"/>
          <p:cNvSpPr/>
          <p:nvPr/>
        </p:nvSpPr>
        <p:spPr>
          <a:xfrm>
            <a:off x="5921648" y="2733749"/>
            <a:ext cx="2645941"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x:48 y:26 w:504 h:168</a:t>
            </a:r>
            <a:endParaRPr lang="en-US" sz="900" dirty="0"/>
          </a:p>
        </p:txBody>
      </p:sp>
      <p:sp>
        <p:nvSpPr>
          <p:cNvPr id="21" name="Text 19"/>
          <p:cNvSpPr/>
          <p:nvPr/>
        </p:nvSpPr>
        <p:spPr>
          <a:xfrm>
            <a:off x="576411" y="3022178"/>
            <a:ext cx="1412974"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trapezoid-wide</a:t>
            </a:r>
            <a:endParaRPr lang="en-US" sz="900" dirty="0"/>
          </a:p>
        </p:txBody>
      </p:sp>
      <p:sp>
        <p:nvSpPr>
          <p:cNvPr id="22" name="Text 20"/>
          <p:cNvSpPr/>
          <p:nvPr/>
        </p:nvSpPr>
        <p:spPr>
          <a:xfrm>
            <a:off x="2222748" y="3022178"/>
            <a:ext cx="3465537"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[[36,0],[564,0],[600,220],[0,220]]</a:t>
            </a:r>
            <a:endParaRPr lang="en-US" sz="900" dirty="0"/>
          </a:p>
        </p:txBody>
      </p:sp>
      <p:sp>
        <p:nvSpPr>
          <p:cNvPr id="23" name="Text 21"/>
          <p:cNvSpPr/>
          <p:nvPr/>
        </p:nvSpPr>
        <p:spPr>
          <a:xfrm>
            <a:off x="5921648" y="3022178"/>
            <a:ext cx="2645941"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x:56 y:30 w:488 h:160</a:t>
            </a:r>
            <a:endParaRPr lang="en-US" sz="900" dirty="0"/>
          </a:p>
        </p:txBody>
      </p:sp>
      <p:sp>
        <p:nvSpPr>
          <p:cNvPr id="24" name="Text 22"/>
          <p:cNvSpPr/>
          <p:nvPr/>
        </p:nvSpPr>
        <p:spPr>
          <a:xfrm>
            <a:off x="576411" y="3310607"/>
            <a:ext cx="1412974"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manga-panel-a</a:t>
            </a:r>
            <a:endParaRPr lang="en-US" sz="900" dirty="0"/>
          </a:p>
        </p:txBody>
      </p:sp>
      <p:sp>
        <p:nvSpPr>
          <p:cNvPr id="25" name="Text 23"/>
          <p:cNvSpPr/>
          <p:nvPr/>
        </p:nvSpPr>
        <p:spPr>
          <a:xfrm>
            <a:off x="2222748" y="3310607"/>
            <a:ext cx="3465537"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[[0,16],[580,0],[600,204],[20,220]]</a:t>
            </a:r>
            <a:endParaRPr lang="en-US" sz="900" dirty="0"/>
          </a:p>
        </p:txBody>
      </p:sp>
      <p:sp>
        <p:nvSpPr>
          <p:cNvPr id="26" name="Text 24"/>
          <p:cNvSpPr/>
          <p:nvPr/>
        </p:nvSpPr>
        <p:spPr>
          <a:xfrm>
            <a:off x="5921648" y="3310607"/>
            <a:ext cx="2645941"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x:36 y:30 w:528 h:158</a:t>
            </a:r>
            <a:endParaRPr lang="en-US" sz="900" dirty="0"/>
          </a:p>
        </p:txBody>
      </p:sp>
      <p:sp>
        <p:nvSpPr>
          <p:cNvPr id="27" name="Text 25"/>
          <p:cNvSpPr/>
          <p:nvPr/>
        </p:nvSpPr>
        <p:spPr>
          <a:xfrm>
            <a:off x="576411" y="3599036"/>
            <a:ext cx="1412974"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manga-panel-b</a:t>
            </a:r>
            <a:endParaRPr lang="en-US" sz="900" dirty="0"/>
          </a:p>
        </p:txBody>
      </p:sp>
      <p:sp>
        <p:nvSpPr>
          <p:cNvPr id="28" name="Text 26"/>
          <p:cNvSpPr/>
          <p:nvPr/>
        </p:nvSpPr>
        <p:spPr>
          <a:xfrm>
            <a:off x="2222748" y="3599036"/>
            <a:ext cx="3465537"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[[20,0],[600,28],[560,220],[0,192]]</a:t>
            </a:r>
            <a:endParaRPr lang="en-US" sz="900" dirty="0"/>
          </a:p>
        </p:txBody>
      </p:sp>
      <p:sp>
        <p:nvSpPr>
          <p:cNvPr id="29" name="Text 27"/>
          <p:cNvSpPr/>
          <p:nvPr/>
        </p:nvSpPr>
        <p:spPr>
          <a:xfrm>
            <a:off x="5921648" y="3599036"/>
            <a:ext cx="2645941"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x:56 y:42 w:488 h:136</a:t>
            </a:r>
            <a:endParaRPr lang="en-US" sz="900" dirty="0"/>
          </a:p>
        </p:txBody>
      </p:sp>
      <p:sp>
        <p:nvSpPr>
          <p:cNvPr id="30" name="Text 28"/>
          <p:cNvSpPr/>
          <p:nvPr/>
        </p:nvSpPr>
        <p:spPr>
          <a:xfrm>
            <a:off x="576411" y="3887465"/>
            <a:ext cx="1412974"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shard</a:t>
            </a:r>
            <a:endParaRPr lang="en-US" sz="900" dirty="0"/>
          </a:p>
        </p:txBody>
      </p:sp>
      <p:sp>
        <p:nvSpPr>
          <p:cNvPr id="31" name="Text 29"/>
          <p:cNvSpPr/>
          <p:nvPr/>
        </p:nvSpPr>
        <p:spPr>
          <a:xfrm>
            <a:off x="2222748" y="3887465"/>
            <a:ext cx="3465537" cy="147638"/>
          </a:xfrm>
          <a:prstGeom prst="rect">
            <a:avLst/>
          </a:prstGeom>
          <a:noFill/>
          <a:ln/>
        </p:spPr>
        <p:txBody>
          <a:bodyPr wrap="none" lIns="0" tIns="0" rIns="0" bIns="0" rtlCol="0" anchor="t"/>
          <a:lstStyle/>
          <a:p>
            <a:pPr algn="l" indent="0" marL="0">
              <a:lnSpc>
                <a:spcPts val="110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[[0,8],[92,0],[108,32],[14,40]]</a:t>
            </a:r>
            <a:endParaRPr lang="en-US" sz="900" dirty="0"/>
          </a:p>
        </p:txBody>
      </p:sp>
      <p:sp>
        <p:nvSpPr>
          <p:cNvPr id="32" name="Text 30"/>
          <p:cNvSpPr/>
          <p:nvPr/>
        </p:nvSpPr>
        <p:spPr>
          <a:xfrm>
            <a:off x="5921648" y="3887465"/>
            <a:ext cx="2645941"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x:14 y:8 w:78 h:24</a:t>
            </a:r>
            <a:endParaRPr lang="en-US" sz="900" dirty="0"/>
          </a:p>
        </p:txBody>
      </p:sp>
      <p:sp>
        <p:nvSpPr>
          <p:cNvPr id="33" name="Shape 31"/>
          <p:cNvSpPr/>
          <p:nvPr/>
        </p:nvSpPr>
        <p:spPr>
          <a:xfrm>
            <a:off x="457349" y="4226421"/>
            <a:ext cx="8229302" cy="571723"/>
          </a:xfrm>
          <a:prstGeom prst="roundRect">
            <a:avLst>
              <a:gd name="adj" fmla="val 8401"/>
            </a:avLst>
          </a:prstGeom>
          <a:solidFill>
            <a:srgbClr val="022349"/>
          </a:solidFill>
          <a:ln/>
        </p:spPr>
      </p:sp>
      <p:pic>
        <p:nvPicPr>
          <p:cNvPr id="34" name="Image 0" descr="preencoded.png">    </p:cNvPr>
          <p:cNvPicPr>
            <a:picLocks noChangeAspect="1"/>
          </p:cNvPicPr>
          <p:nvPr/>
        </p:nvPicPr>
        <p:blipFill>
          <a:blip r:embed="rId1"/>
          <a:stretch>
            <a:fillRect/>
          </a:stretch>
        </p:blipFill>
        <p:spPr>
          <a:xfrm>
            <a:off x="571649" y="4378821"/>
            <a:ext cx="142875" cy="114300"/>
          </a:xfrm>
          <a:prstGeom prst="rect">
            <a:avLst/>
          </a:prstGeom>
        </p:spPr>
      </p:pic>
      <p:sp>
        <p:nvSpPr>
          <p:cNvPr id="35" name="Text 32"/>
          <p:cNvSpPr/>
          <p:nvPr/>
        </p:nvSpPr>
        <p:spPr>
          <a:xfrm>
            <a:off x="828824" y="4360366"/>
            <a:ext cx="7743527" cy="285750"/>
          </a:xfrm>
          <a:prstGeom prst="rect">
            <a:avLst/>
          </a:prstGeom>
          <a:noFill/>
          <a:ln/>
        </p:spPr>
        <p:txBody>
          <a:bodyPr wrap="square" lIns="0" tIns="0" rIns="0" bIns="0" rtlCol="0" anchor="t"/>
          <a:lstStyle/>
          <a:p>
            <a:pPr algn="l" indent="0" marL="0">
              <a:lnSpc>
                <a:spcPts val="1100"/>
              </a:lnSpc>
              <a:buNone/>
            </a:pPr>
            <a:r>
              <a:rPr lang="en-US" sz="900" dirty="0">
                <a:solidFill>
                  <a:srgbClr val="FFFFFF"/>
                </a:solidFill>
                <a:latin typeface="Geist" pitchFamily="34" charset="0"/>
                <a:ea typeface="Geist" pitchFamily="34" charset="-122"/>
                <a:cs typeface="Geist" pitchFamily="34" charset="-120"/>
              </a:rPr>
              <a:t>All points expressed in clockwise order: top-left → top-right → bottom-right → bottom-left. Deviation from clockwise order will fail SVG rendering validation.</a:t>
            </a:r>
            <a:endParaRPr lang="en-US" sz="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457349" y="334566"/>
            <a:ext cx="2564234" cy="185812"/>
          </a:xfrm>
          <a:prstGeom prst="rect">
            <a:avLst/>
          </a:prstGeom>
          <a:noFill/>
          <a:ln/>
        </p:spPr>
        <p:txBody>
          <a:bodyPr wrap="none" lIns="0" tIns="0" rIns="0" bIns="0" rtlCol="0" anchor="t"/>
          <a:lstStyle/>
          <a:p>
            <a:pPr algn="l" indent="0" marL="0">
              <a:lnSpc>
                <a:spcPts val="1450"/>
              </a:lnSpc>
              <a:buNone/>
            </a:pPr>
            <a:r>
              <a:rPr lang="en-US" sz="1100" b="1" dirty="0">
                <a:solidFill>
                  <a:srgbClr val="F2F5FA"/>
                </a:solidFill>
                <a:latin typeface="Geist Bold" pitchFamily="34" charset="0"/>
                <a:ea typeface="Geist Bold" pitchFamily="34" charset="-122"/>
                <a:cs typeface="Geist Bold" pitchFamily="34" charset="-120"/>
              </a:rPr>
              <a:t>Chapter 15 — Accessibility &amp; Density</a:t>
            </a:r>
            <a:endParaRPr lang="en-US" sz="1100" dirty="0"/>
          </a:p>
        </p:txBody>
      </p:sp>
      <p:sp>
        <p:nvSpPr>
          <p:cNvPr id="3" name="Text 1"/>
          <p:cNvSpPr/>
          <p:nvPr/>
        </p:nvSpPr>
        <p:spPr>
          <a:xfrm>
            <a:off x="457349" y="562496"/>
            <a:ext cx="4072756" cy="371624"/>
          </a:xfrm>
          <a:prstGeom prst="rect">
            <a:avLst/>
          </a:prstGeom>
          <a:noFill/>
          <a:ln/>
        </p:spPr>
        <p:txBody>
          <a:bodyPr wrap="none" lIns="0" tIns="0" rIns="0" bIns="0" rtlCol="0" anchor="t"/>
          <a:lstStyle/>
          <a:p>
            <a:pPr algn="l" indent="0" marL="0">
              <a:lnSpc>
                <a:spcPts val="2900"/>
              </a:lnSpc>
              <a:buNone/>
            </a:pPr>
            <a:r>
              <a:rPr lang="en-US" sz="2250" b="1" dirty="0">
                <a:solidFill>
                  <a:srgbClr val="F2F5FA"/>
                </a:solidFill>
                <a:latin typeface="Geist Bold" pitchFamily="34" charset="0"/>
                <a:ea typeface="Geist Bold" pitchFamily="34" charset="-122"/>
                <a:cs typeface="Geist Bold" pitchFamily="34" charset="-120"/>
              </a:rPr>
              <a:t>Accessibility &amp; Density Rules</a:t>
            </a:r>
            <a:endParaRPr lang="en-US" sz="2250" dirty="0"/>
          </a:p>
        </p:txBody>
      </p:sp>
      <p:sp>
        <p:nvSpPr>
          <p:cNvPr id="4" name="Text 2"/>
          <p:cNvSpPr/>
          <p:nvPr/>
        </p:nvSpPr>
        <p:spPr>
          <a:xfrm>
            <a:off x="457349" y="1197620"/>
            <a:ext cx="1636216" cy="185812"/>
          </a:xfrm>
          <a:prstGeom prst="rect">
            <a:avLst/>
          </a:prstGeom>
          <a:noFill/>
          <a:ln/>
        </p:spPr>
        <p:txBody>
          <a:bodyPr wrap="none" lIns="0" tIns="0" rIns="0" bIns="0" rtlCol="0" anchor="t"/>
          <a:lstStyle/>
          <a:p>
            <a:pPr algn="l" indent="0" marL="0">
              <a:lnSpc>
                <a:spcPts val="1450"/>
              </a:lnSpc>
              <a:buNone/>
            </a:pPr>
            <a:r>
              <a:rPr lang="en-US" sz="1100" b="1" dirty="0">
                <a:solidFill>
                  <a:srgbClr val="F2F5FA"/>
                </a:solidFill>
                <a:latin typeface="Geist Bold" pitchFamily="34" charset="0"/>
                <a:ea typeface="Geist Bold" pitchFamily="34" charset="-122"/>
                <a:cs typeface="Geist Bold" pitchFamily="34" charset="-120"/>
              </a:rPr>
              <a:t>Accessibility Mandates</a:t>
            </a:r>
            <a:endParaRPr lang="en-US" sz="1100" dirty="0"/>
          </a:p>
        </p:txBody>
      </p:sp>
      <p:sp>
        <p:nvSpPr>
          <p:cNvPr id="5" name="Text 3"/>
          <p:cNvSpPr/>
          <p:nvPr/>
        </p:nvSpPr>
        <p:spPr>
          <a:xfrm>
            <a:off x="457349" y="1488802"/>
            <a:ext cx="3975199" cy="285750"/>
          </a:xfrm>
          <a:prstGeom prst="rect">
            <a:avLst/>
          </a:prstGeom>
          <a:noFill/>
          <a:ln/>
        </p:spPr>
        <p:txBody>
          <a:bodyPr wrap="squar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Non-rectangular panels must preserve all of the following regardless of angle energy:</a:t>
            </a:r>
            <a:endParaRPr lang="en-US" sz="900" dirty="0"/>
          </a:p>
        </p:txBody>
      </p:sp>
      <p:pic>
        <p:nvPicPr>
          <p:cNvPr id="6" name="Image 0" descr="preencoded.png">    </p:cNvPr>
          <p:cNvPicPr>
            <a:picLocks noChangeAspect="1"/>
          </p:cNvPicPr>
          <p:nvPr/>
        </p:nvPicPr>
        <p:blipFill>
          <a:blip r:embed="rId1"/>
          <a:stretch>
            <a:fillRect/>
          </a:stretch>
        </p:blipFill>
        <p:spPr>
          <a:xfrm>
            <a:off x="457349" y="1957388"/>
            <a:ext cx="57150" cy="57150"/>
          </a:xfrm>
          <a:prstGeom prst="rect">
            <a:avLst/>
          </a:prstGeom>
        </p:spPr>
      </p:pic>
      <p:sp>
        <p:nvSpPr>
          <p:cNvPr id="7" name="Text 4"/>
          <p:cNvSpPr/>
          <p:nvPr/>
        </p:nvSpPr>
        <p:spPr>
          <a:xfrm>
            <a:off x="619869" y="1893094"/>
            <a:ext cx="1429420" cy="185812"/>
          </a:xfrm>
          <a:prstGeom prst="rect">
            <a:avLst/>
          </a:prstGeom>
          <a:noFill/>
          <a:ln/>
        </p:spPr>
        <p:txBody>
          <a:bodyPr wrap="none" lIns="0" tIns="0" rIns="0" bIns="0" rtlCol="0" anchor="t"/>
          <a:lstStyle/>
          <a:p>
            <a:pPr algn="l" indent="0" marL="0">
              <a:lnSpc>
                <a:spcPts val="1450"/>
              </a:lnSpc>
              <a:buNone/>
            </a:pPr>
            <a:r>
              <a:rPr lang="en-US" sz="1100" b="1" dirty="0">
                <a:solidFill>
                  <a:srgbClr val="EBEDF0"/>
                </a:solidFill>
                <a:latin typeface="Geist Bold" pitchFamily="34" charset="0"/>
                <a:ea typeface="Geist Bold" pitchFamily="34" charset="-122"/>
                <a:cs typeface="Geist Bold" pitchFamily="34" charset="-120"/>
              </a:rPr>
              <a:t>Text contrast</a:t>
            </a:r>
            <a:endParaRPr lang="en-US" sz="1100" dirty="0"/>
          </a:p>
        </p:txBody>
      </p:sp>
      <p:sp>
        <p:nvSpPr>
          <p:cNvPr id="8" name="Text 5"/>
          <p:cNvSpPr/>
          <p:nvPr/>
        </p:nvSpPr>
        <p:spPr>
          <a:xfrm>
            <a:off x="619869" y="2184276"/>
            <a:ext cx="3812679"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Glow and bleed effects must never reduce contrast within the safe zone.</a:t>
            </a:r>
            <a:endParaRPr lang="en-US" sz="900" dirty="0"/>
          </a:p>
        </p:txBody>
      </p:sp>
      <p:pic>
        <p:nvPicPr>
          <p:cNvPr id="9" name="Image 1" descr="preencoded.png">    </p:cNvPr>
          <p:cNvPicPr>
            <a:picLocks noChangeAspect="1"/>
          </p:cNvPicPr>
          <p:nvPr/>
        </p:nvPicPr>
        <p:blipFill>
          <a:blip r:embed="rId2"/>
          <a:stretch>
            <a:fillRect/>
          </a:stretch>
        </p:blipFill>
        <p:spPr>
          <a:xfrm>
            <a:off x="457349" y="2602260"/>
            <a:ext cx="57150" cy="57150"/>
          </a:xfrm>
          <a:prstGeom prst="rect">
            <a:avLst/>
          </a:prstGeom>
        </p:spPr>
      </p:pic>
      <p:sp>
        <p:nvSpPr>
          <p:cNvPr id="10" name="Text 6"/>
          <p:cNvSpPr/>
          <p:nvPr/>
        </p:nvSpPr>
        <p:spPr>
          <a:xfrm>
            <a:off x="619869" y="2537966"/>
            <a:ext cx="1429420" cy="185812"/>
          </a:xfrm>
          <a:prstGeom prst="rect">
            <a:avLst/>
          </a:prstGeom>
          <a:noFill/>
          <a:ln/>
        </p:spPr>
        <p:txBody>
          <a:bodyPr wrap="none" lIns="0" tIns="0" rIns="0" bIns="0" rtlCol="0" anchor="t"/>
          <a:lstStyle/>
          <a:p>
            <a:pPr algn="l" indent="0" marL="0">
              <a:lnSpc>
                <a:spcPts val="1450"/>
              </a:lnSpc>
              <a:buNone/>
            </a:pPr>
            <a:r>
              <a:rPr lang="en-US" sz="1100" b="1" dirty="0">
                <a:solidFill>
                  <a:srgbClr val="EBEDF0"/>
                </a:solidFill>
                <a:latin typeface="Geist Bold" pitchFamily="34" charset="0"/>
                <a:ea typeface="Geist Bold" pitchFamily="34" charset="-122"/>
                <a:cs typeface="Geist Bold" pitchFamily="34" charset="-120"/>
              </a:rPr>
              <a:t>Focus visibility</a:t>
            </a:r>
            <a:endParaRPr lang="en-US" sz="1100" dirty="0"/>
          </a:p>
        </p:txBody>
      </p:sp>
      <p:sp>
        <p:nvSpPr>
          <p:cNvPr id="11" name="Text 7"/>
          <p:cNvSpPr/>
          <p:nvPr/>
        </p:nvSpPr>
        <p:spPr>
          <a:xfrm>
            <a:off x="619869" y="2829148"/>
            <a:ext cx="3812679" cy="285750"/>
          </a:xfrm>
          <a:prstGeom prst="rect">
            <a:avLst/>
          </a:prstGeom>
          <a:noFill/>
          <a:ln/>
        </p:spPr>
        <p:txBody>
          <a:bodyPr wrap="squar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Focus outlines must not be clipped. Outer wrapper receives focus; inner panel receives shape.</a:t>
            </a:r>
            <a:endParaRPr lang="en-US" sz="900" dirty="0"/>
          </a:p>
        </p:txBody>
      </p:sp>
      <p:pic>
        <p:nvPicPr>
          <p:cNvPr id="12" name="Image 2" descr="preencoded.png">    </p:cNvPr>
          <p:cNvPicPr>
            <a:picLocks noChangeAspect="1"/>
          </p:cNvPicPr>
          <p:nvPr/>
        </p:nvPicPr>
        <p:blipFill>
          <a:blip r:embed="rId3"/>
          <a:stretch>
            <a:fillRect/>
          </a:stretch>
        </p:blipFill>
        <p:spPr>
          <a:xfrm>
            <a:off x="457349" y="3390007"/>
            <a:ext cx="57150" cy="57150"/>
          </a:xfrm>
          <a:prstGeom prst="rect">
            <a:avLst/>
          </a:prstGeom>
        </p:spPr>
      </p:pic>
      <p:sp>
        <p:nvSpPr>
          <p:cNvPr id="13" name="Text 8"/>
          <p:cNvSpPr/>
          <p:nvPr/>
        </p:nvSpPr>
        <p:spPr>
          <a:xfrm>
            <a:off x="619869" y="3325713"/>
            <a:ext cx="1429420" cy="185812"/>
          </a:xfrm>
          <a:prstGeom prst="rect">
            <a:avLst/>
          </a:prstGeom>
          <a:noFill/>
          <a:ln/>
        </p:spPr>
        <p:txBody>
          <a:bodyPr wrap="none" lIns="0" tIns="0" rIns="0" bIns="0" rtlCol="0" anchor="t"/>
          <a:lstStyle/>
          <a:p>
            <a:pPr algn="l" indent="0" marL="0">
              <a:lnSpc>
                <a:spcPts val="1450"/>
              </a:lnSpc>
              <a:buNone/>
            </a:pPr>
            <a:r>
              <a:rPr lang="en-US" sz="1100" b="1" dirty="0">
                <a:solidFill>
                  <a:srgbClr val="EBEDF0"/>
                </a:solidFill>
                <a:latin typeface="Geist Bold" pitchFamily="34" charset="0"/>
                <a:ea typeface="Geist Bold" pitchFamily="34" charset="-122"/>
                <a:cs typeface="Geist Bold" pitchFamily="34" charset="-120"/>
              </a:rPr>
              <a:t>Reading order</a:t>
            </a:r>
            <a:endParaRPr lang="en-US" sz="1100" dirty="0"/>
          </a:p>
        </p:txBody>
      </p:sp>
      <p:sp>
        <p:nvSpPr>
          <p:cNvPr id="14" name="Text 9"/>
          <p:cNvSpPr/>
          <p:nvPr/>
        </p:nvSpPr>
        <p:spPr>
          <a:xfrm>
            <a:off x="619869" y="3616896"/>
            <a:ext cx="3812679" cy="285750"/>
          </a:xfrm>
          <a:prstGeom prst="rect">
            <a:avLst/>
          </a:prstGeom>
          <a:noFill/>
          <a:ln/>
        </p:spPr>
        <p:txBody>
          <a:bodyPr wrap="squar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DOM order must follow reading order even when CSS repositions panels visually.</a:t>
            </a:r>
            <a:endParaRPr lang="en-US" sz="900" dirty="0"/>
          </a:p>
        </p:txBody>
      </p:sp>
      <p:pic>
        <p:nvPicPr>
          <p:cNvPr id="15" name="Image 3" descr="preencoded.png">    </p:cNvPr>
          <p:cNvPicPr>
            <a:picLocks noChangeAspect="1"/>
          </p:cNvPicPr>
          <p:nvPr/>
        </p:nvPicPr>
        <p:blipFill>
          <a:blip r:embed="rId4"/>
          <a:stretch>
            <a:fillRect/>
          </a:stretch>
        </p:blipFill>
        <p:spPr>
          <a:xfrm>
            <a:off x="457349" y="4177754"/>
            <a:ext cx="57150" cy="57150"/>
          </a:xfrm>
          <a:prstGeom prst="rect">
            <a:avLst/>
          </a:prstGeom>
        </p:spPr>
      </p:pic>
      <p:sp>
        <p:nvSpPr>
          <p:cNvPr id="16" name="Text 10"/>
          <p:cNvSpPr/>
          <p:nvPr/>
        </p:nvSpPr>
        <p:spPr>
          <a:xfrm>
            <a:off x="619869" y="4113461"/>
            <a:ext cx="1430387" cy="185812"/>
          </a:xfrm>
          <a:prstGeom prst="rect">
            <a:avLst/>
          </a:prstGeom>
          <a:noFill/>
          <a:ln/>
        </p:spPr>
        <p:txBody>
          <a:bodyPr wrap="none" lIns="0" tIns="0" rIns="0" bIns="0" rtlCol="0" anchor="t"/>
          <a:lstStyle/>
          <a:p>
            <a:pPr algn="l" indent="0" marL="0">
              <a:lnSpc>
                <a:spcPts val="1450"/>
              </a:lnSpc>
              <a:buNone/>
            </a:pPr>
            <a:r>
              <a:rPr lang="en-US" sz="1100" b="1" dirty="0">
                <a:solidFill>
                  <a:srgbClr val="EBEDF0"/>
                </a:solidFill>
                <a:latin typeface="Geist Bold" pitchFamily="34" charset="0"/>
                <a:ea typeface="Geist Bold" pitchFamily="34" charset="-122"/>
                <a:cs typeface="Geist Bold" pitchFamily="34" charset="-120"/>
              </a:rPr>
              <a:t>Shape-only meaning</a:t>
            </a:r>
            <a:endParaRPr lang="en-US" sz="1100" dirty="0"/>
          </a:p>
        </p:txBody>
      </p:sp>
      <p:sp>
        <p:nvSpPr>
          <p:cNvPr id="17" name="Text 11"/>
          <p:cNvSpPr/>
          <p:nvPr/>
        </p:nvSpPr>
        <p:spPr>
          <a:xfrm>
            <a:off x="619869" y="4404643"/>
            <a:ext cx="3812679" cy="285750"/>
          </a:xfrm>
          <a:prstGeom prst="rect">
            <a:avLst/>
          </a:prstGeom>
          <a:noFill/>
          <a:ln/>
        </p:spPr>
        <p:txBody>
          <a:bodyPr wrap="squar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Error, warning, verified, and deprecated status must </a:t>
            </a:r>
            <a:pPr algn="l" indent="0" marL="0">
              <a:lnSpc>
                <a:spcPts val="1100"/>
              </a:lnSpc>
              <a:buNone/>
            </a:pPr>
            <a:r>
              <a:rPr lang="en-US" sz="900" i="1" dirty="0">
                <a:solidFill>
                  <a:srgbClr val="EBEDF0"/>
                </a:solidFill>
                <a:latin typeface="Geist" pitchFamily="34" charset="0"/>
                <a:ea typeface="Geist" pitchFamily="34" charset="-122"/>
                <a:cs typeface="Geist" pitchFamily="34" charset="-120"/>
              </a:rPr>
              <a:t>never</a:t>
            </a:r>
            <a:pPr algn="l" indent="0" marL="0">
              <a:lnSpc>
                <a:spcPts val="1100"/>
              </a:lnSpc>
              <a:buNone/>
            </a:pPr>
            <a:r>
              <a:rPr lang="en-US" sz="900" dirty="0">
                <a:solidFill>
                  <a:srgbClr val="EBEDF0"/>
                </a:solidFill>
                <a:latin typeface="Geist" pitchFamily="34" charset="0"/>
                <a:ea typeface="Geist" pitchFamily="34" charset="-122"/>
                <a:cs typeface="Geist" pitchFamily="34" charset="-120"/>
              </a:rPr>
              <a:t> be communicated by shape alone.</a:t>
            </a:r>
            <a:endParaRPr lang="en-US" sz="900" dirty="0"/>
          </a:p>
        </p:txBody>
      </p:sp>
      <p:sp>
        <p:nvSpPr>
          <p:cNvPr id="18" name="Shape 12"/>
          <p:cNvSpPr/>
          <p:nvPr/>
        </p:nvSpPr>
        <p:spPr>
          <a:xfrm>
            <a:off x="4633913" y="1092250"/>
            <a:ext cx="4139803" cy="3716685"/>
          </a:xfrm>
          <a:prstGeom prst="roundRect">
            <a:avLst>
              <a:gd name="adj" fmla="val 2215"/>
            </a:avLst>
          </a:prstGeom>
          <a:solidFill>
            <a:srgbClr val="12386E">
              <a:alpha val="95000"/>
            </a:srgbClr>
          </a:solidFill>
          <a:ln/>
        </p:spPr>
      </p:sp>
      <p:sp>
        <p:nvSpPr>
          <p:cNvPr id="19" name="Text 13"/>
          <p:cNvSpPr/>
          <p:nvPr/>
        </p:nvSpPr>
        <p:spPr>
          <a:xfrm>
            <a:off x="4748213" y="1197620"/>
            <a:ext cx="2021012" cy="185812"/>
          </a:xfrm>
          <a:prstGeom prst="rect">
            <a:avLst/>
          </a:prstGeom>
          <a:noFill/>
          <a:ln/>
        </p:spPr>
        <p:txBody>
          <a:bodyPr wrap="none" lIns="0" tIns="0" rIns="0" bIns="0" rtlCol="0" anchor="t"/>
          <a:lstStyle/>
          <a:p>
            <a:pPr algn="l" indent="0" marL="0">
              <a:lnSpc>
                <a:spcPts val="1450"/>
              </a:lnSpc>
              <a:buNone/>
            </a:pPr>
            <a:r>
              <a:rPr lang="en-US" sz="1100" b="1" dirty="0">
                <a:solidFill>
                  <a:srgbClr val="F2F5FA"/>
                </a:solidFill>
                <a:latin typeface="Geist Bold" pitchFamily="34" charset="0"/>
                <a:ea typeface="Geist Bold" pitchFamily="34" charset="-122"/>
                <a:cs typeface="Geist Bold" pitchFamily="34" charset="-120"/>
              </a:rPr>
              <a:t>Density × Energy Constraints</a:t>
            </a:r>
            <a:endParaRPr lang="en-US" sz="1100" dirty="0"/>
          </a:p>
        </p:txBody>
      </p:sp>
      <p:sp>
        <p:nvSpPr>
          <p:cNvPr id="20" name="Text 14"/>
          <p:cNvSpPr/>
          <p:nvPr/>
        </p:nvSpPr>
        <p:spPr>
          <a:xfrm>
            <a:off x="4862959" y="1569988"/>
            <a:ext cx="1074837" cy="142875"/>
          </a:xfrm>
          <a:prstGeom prst="rect">
            <a:avLst/>
          </a:prstGeom>
          <a:noFill/>
          <a:ln/>
        </p:spPr>
        <p:txBody>
          <a:bodyPr wrap="none" lIns="0" tIns="0" rIns="0" bIns="0" rtlCol="0" anchor="t"/>
          <a:lstStyle/>
          <a:p>
            <a:pPr algn="l" indent="0" marL="0">
              <a:lnSpc>
                <a:spcPts val="1100"/>
              </a:lnSpc>
              <a:buNone/>
            </a:pPr>
            <a:r>
              <a:rPr lang="en-US" sz="900" b="1" dirty="0">
                <a:solidFill>
                  <a:srgbClr val="EBEDF0"/>
                </a:solidFill>
                <a:latin typeface="Geist" pitchFamily="34" charset="0"/>
                <a:ea typeface="Geist" pitchFamily="34" charset="-122"/>
                <a:cs typeface="Geist" pitchFamily="34" charset="-120"/>
              </a:rPr>
              <a:t>Density</a:t>
            </a:r>
            <a:endParaRPr lang="en-US" sz="900" dirty="0"/>
          </a:p>
        </p:txBody>
      </p:sp>
      <p:sp>
        <p:nvSpPr>
          <p:cNvPr id="21" name="Text 15"/>
          <p:cNvSpPr/>
          <p:nvPr/>
        </p:nvSpPr>
        <p:spPr>
          <a:xfrm>
            <a:off x="6166396" y="1569988"/>
            <a:ext cx="1074837" cy="142875"/>
          </a:xfrm>
          <a:prstGeom prst="rect">
            <a:avLst/>
          </a:prstGeom>
          <a:noFill/>
          <a:ln/>
        </p:spPr>
        <p:txBody>
          <a:bodyPr wrap="none" lIns="0" tIns="0" rIns="0" bIns="0" rtlCol="0" anchor="t"/>
          <a:lstStyle/>
          <a:p>
            <a:pPr algn="l" indent="0" marL="0">
              <a:lnSpc>
                <a:spcPts val="1100"/>
              </a:lnSpc>
              <a:buNone/>
            </a:pPr>
            <a:r>
              <a:rPr lang="en-US" sz="900" b="1" dirty="0">
                <a:solidFill>
                  <a:srgbClr val="EBEDF0"/>
                </a:solidFill>
                <a:latin typeface="Geist" pitchFamily="34" charset="0"/>
                <a:ea typeface="Geist" pitchFamily="34" charset="-122"/>
                <a:cs typeface="Geist" pitchFamily="34" charset="-120"/>
              </a:rPr>
              <a:t>Max Energy</a:t>
            </a:r>
            <a:endParaRPr lang="en-US" sz="900" dirty="0"/>
          </a:p>
        </p:txBody>
      </p:sp>
      <p:sp>
        <p:nvSpPr>
          <p:cNvPr id="22" name="Text 16"/>
          <p:cNvSpPr/>
          <p:nvPr/>
        </p:nvSpPr>
        <p:spPr>
          <a:xfrm>
            <a:off x="7469832" y="1569988"/>
            <a:ext cx="1074837" cy="142875"/>
          </a:xfrm>
          <a:prstGeom prst="rect">
            <a:avLst/>
          </a:prstGeom>
          <a:noFill/>
          <a:ln/>
        </p:spPr>
        <p:txBody>
          <a:bodyPr wrap="none" lIns="0" tIns="0" rIns="0" bIns="0" rtlCol="0" anchor="t"/>
          <a:lstStyle/>
          <a:p>
            <a:pPr algn="l" indent="0" marL="0">
              <a:lnSpc>
                <a:spcPts val="1100"/>
              </a:lnSpc>
              <a:buNone/>
            </a:pPr>
            <a:r>
              <a:rPr lang="en-US" sz="900" b="1" dirty="0">
                <a:solidFill>
                  <a:srgbClr val="EBEDF0"/>
                </a:solidFill>
                <a:latin typeface="Geist" pitchFamily="34" charset="0"/>
                <a:ea typeface="Geist" pitchFamily="34" charset="-122"/>
                <a:cs typeface="Geist" pitchFamily="34" charset="-120"/>
              </a:rPr>
              <a:t>Safe Zone</a:t>
            </a:r>
            <a:endParaRPr lang="en-US" sz="900" dirty="0"/>
          </a:p>
        </p:txBody>
      </p:sp>
      <p:sp>
        <p:nvSpPr>
          <p:cNvPr id="23" name="Text 17"/>
          <p:cNvSpPr/>
          <p:nvPr/>
        </p:nvSpPr>
        <p:spPr>
          <a:xfrm>
            <a:off x="4862959" y="1848892"/>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dense</a:t>
            </a:r>
            <a:endParaRPr lang="en-US" sz="900" dirty="0"/>
          </a:p>
        </p:txBody>
      </p:sp>
      <p:sp>
        <p:nvSpPr>
          <p:cNvPr id="24" name="Text 18"/>
          <p:cNvSpPr/>
          <p:nvPr/>
        </p:nvSpPr>
        <p:spPr>
          <a:xfrm>
            <a:off x="6166396" y="1848892"/>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1</a:t>
            </a:r>
            <a:endParaRPr lang="en-US" sz="900" dirty="0"/>
          </a:p>
        </p:txBody>
      </p:sp>
      <p:sp>
        <p:nvSpPr>
          <p:cNvPr id="25" name="Text 19"/>
          <p:cNvSpPr/>
          <p:nvPr/>
        </p:nvSpPr>
        <p:spPr>
          <a:xfrm>
            <a:off x="7469832" y="1848892"/>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Required</a:t>
            </a:r>
            <a:endParaRPr lang="en-US" sz="900" dirty="0"/>
          </a:p>
        </p:txBody>
      </p:sp>
      <p:sp>
        <p:nvSpPr>
          <p:cNvPr id="26" name="Text 20"/>
          <p:cNvSpPr/>
          <p:nvPr/>
        </p:nvSpPr>
        <p:spPr>
          <a:xfrm>
            <a:off x="4862959" y="2127796"/>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compact</a:t>
            </a:r>
            <a:endParaRPr lang="en-US" sz="900" dirty="0"/>
          </a:p>
        </p:txBody>
      </p:sp>
      <p:sp>
        <p:nvSpPr>
          <p:cNvPr id="27" name="Text 21"/>
          <p:cNvSpPr/>
          <p:nvPr/>
        </p:nvSpPr>
        <p:spPr>
          <a:xfrm>
            <a:off x="6166396" y="2127796"/>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2</a:t>
            </a:r>
            <a:endParaRPr lang="en-US" sz="900" dirty="0"/>
          </a:p>
        </p:txBody>
      </p:sp>
      <p:sp>
        <p:nvSpPr>
          <p:cNvPr id="28" name="Text 22"/>
          <p:cNvSpPr/>
          <p:nvPr/>
        </p:nvSpPr>
        <p:spPr>
          <a:xfrm>
            <a:off x="7469832" y="2127796"/>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Required</a:t>
            </a:r>
            <a:endParaRPr lang="en-US" sz="900" dirty="0"/>
          </a:p>
        </p:txBody>
      </p:sp>
      <p:sp>
        <p:nvSpPr>
          <p:cNvPr id="29" name="Text 23"/>
          <p:cNvSpPr/>
          <p:nvPr/>
        </p:nvSpPr>
        <p:spPr>
          <a:xfrm>
            <a:off x="4862959" y="2406700"/>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standard</a:t>
            </a:r>
            <a:endParaRPr lang="en-US" sz="900" dirty="0"/>
          </a:p>
        </p:txBody>
      </p:sp>
      <p:sp>
        <p:nvSpPr>
          <p:cNvPr id="30" name="Text 24"/>
          <p:cNvSpPr/>
          <p:nvPr/>
        </p:nvSpPr>
        <p:spPr>
          <a:xfrm>
            <a:off x="6166396" y="2406700"/>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2</a:t>
            </a:r>
            <a:endParaRPr lang="en-US" sz="900" dirty="0"/>
          </a:p>
        </p:txBody>
      </p:sp>
      <p:sp>
        <p:nvSpPr>
          <p:cNvPr id="31" name="Text 25"/>
          <p:cNvSpPr/>
          <p:nvPr/>
        </p:nvSpPr>
        <p:spPr>
          <a:xfrm>
            <a:off x="7469832" y="2406700"/>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Required</a:t>
            </a:r>
            <a:endParaRPr lang="en-US" sz="900" dirty="0"/>
          </a:p>
        </p:txBody>
      </p:sp>
      <p:sp>
        <p:nvSpPr>
          <p:cNvPr id="32" name="Text 26"/>
          <p:cNvSpPr/>
          <p:nvPr/>
        </p:nvSpPr>
        <p:spPr>
          <a:xfrm>
            <a:off x="4862959" y="2685604"/>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spacious</a:t>
            </a:r>
            <a:endParaRPr lang="en-US" sz="900" dirty="0"/>
          </a:p>
        </p:txBody>
      </p:sp>
      <p:sp>
        <p:nvSpPr>
          <p:cNvPr id="33" name="Text 27"/>
          <p:cNvSpPr/>
          <p:nvPr/>
        </p:nvSpPr>
        <p:spPr>
          <a:xfrm>
            <a:off x="6166396" y="2685604"/>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3</a:t>
            </a:r>
            <a:endParaRPr lang="en-US" sz="900" dirty="0"/>
          </a:p>
        </p:txBody>
      </p:sp>
      <p:sp>
        <p:nvSpPr>
          <p:cNvPr id="34" name="Text 28"/>
          <p:cNvSpPr/>
          <p:nvPr/>
        </p:nvSpPr>
        <p:spPr>
          <a:xfrm>
            <a:off x="7469832" y="2685604"/>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Required</a:t>
            </a:r>
            <a:endParaRPr lang="en-US" sz="900" dirty="0"/>
          </a:p>
        </p:txBody>
      </p:sp>
      <p:sp>
        <p:nvSpPr>
          <p:cNvPr id="35" name="Text 29"/>
          <p:cNvSpPr/>
          <p:nvPr/>
        </p:nvSpPr>
        <p:spPr>
          <a:xfrm>
            <a:off x="4862959" y="2964507"/>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hero</a:t>
            </a:r>
            <a:endParaRPr lang="en-US" sz="900" dirty="0"/>
          </a:p>
        </p:txBody>
      </p:sp>
      <p:sp>
        <p:nvSpPr>
          <p:cNvPr id="36" name="Text 30"/>
          <p:cNvSpPr/>
          <p:nvPr/>
        </p:nvSpPr>
        <p:spPr>
          <a:xfrm>
            <a:off x="6166396" y="2964507"/>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4</a:t>
            </a:r>
            <a:endParaRPr lang="en-US" sz="900" dirty="0"/>
          </a:p>
        </p:txBody>
      </p:sp>
      <p:sp>
        <p:nvSpPr>
          <p:cNvPr id="37" name="Text 31"/>
          <p:cNvSpPr/>
          <p:nvPr/>
        </p:nvSpPr>
        <p:spPr>
          <a:xfrm>
            <a:off x="7469832" y="2964507"/>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Required for text</a:t>
            </a:r>
            <a:endParaRPr lang="en-US" sz="900" dirty="0"/>
          </a:p>
        </p:txBody>
      </p:sp>
      <p:sp>
        <p:nvSpPr>
          <p:cNvPr id="38" name="Text 32"/>
          <p:cNvSpPr/>
          <p:nvPr/>
        </p:nvSpPr>
        <p:spPr>
          <a:xfrm>
            <a:off x="4862959" y="3243411"/>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visual-only</a:t>
            </a:r>
            <a:endParaRPr lang="en-US" sz="900" dirty="0"/>
          </a:p>
        </p:txBody>
      </p:sp>
      <p:sp>
        <p:nvSpPr>
          <p:cNvPr id="39" name="Text 33"/>
          <p:cNvSpPr/>
          <p:nvPr/>
        </p:nvSpPr>
        <p:spPr>
          <a:xfrm>
            <a:off x="6166396" y="3243411"/>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5</a:t>
            </a:r>
            <a:endParaRPr lang="en-US" sz="900" dirty="0"/>
          </a:p>
        </p:txBody>
      </p:sp>
      <p:sp>
        <p:nvSpPr>
          <p:cNvPr id="40" name="Text 34"/>
          <p:cNvSpPr/>
          <p:nvPr/>
        </p:nvSpPr>
        <p:spPr>
          <a:xfrm>
            <a:off x="7469832" y="3243411"/>
            <a:ext cx="1074837"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Optional</a:t>
            </a:r>
            <a:endParaRPr lang="en-US" sz="900" dirty="0"/>
          </a:p>
        </p:txBody>
      </p:sp>
      <p:sp>
        <p:nvSpPr>
          <p:cNvPr id="41" name="Shape 35"/>
          <p:cNvSpPr/>
          <p:nvPr/>
        </p:nvSpPr>
        <p:spPr>
          <a:xfrm>
            <a:off x="4748213" y="3572842"/>
            <a:ext cx="3911203" cy="576486"/>
          </a:xfrm>
          <a:prstGeom prst="roundRect">
            <a:avLst>
              <a:gd name="adj" fmla="val 8331"/>
            </a:avLst>
          </a:prstGeom>
          <a:solidFill>
            <a:srgbClr val="4B3F02"/>
          </a:solidFill>
          <a:ln/>
        </p:spPr>
      </p:sp>
      <p:pic>
        <p:nvPicPr>
          <p:cNvPr id="42" name="Image 4" descr="preencoded.png">    </p:cNvPr>
          <p:cNvPicPr>
            <a:picLocks noChangeAspect="1"/>
          </p:cNvPicPr>
          <p:nvPr/>
        </p:nvPicPr>
        <p:blipFill>
          <a:blip r:embed="rId5"/>
          <a:stretch>
            <a:fillRect/>
          </a:stretch>
        </p:blipFill>
        <p:spPr>
          <a:xfrm>
            <a:off x="4862513" y="3725242"/>
            <a:ext cx="142875" cy="114300"/>
          </a:xfrm>
          <a:prstGeom prst="rect">
            <a:avLst/>
          </a:prstGeom>
        </p:spPr>
      </p:pic>
      <p:sp>
        <p:nvSpPr>
          <p:cNvPr id="43" name="Text 36"/>
          <p:cNvSpPr/>
          <p:nvPr/>
        </p:nvSpPr>
        <p:spPr>
          <a:xfrm>
            <a:off x="5119688" y="3706788"/>
            <a:ext cx="3425428" cy="290513"/>
          </a:xfrm>
          <a:prstGeom prst="rect">
            <a:avLst/>
          </a:prstGeom>
          <a:noFill/>
          <a:ln/>
        </p:spPr>
        <p:txBody>
          <a:bodyPr wrap="square" lIns="0" tIns="0" rIns="0" bIns="0" rtlCol="0" anchor="t"/>
          <a:lstStyle/>
          <a:p>
            <a:pPr algn="l" indent="0" marL="0">
              <a:lnSpc>
                <a:spcPts val="1100"/>
              </a:lnSpc>
              <a:buNone/>
            </a:pPr>
            <a:r>
              <a:rPr lang="en-US" sz="900" b="1" dirty="0">
                <a:solidFill>
                  <a:srgbClr val="FFFFFF"/>
                </a:solidFill>
                <a:latin typeface="Geist" pitchFamily="34" charset="0"/>
                <a:ea typeface="Geist" pitchFamily="34" charset="-122"/>
                <a:cs typeface="Geist" pitchFamily="34" charset="-120"/>
              </a:rPr>
              <a:t>Long Text Rule:</a:t>
            </a:r>
            <a:pPr algn="l" indent="0" marL="0">
              <a:lnSpc>
                <a:spcPts val="1100"/>
              </a:lnSpc>
              <a:buNone/>
            </a:pPr>
            <a:r>
              <a:rPr lang="en-US" sz="900" dirty="0">
                <a:solidFill>
                  <a:srgbClr val="FFFFFF"/>
                </a:solidFill>
                <a:latin typeface="Geist" pitchFamily="34" charset="0"/>
                <a:ea typeface="Geist" pitchFamily="34" charset="-122"/>
                <a:cs typeface="Geist" pitchFamily="34" charset="-120"/>
              </a:rPr>
              <a:t> Any panel with body text longer than 240 characters must use </a:t>
            </a:r>
            <a:pPr algn="l" indent="0" marL="0">
              <a:lnSpc>
                <a:spcPts val="1100"/>
              </a:lnSpc>
              <a:buNone/>
            </a:pPr>
            <a:r>
              <a:rPr lang="en-US" sz="900" dirty="0">
                <a:solidFill>
                  <a:srgbClr val="FFFFFF"/>
                </a:solidFill>
                <a:highlight>
                  <a:srgbClr val="1F457B"/>
                </a:highlight>
                <a:latin typeface="Consolas" pitchFamily="34" charset="0"/>
                <a:ea typeface="Consolas" pitchFamily="34" charset="-122"/>
                <a:cs typeface="Consolas" pitchFamily="34" charset="-120"/>
              </a:rPr>
              <a:t>rect-stable</a:t>
            </a:r>
            <a:pPr algn="l" indent="0" marL="0">
              <a:lnSpc>
                <a:spcPts val="1100"/>
              </a:lnSpc>
              <a:buNone/>
            </a:pPr>
            <a:r>
              <a:rPr lang="en-US" sz="900" dirty="0">
                <a:solidFill>
                  <a:srgbClr val="FFFFFF"/>
                </a:solidFill>
                <a:latin typeface="Geist" pitchFamily="34" charset="0"/>
                <a:ea typeface="Geist" pitchFamily="34" charset="-122"/>
                <a:cs typeface="Geist" pitchFamily="34" charset="-120"/>
              </a:rPr>
              <a:t> or </a:t>
            </a:r>
            <a:pPr algn="l" indent="0" marL="0">
              <a:lnSpc>
                <a:spcPts val="1100"/>
              </a:lnSpc>
              <a:buNone/>
            </a:pPr>
            <a:r>
              <a:rPr lang="en-US" sz="900" dirty="0">
                <a:solidFill>
                  <a:srgbClr val="FFFFFF"/>
                </a:solidFill>
                <a:highlight>
                  <a:srgbClr val="1F457B"/>
                </a:highlight>
                <a:latin typeface="Consolas" pitchFamily="34" charset="0"/>
                <a:ea typeface="Consolas" pitchFamily="34" charset="-122"/>
                <a:cs typeface="Consolas" pitchFamily="34" charset="-120"/>
              </a:rPr>
              <a:t>soft-card</a:t>
            </a:r>
            <a:pPr algn="l" indent="0" marL="0">
              <a:lnSpc>
                <a:spcPts val="1100"/>
              </a:lnSpc>
              <a:buNone/>
            </a:pPr>
            <a:r>
              <a:rPr lang="en-US" sz="900" dirty="0">
                <a:solidFill>
                  <a:srgbClr val="FFFFFF"/>
                </a:solidFill>
                <a:latin typeface="Geist" pitchFamily="34" charset="0"/>
                <a:ea typeface="Geist" pitchFamily="34" charset="-122"/>
                <a:cs typeface="Geist" pitchFamily="34" charset="-120"/>
              </a:rPr>
              <a:t> at energy 0–1.</a:t>
            </a:r>
            <a:endParaRPr lang="en-US"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434132" y="342454"/>
            <a:ext cx="2351559" cy="176287"/>
          </a:xfrm>
          <a:prstGeom prst="rect">
            <a:avLst/>
          </a:prstGeom>
          <a:noFill/>
          <a:ln/>
        </p:spPr>
        <p:txBody>
          <a:bodyPr wrap="none" lIns="0" tIns="0" rIns="0" bIns="0" rtlCol="0" anchor="t"/>
          <a:lstStyle/>
          <a:p>
            <a:pPr algn="l" indent="0" marL="0">
              <a:lnSpc>
                <a:spcPts val="1350"/>
              </a:lnSpc>
              <a:buNone/>
            </a:pPr>
            <a:r>
              <a:rPr lang="en-US" sz="1050" b="1" dirty="0">
                <a:solidFill>
                  <a:srgbClr val="F2F5FA"/>
                </a:solidFill>
                <a:latin typeface="Geist Bold" pitchFamily="34" charset="0"/>
                <a:ea typeface="Geist Bold" pitchFamily="34" charset="-122"/>
                <a:cs typeface="Geist Bold" pitchFamily="34" charset="-120"/>
              </a:rPr>
              <a:t>Chapter 16 — Metadata &amp; Overrides</a:t>
            </a:r>
            <a:endParaRPr lang="en-US" sz="1050" dirty="0"/>
          </a:p>
        </p:txBody>
      </p:sp>
      <p:sp>
        <p:nvSpPr>
          <p:cNvPr id="3" name="Text 1"/>
          <p:cNvSpPr/>
          <p:nvPr/>
        </p:nvSpPr>
        <p:spPr>
          <a:xfrm>
            <a:off x="434132" y="556692"/>
            <a:ext cx="5935563" cy="352797"/>
          </a:xfrm>
          <a:prstGeom prst="rect">
            <a:avLst/>
          </a:prstGeom>
          <a:noFill/>
          <a:ln/>
        </p:spPr>
        <p:txBody>
          <a:bodyPr wrap="none" lIns="0" tIns="0" rIns="0" bIns="0" rtlCol="0" anchor="t"/>
          <a:lstStyle/>
          <a:p>
            <a:pPr algn="l" indent="0" marL="0">
              <a:lnSpc>
                <a:spcPts val="2750"/>
              </a:lnSpc>
              <a:buNone/>
            </a:pPr>
            <a:r>
              <a:rPr lang="en-US" sz="2100" b="1" dirty="0">
                <a:solidFill>
                  <a:srgbClr val="F2F5FA"/>
                </a:solidFill>
                <a:latin typeface="Geist Bold" pitchFamily="34" charset="0"/>
                <a:ea typeface="Geist Bold" pitchFamily="34" charset="-122"/>
                <a:cs typeface="Geist Bold" pitchFamily="34" charset="-120"/>
              </a:rPr>
              <a:t>APGC Metadata Placement &amp; Override Policy</a:t>
            </a:r>
            <a:endParaRPr lang="en-US" sz="2100" dirty="0"/>
          </a:p>
        </p:txBody>
      </p:sp>
      <p:sp>
        <p:nvSpPr>
          <p:cNvPr id="4" name="Text 2"/>
          <p:cNvSpPr/>
          <p:nvPr/>
        </p:nvSpPr>
        <p:spPr>
          <a:xfrm>
            <a:off x="434132" y="1051917"/>
            <a:ext cx="8275737" cy="269379"/>
          </a:xfrm>
          <a:prstGeom prst="rect">
            <a:avLst/>
          </a:prstGeom>
          <a:noFill/>
          <a:ln/>
        </p:spPr>
        <p:txBody>
          <a:bodyPr wrap="square" lIns="0" tIns="0" rIns="0" bIns="0" rtlCol="0" anchor="t"/>
          <a:lstStyle/>
          <a:p>
            <a:pPr algn="l" indent="0" marL="0">
              <a:lnSpc>
                <a:spcPts val="1000"/>
              </a:lnSpc>
              <a:buNone/>
            </a:pPr>
            <a:r>
              <a:rPr lang="en-US" sz="850" dirty="0">
                <a:solidFill>
                  <a:srgbClr val="EBEDF0"/>
                </a:solidFill>
                <a:latin typeface="Geist" pitchFamily="34" charset="0"/>
                <a:ea typeface="Geist" pitchFamily="34" charset="-122"/>
                <a:cs typeface="Geist" pitchFamily="34" charset="-120"/>
              </a:rPr>
              <a:t>APGC fields may appear in AIC artifact contracts, SESM </a:t>
            </a:r>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ui</a:t>
            </a:r>
            <a:pPr algn="l" indent="0" marL="0">
              <a:lnSpc>
                <a:spcPts val="1000"/>
              </a:lnSpc>
              <a:buNone/>
            </a:pPr>
            <a:r>
              <a:rPr lang="en-US" sz="850" dirty="0">
                <a:solidFill>
                  <a:srgbClr val="EBEDF0"/>
                </a:solidFill>
                <a:latin typeface="Geist" pitchFamily="34" charset="0"/>
                <a:ea typeface="Geist" pitchFamily="34" charset="-122"/>
                <a:cs typeface="Geist" pitchFamily="34" charset="-120"/>
              </a:rPr>
              <a:t> hints, SESM vendor extension fields, generator templates, JSON/TOML theme config, and SVG </a:t>
            </a:r>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&lt;metadata&gt;</a:t>
            </a:r>
            <a:pPr algn="l" indent="0" marL="0">
              <a:lnSpc>
                <a:spcPts val="1000"/>
              </a:lnSpc>
              <a:buNone/>
            </a:pPr>
            <a:r>
              <a:rPr lang="en-US" sz="850" dirty="0">
                <a:solidFill>
                  <a:srgbClr val="EBEDF0"/>
                </a:solidFill>
                <a:latin typeface="Geist" pitchFamily="34" charset="0"/>
                <a:ea typeface="Geist" pitchFamily="34" charset="-122"/>
                <a:cs typeface="Geist" pitchFamily="34" charset="-120"/>
              </a:rPr>
              <a:t> blocks. Overrides are allowed but must be visible and rare.</a:t>
            </a:r>
            <a:endParaRPr lang="en-US" sz="850" dirty="0"/>
          </a:p>
        </p:txBody>
      </p:sp>
      <p:sp>
        <p:nvSpPr>
          <p:cNvPr id="5" name="Text 3"/>
          <p:cNvSpPr/>
          <p:nvPr/>
        </p:nvSpPr>
        <p:spPr>
          <a:xfrm>
            <a:off x="434132" y="1523033"/>
            <a:ext cx="1974503" cy="176287"/>
          </a:xfrm>
          <a:prstGeom prst="rect">
            <a:avLst/>
          </a:prstGeom>
          <a:noFill/>
          <a:ln/>
        </p:spPr>
        <p:txBody>
          <a:bodyPr wrap="none" lIns="0" tIns="0" rIns="0" bIns="0" rtlCol="0" anchor="t"/>
          <a:lstStyle/>
          <a:p>
            <a:pPr algn="l" indent="0" marL="0">
              <a:lnSpc>
                <a:spcPts val="1350"/>
              </a:lnSpc>
              <a:buNone/>
            </a:pPr>
            <a:r>
              <a:rPr lang="en-US" sz="1050" b="1" dirty="0">
                <a:solidFill>
                  <a:srgbClr val="F2F5FA"/>
                </a:solidFill>
                <a:latin typeface="Geist Bold" pitchFamily="34" charset="0"/>
                <a:ea typeface="Geist Bold" pitchFamily="34" charset="-122"/>
                <a:cs typeface="Geist Bold" pitchFamily="34" charset="-120"/>
              </a:rPr>
              <a:t>Full Vendor Extension Pattern</a:t>
            </a:r>
            <a:endParaRPr lang="en-US" sz="1050" dirty="0"/>
          </a:p>
        </p:txBody>
      </p:sp>
      <p:sp>
        <p:nvSpPr>
          <p:cNvPr id="6" name="Shape 4"/>
          <p:cNvSpPr/>
          <p:nvPr/>
        </p:nvSpPr>
        <p:spPr>
          <a:xfrm>
            <a:off x="434132" y="1806104"/>
            <a:ext cx="4432474" cy="2466231"/>
          </a:xfrm>
          <a:prstGeom prst="roundRect">
            <a:avLst>
              <a:gd name="adj" fmla="val 1848"/>
            </a:avLst>
          </a:prstGeom>
          <a:solidFill>
            <a:srgbClr val="1D232D"/>
          </a:solidFill>
          <a:ln/>
        </p:spPr>
      </p:sp>
      <p:sp>
        <p:nvSpPr>
          <p:cNvPr id="7" name="Shape 5"/>
          <p:cNvSpPr/>
          <p:nvPr/>
        </p:nvSpPr>
        <p:spPr>
          <a:xfrm>
            <a:off x="428774" y="1806104"/>
            <a:ext cx="4443189" cy="2466231"/>
          </a:xfrm>
          <a:prstGeom prst="roundRect">
            <a:avLst>
              <a:gd name="adj" fmla="val 660"/>
            </a:avLst>
          </a:prstGeom>
          <a:solidFill>
            <a:srgbClr val="1D232D"/>
          </a:solidFill>
          <a:ln/>
        </p:spPr>
      </p:sp>
      <p:sp>
        <p:nvSpPr>
          <p:cNvPr id="8" name="Text 6"/>
          <p:cNvSpPr/>
          <p:nvPr/>
        </p:nvSpPr>
        <p:spPr>
          <a:xfrm>
            <a:off x="564431" y="1914599"/>
            <a:ext cx="4171876" cy="2249239"/>
          </a:xfrm>
          <a:prstGeom prst="rect">
            <a:avLst/>
          </a:prstGeom>
          <a:noFill/>
          <a:ln/>
        </p:spPr>
        <p:txBody>
          <a:bodyPr wrap="square" lIns="0" tIns="0" rIns="0" bIns="0" rtlCol="0" anchor="t"/>
          <a:lstStyle/>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"extra": { "vendor": { "aptlantis": {</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"apgc": {</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"contract":       "apgc-0.1",</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"shape_family":   "manga-panel-a",</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"angle_energy":   2,</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"skew_direction": "forward",</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"corner_profile": "asymmetric-soft",</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"safe_zone": {</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"type": "inset-rect",</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"x": 32, "y": 28,</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"width": 536, "height": 164</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"responsive_fallback": "soft-card"</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  }}}</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a:t>
            </a:r>
            <a:endParaRPr lang="en-US" sz="850" dirty="0"/>
          </a:p>
        </p:txBody>
      </p:sp>
      <p:sp>
        <p:nvSpPr>
          <p:cNvPr id="9" name="Text 7"/>
          <p:cNvSpPr/>
          <p:nvPr/>
        </p:nvSpPr>
        <p:spPr>
          <a:xfrm>
            <a:off x="5136133" y="1523033"/>
            <a:ext cx="1356717" cy="176287"/>
          </a:xfrm>
          <a:prstGeom prst="rect">
            <a:avLst/>
          </a:prstGeom>
          <a:noFill/>
          <a:ln/>
        </p:spPr>
        <p:txBody>
          <a:bodyPr wrap="none" lIns="0" tIns="0" rIns="0" bIns="0" rtlCol="0" anchor="t"/>
          <a:lstStyle/>
          <a:p>
            <a:pPr algn="l" indent="0" marL="0">
              <a:lnSpc>
                <a:spcPts val="1350"/>
              </a:lnSpc>
              <a:buNone/>
            </a:pPr>
            <a:r>
              <a:rPr lang="en-US" sz="1050" b="1" dirty="0">
                <a:solidFill>
                  <a:srgbClr val="F2F5FA"/>
                </a:solidFill>
                <a:latin typeface="Geist Bold" pitchFamily="34" charset="0"/>
                <a:ea typeface="Geist Bold" pitchFamily="34" charset="-122"/>
                <a:cs typeface="Geist Bold" pitchFamily="34" charset="-120"/>
              </a:rPr>
              <a:t>Override Policy</a:t>
            </a:r>
            <a:endParaRPr lang="en-US" sz="1050" dirty="0"/>
          </a:p>
        </p:txBody>
      </p:sp>
      <p:sp>
        <p:nvSpPr>
          <p:cNvPr id="10" name="Shape 8"/>
          <p:cNvSpPr/>
          <p:nvPr/>
        </p:nvSpPr>
        <p:spPr>
          <a:xfrm>
            <a:off x="5136133" y="1806104"/>
            <a:ext cx="1741736" cy="1619696"/>
          </a:xfrm>
          <a:prstGeom prst="roundRect">
            <a:avLst>
              <a:gd name="adj" fmla="val 4234"/>
            </a:avLst>
          </a:prstGeom>
          <a:solidFill>
            <a:srgbClr val="101620">
              <a:alpha val="95000"/>
            </a:srgbClr>
          </a:solidFill>
          <a:ln w="14288">
            <a:solidFill>
              <a:srgbClr val="002A80"/>
            </a:solidFill>
            <a:prstDash val="solid"/>
          </a:ln>
        </p:spPr>
      </p:sp>
      <p:pic>
        <p:nvPicPr>
          <p:cNvPr id="11" name="Image 0" descr="preencoded.png">    </p:cNvPr>
          <p:cNvPicPr>
            <a:picLocks noChangeAspect="1"/>
          </p:cNvPicPr>
          <p:nvPr/>
        </p:nvPicPr>
        <p:blipFill>
          <a:blip r:embed="rId1"/>
          <a:stretch>
            <a:fillRect/>
          </a:stretch>
        </p:blipFill>
        <p:spPr>
          <a:xfrm>
            <a:off x="5121846" y="1806104"/>
            <a:ext cx="57150" cy="1619696"/>
          </a:xfrm>
          <a:prstGeom prst="rect">
            <a:avLst/>
          </a:prstGeom>
        </p:spPr>
      </p:pic>
      <p:sp>
        <p:nvSpPr>
          <p:cNvPr id="12" name="Text 9"/>
          <p:cNvSpPr/>
          <p:nvPr/>
        </p:nvSpPr>
        <p:spPr>
          <a:xfrm>
            <a:off x="5301779" y="1928887"/>
            <a:ext cx="1356717" cy="176287"/>
          </a:xfrm>
          <a:prstGeom prst="rect">
            <a:avLst/>
          </a:prstGeom>
          <a:noFill/>
          <a:ln/>
        </p:spPr>
        <p:txBody>
          <a:bodyPr wrap="none" lIns="0" tIns="0" rIns="0" bIns="0" rtlCol="0" anchor="t"/>
          <a:lstStyle/>
          <a:p>
            <a:pPr algn="l" indent="0" marL="0">
              <a:lnSpc>
                <a:spcPts val="1350"/>
              </a:lnSpc>
              <a:buNone/>
            </a:pPr>
            <a:r>
              <a:rPr lang="en-US" sz="1050" b="1" dirty="0">
                <a:solidFill>
                  <a:srgbClr val="EBEDF0"/>
                </a:solidFill>
                <a:latin typeface="Geist Bold" pitchFamily="34" charset="0"/>
                <a:ea typeface="Geist Bold" pitchFamily="34" charset="-122"/>
                <a:cs typeface="Geist Bold" pitchFamily="34" charset="-120"/>
              </a:rPr>
              <a:t>Override Object</a:t>
            </a:r>
            <a:endParaRPr lang="en-US" sz="1050" dirty="0"/>
          </a:p>
        </p:txBody>
      </p:sp>
      <p:sp>
        <p:nvSpPr>
          <p:cNvPr id="13" name="Text 10"/>
          <p:cNvSpPr/>
          <p:nvPr/>
        </p:nvSpPr>
        <p:spPr>
          <a:xfrm>
            <a:off x="5301779" y="2200126"/>
            <a:ext cx="1453307" cy="548283"/>
          </a:xfrm>
          <a:prstGeom prst="rect">
            <a:avLst/>
          </a:prstGeom>
          <a:noFill/>
          <a:ln/>
        </p:spPr>
        <p:txBody>
          <a:bodyPr wrap="square" lIns="0" tIns="0" rIns="0" bIns="0" rtlCol="0" anchor="t"/>
          <a:lstStyle/>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"geometry_override": { "enabled": true, "reason": "...", "approved_by": "design-system" }</a:t>
            </a:r>
            <a:endParaRPr lang="en-US" sz="850" dirty="0"/>
          </a:p>
        </p:txBody>
      </p:sp>
      <p:sp>
        <p:nvSpPr>
          <p:cNvPr id="14" name="Shape 11"/>
          <p:cNvSpPr/>
          <p:nvPr/>
        </p:nvSpPr>
        <p:spPr>
          <a:xfrm>
            <a:off x="6972821" y="1806104"/>
            <a:ext cx="1741736" cy="1619696"/>
          </a:xfrm>
          <a:prstGeom prst="roundRect">
            <a:avLst>
              <a:gd name="adj" fmla="val 4234"/>
            </a:avLst>
          </a:prstGeom>
          <a:solidFill>
            <a:srgbClr val="101620">
              <a:alpha val="95000"/>
            </a:srgbClr>
          </a:solidFill>
          <a:ln w="14288">
            <a:solidFill>
              <a:srgbClr val="002A80"/>
            </a:solidFill>
            <a:prstDash val="solid"/>
          </a:ln>
        </p:spPr>
      </p:sp>
      <p:pic>
        <p:nvPicPr>
          <p:cNvPr id="15" name="Image 1" descr="preencoded.png">    </p:cNvPr>
          <p:cNvPicPr>
            <a:picLocks noChangeAspect="1"/>
          </p:cNvPicPr>
          <p:nvPr/>
        </p:nvPicPr>
        <p:blipFill>
          <a:blip r:embed="rId2"/>
          <a:stretch>
            <a:fillRect/>
          </a:stretch>
        </p:blipFill>
        <p:spPr>
          <a:xfrm>
            <a:off x="6958533" y="1806104"/>
            <a:ext cx="57150" cy="1619696"/>
          </a:xfrm>
          <a:prstGeom prst="rect">
            <a:avLst/>
          </a:prstGeom>
        </p:spPr>
      </p:pic>
      <p:sp>
        <p:nvSpPr>
          <p:cNvPr id="16" name="Text 12"/>
          <p:cNvSpPr/>
          <p:nvPr/>
        </p:nvSpPr>
        <p:spPr>
          <a:xfrm>
            <a:off x="7138467" y="1928887"/>
            <a:ext cx="1453307" cy="352574"/>
          </a:xfrm>
          <a:prstGeom prst="rect">
            <a:avLst/>
          </a:prstGeom>
          <a:noFill/>
          <a:ln/>
        </p:spPr>
        <p:txBody>
          <a:bodyPr wrap="square" lIns="0" tIns="0" rIns="0" bIns="0" rtlCol="0" anchor="t"/>
          <a:lstStyle/>
          <a:p>
            <a:pPr algn="l" indent="0" marL="0">
              <a:lnSpc>
                <a:spcPts val="1350"/>
              </a:lnSpc>
              <a:buNone/>
            </a:pPr>
            <a:r>
              <a:rPr lang="en-US" sz="1050" b="1" dirty="0">
                <a:solidFill>
                  <a:srgbClr val="EBEDF0"/>
                </a:solidFill>
                <a:latin typeface="Geist Bold" pitchFamily="34" charset="0"/>
                <a:ea typeface="Geist Bold" pitchFamily="34" charset="-122"/>
                <a:cs typeface="Geist Bold" pitchFamily="34" charset="-120"/>
              </a:rPr>
              <a:t>Valid Override Reasons</a:t>
            </a:r>
            <a:endParaRPr lang="en-US" sz="1050" dirty="0"/>
          </a:p>
        </p:txBody>
      </p:sp>
      <p:sp>
        <p:nvSpPr>
          <p:cNvPr id="17" name="Text 13"/>
          <p:cNvSpPr/>
          <p:nvPr/>
        </p:nvSpPr>
        <p:spPr>
          <a:xfrm>
            <a:off x="7138467" y="2376413"/>
            <a:ext cx="1453307" cy="926604"/>
          </a:xfrm>
          <a:prstGeom prst="rect">
            <a:avLst/>
          </a:prstGeom>
          <a:noFill/>
          <a:ln/>
        </p:spPr>
        <p:txBody>
          <a:bodyPr wrap="square" lIns="0" tIns="0" rIns="0" bIns="0" rtlCol="0" anchor="t"/>
          <a:lstStyle/>
          <a:p>
            <a:pPr algn="l" marL="342900" indent="-342900">
              <a:lnSpc>
                <a:spcPts val="1000"/>
              </a:lnSpc>
              <a:buSzPct val="100000"/>
              <a:buChar char="•"/>
            </a:pPr>
            <a:r>
              <a:rPr lang="en-US" sz="850" dirty="0">
                <a:solidFill>
                  <a:srgbClr val="EBEDF0"/>
                </a:solidFill>
                <a:latin typeface="Geist" pitchFamily="34" charset="0"/>
                <a:ea typeface="Geist" pitchFamily="34" charset="-122"/>
                <a:cs typeface="Geist" pitchFamily="34" charset="-120"/>
              </a:rPr>
              <a:t>Hero campaign visual</a:t>
            </a:r>
            <a:endParaRPr lang="en-US" sz="850" dirty="0"/>
          </a:p>
          <a:p>
            <a:pPr algn="l" marL="342900" indent="-342900">
              <a:lnSpc>
                <a:spcPts val="1000"/>
              </a:lnSpc>
              <a:buSzPct val="100000"/>
              <a:buChar char="•"/>
            </a:pPr>
            <a:r>
              <a:rPr lang="en-US" sz="850" dirty="0">
                <a:solidFill>
                  <a:srgbClr val="EBEDF0"/>
                </a:solidFill>
                <a:latin typeface="Geist" pitchFamily="34" charset="0"/>
                <a:ea typeface="Geist" pitchFamily="34" charset="-122"/>
                <a:cs typeface="Geist" pitchFamily="34" charset="-120"/>
              </a:rPr>
              <a:t>One-off infographic</a:t>
            </a:r>
            <a:endParaRPr lang="en-US" sz="850" dirty="0"/>
          </a:p>
          <a:p>
            <a:pPr algn="l" marL="342900" indent="-342900">
              <a:lnSpc>
                <a:spcPts val="1000"/>
              </a:lnSpc>
              <a:buSzPct val="100000"/>
              <a:buChar char="•"/>
            </a:pPr>
            <a:r>
              <a:rPr lang="en-US" sz="850" dirty="0">
                <a:solidFill>
                  <a:srgbClr val="EBEDF0"/>
                </a:solidFill>
                <a:latin typeface="Geist" pitchFamily="34" charset="0"/>
                <a:ea typeface="Geist" pitchFamily="34" charset="-122"/>
                <a:cs typeface="Geist" pitchFamily="34" charset="-120"/>
              </a:rPr>
              <a:t>Decorative splash asset</a:t>
            </a:r>
            <a:endParaRPr lang="en-US" sz="850" dirty="0"/>
          </a:p>
          <a:p>
            <a:pPr algn="l" marL="342900" indent="-342900">
              <a:lnSpc>
                <a:spcPts val="1000"/>
              </a:lnSpc>
              <a:buSzPct val="100000"/>
              <a:buChar char="•"/>
            </a:pPr>
            <a:r>
              <a:rPr lang="en-US" sz="850" dirty="0">
                <a:solidFill>
                  <a:srgbClr val="EBEDF0"/>
                </a:solidFill>
                <a:latin typeface="Geist" pitchFamily="34" charset="0"/>
                <a:ea typeface="Geist" pitchFamily="34" charset="-122"/>
                <a:cs typeface="Geist" pitchFamily="34" charset="-120"/>
              </a:rPr>
              <a:t>Experimental theme board</a:t>
            </a:r>
            <a:endParaRPr lang="en-US" sz="850" dirty="0"/>
          </a:p>
          <a:p>
            <a:pPr algn="l" marL="342900" indent="-342900">
              <a:lnSpc>
                <a:spcPts val="1000"/>
              </a:lnSpc>
              <a:buSzPct val="100000"/>
              <a:buChar char="•"/>
            </a:pPr>
            <a:r>
              <a:rPr lang="en-US" sz="850" dirty="0">
                <a:solidFill>
                  <a:srgbClr val="EBEDF0"/>
                </a:solidFill>
                <a:latin typeface="Geist" pitchFamily="34" charset="0"/>
                <a:ea typeface="Geist" pitchFamily="34" charset="-122"/>
                <a:cs typeface="Geist" pitchFamily="34" charset="-120"/>
              </a:rPr>
              <a:t>Archived legacy mockup</a:t>
            </a:r>
            <a:endParaRPr lang="en-US" sz="850" dirty="0"/>
          </a:p>
        </p:txBody>
      </p:sp>
      <p:sp>
        <p:nvSpPr>
          <p:cNvPr id="18" name="Text 14"/>
          <p:cNvSpPr/>
          <p:nvPr/>
        </p:nvSpPr>
        <p:spPr>
          <a:xfrm>
            <a:off x="5136133" y="3532584"/>
            <a:ext cx="1943472" cy="176287"/>
          </a:xfrm>
          <a:prstGeom prst="rect">
            <a:avLst/>
          </a:prstGeom>
          <a:noFill/>
          <a:ln/>
        </p:spPr>
        <p:txBody>
          <a:bodyPr wrap="none" lIns="0" tIns="0" rIns="0" bIns="0" rtlCol="0" anchor="t"/>
          <a:lstStyle/>
          <a:p>
            <a:pPr algn="l" indent="0" marL="0">
              <a:lnSpc>
                <a:spcPts val="1350"/>
              </a:lnSpc>
              <a:buNone/>
            </a:pPr>
            <a:r>
              <a:rPr lang="en-US" sz="1050" b="1" dirty="0">
                <a:solidFill>
                  <a:srgbClr val="F2F5FA"/>
                </a:solidFill>
                <a:latin typeface="Geist Bold" pitchFamily="34" charset="0"/>
                <a:ea typeface="Geist Bold" pitchFamily="34" charset="-122"/>
                <a:cs typeface="Geist Bold" pitchFamily="34" charset="-120"/>
              </a:rPr>
              <a:t>Template Naming Convention</a:t>
            </a:r>
            <a:endParaRPr lang="en-US" sz="1050" dirty="0"/>
          </a:p>
        </p:txBody>
      </p:sp>
      <p:sp>
        <p:nvSpPr>
          <p:cNvPr id="19" name="Shape 15"/>
          <p:cNvSpPr/>
          <p:nvPr/>
        </p:nvSpPr>
        <p:spPr>
          <a:xfrm>
            <a:off x="5136133" y="3815655"/>
            <a:ext cx="3578423" cy="878532"/>
          </a:xfrm>
          <a:prstGeom prst="roundRect">
            <a:avLst>
              <a:gd name="adj" fmla="val 5189"/>
            </a:avLst>
          </a:prstGeom>
          <a:solidFill>
            <a:srgbClr val="1D232D"/>
          </a:solidFill>
          <a:ln/>
        </p:spPr>
      </p:sp>
      <p:sp>
        <p:nvSpPr>
          <p:cNvPr id="20" name="Shape 16"/>
          <p:cNvSpPr/>
          <p:nvPr/>
        </p:nvSpPr>
        <p:spPr>
          <a:xfrm>
            <a:off x="5130775" y="3815655"/>
            <a:ext cx="3589139" cy="878532"/>
          </a:xfrm>
          <a:prstGeom prst="roundRect">
            <a:avLst>
              <a:gd name="adj" fmla="val 1853"/>
            </a:avLst>
          </a:prstGeom>
          <a:solidFill>
            <a:srgbClr val="1D232D"/>
          </a:solidFill>
          <a:ln/>
        </p:spPr>
      </p:sp>
      <p:sp>
        <p:nvSpPr>
          <p:cNvPr id="21" name="Text 17"/>
          <p:cNvSpPr/>
          <p:nvPr/>
        </p:nvSpPr>
        <p:spPr>
          <a:xfrm>
            <a:off x="5266432" y="3924151"/>
            <a:ext cx="3317825" cy="661541"/>
          </a:xfrm>
          <a:prstGeom prst="rect">
            <a:avLst/>
          </a:prstGeom>
          <a:noFill/>
          <a:ln/>
        </p:spPr>
        <p:txBody>
          <a:bodyPr wrap="square" lIns="0" tIns="0" rIns="0" bIns="0" rtlCol="0" anchor="t"/>
          <a:lstStyle/>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{artifact_type}.{shape_family}.{density}.svg.tmpl</a:t>
            </a:r>
            <a:endParaRPr lang="en-US" sz="850" dirty="0"/>
          </a:p>
          <a:p>
            <a:pPr algn="l" indent="0" marL="0">
              <a:lnSpc>
                <a:spcPts val="1000"/>
              </a:lnSpc>
              <a:buNone/>
            </a:pP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pipeline-panel.slant-forward.standard.svg.tmpl</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theme-board.manga-panel-a.spacious.svg.tmpl</a:t>
            </a:r>
            <a:endParaRPr lang="en-US" sz="850" dirty="0"/>
          </a:p>
          <a:p>
            <a:pPr algn="l" indent="0" marL="0">
              <a:lnSpc>
                <a:spcPts val="100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hero.manga-panel-b.hero.svg.tmpl</a:t>
            </a:r>
            <a:endParaRPr lang="en-US" sz="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96119" y="668908"/>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What APGC Solves</a:t>
            </a:r>
            <a:endParaRPr lang="en-US" sz="1200" dirty="0"/>
          </a:p>
        </p:txBody>
      </p:sp>
      <p:sp>
        <p:nvSpPr>
          <p:cNvPr id="3" name="Text 1"/>
          <p:cNvSpPr/>
          <p:nvPr/>
        </p:nvSpPr>
        <p:spPr>
          <a:xfrm>
            <a:off x="496119" y="920055"/>
            <a:ext cx="5425232" cy="403101"/>
          </a:xfrm>
          <a:prstGeom prst="rect">
            <a:avLst/>
          </a:prstGeom>
          <a:noFill/>
          <a:ln/>
        </p:spPr>
        <p:txBody>
          <a:bodyPr wrap="none" lIns="0" tIns="0" rIns="0" bIns="0" rtlCol="0" anchor="t"/>
          <a:lstStyle/>
          <a:p>
            <a:pPr algn="l" indent="0" marL="0">
              <a:lnSpc>
                <a:spcPts val="3150"/>
              </a:lnSpc>
              <a:buNone/>
            </a:pPr>
            <a:r>
              <a:rPr lang="en-US" sz="2400" b="1" dirty="0">
                <a:solidFill>
                  <a:srgbClr val="F2F5FA"/>
                </a:solidFill>
                <a:latin typeface="Geist Bold" pitchFamily="34" charset="0"/>
                <a:ea typeface="Geist Bold" pitchFamily="34" charset="-122"/>
                <a:cs typeface="Geist Bold" pitchFamily="34" charset="-120"/>
              </a:rPr>
              <a:t>Shape as a First-Class Design Layer</a:t>
            </a:r>
            <a:endParaRPr lang="en-US" sz="2400" dirty="0"/>
          </a:p>
        </p:txBody>
      </p:sp>
      <p:sp>
        <p:nvSpPr>
          <p:cNvPr id="4" name="Text 2"/>
          <p:cNvSpPr/>
          <p:nvPr/>
        </p:nvSpPr>
        <p:spPr>
          <a:xfrm>
            <a:off x="496119" y="1509192"/>
            <a:ext cx="8151763" cy="483766"/>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Aptlantis Studio panels are not limited to squares and rectangles. Many panels may be four-sided shapes with slanted edges, asymmetric corners, trapezoid-like forms, manga-inspired compositions, cut-corner containers, and shard accents. Without a contract, generators improvise — producing geometry drift across artifacts.</a:t>
            </a:r>
            <a:endParaRPr lang="en-US" sz="950" dirty="0"/>
          </a:p>
        </p:txBody>
      </p:sp>
      <p:sp>
        <p:nvSpPr>
          <p:cNvPr id="5" name="Shape 3"/>
          <p:cNvSpPr/>
          <p:nvPr/>
        </p:nvSpPr>
        <p:spPr>
          <a:xfrm>
            <a:off x="496119" y="2132484"/>
            <a:ext cx="4013895" cy="713780"/>
          </a:xfrm>
          <a:prstGeom prst="roundRect">
            <a:avLst>
              <a:gd name="adj" fmla="val 7299"/>
            </a:avLst>
          </a:prstGeom>
          <a:solidFill>
            <a:srgbClr val="101620"/>
          </a:solidFill>
          <a:ln w="14288">
            <a:solidFill>
              <a:srgbClr val="002A80"/>
            </a:solidFill>
            <a:prstDash val="solid"/>
          </a:ln>
        </p:spPr>
      </p:sp>
      <p:sp>
        <p:nvSpPr>
          <p:cNvPr id="6" name="Text 4"/>
          <p:cNvSpPr/>
          <p:nvPr/>
        </p:nvSpPr>
        <p:spPr>
          <a:xfrm>
            <a:off x="634380" y="2270745"/>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Shape</a:t>
            </a:r>
            <a:endParaRPr lang="en-US" sz="1200" dirty="0"/>
          </a:p>
        </p:txBody>
      </p:sp>
      <p:sp>
        <p:nvSpPr>
          <p:cNvPr id="7" name="Text 5"/>
          <p:cNvSpPr/>
          <p:nvPr/>
        </p:nvSpPr>
        <p:spPr>
          <a:xfrm>
            <a:off x="634380" y="2546747"/>
            <a:ext cx="3737372"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Communicates visual rhythm, energy, and composition</a:t>
            </a:r>
            <a:endParaRPr lang="en-US" sz="950" dirty="0"/>
          </a:p>
        </p:txBody>
      </p:sp>
      <p:sp>
        <p:nvSpPr>
          <p:cNvPr id="8" name="Shape 6"/>
          <p:cNvSpPr/>
          <p:nvPr/>
        </p:nvSpPr>
        <p:spPr>
          <a:xfrm>
            <a:off x="4633987" y="2132484"/>
            <a:ext cx="4013895" cy="713780"/>
          </a:xfrm>
          <a:prstGeom prst="roundRect">
            <a:avLst>
              <a:gd name="adj" fmla="val 7299"/>
            </a:avLst>
          </a:prstGeom>
          <a:solidFill>
            <a:srgbClr val="101620"/>
          </a:solidFill>
          <a:ln w="14288">
            <a:solidFill>
              <a:srgbClr val="002A80"/>
            </a:solidFill>
            <a:prstDash val="solid"/>
          </a:ln>
        </p:spPr>
      </p:sp>
      <p:sp>
        <p:nvSpPr>
          <p:cNvPr id="9" name="Text 7"/>
          <p:cNvSpPr/>
          <p:nvPr/>
        </p:nvSpPr>
        <p:spPr>
          <a:xfrm>
            <a:off x="4772248" y="2270745"/>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Color</a:t>
            </a:r>
            <a:endParaRPr lang="en-US" sz="1200" dirty="0"/>
          </a:p>
        </p:txBody>
      </p:sp>
      <p:sp>
        <p:nvSpPr>
          <p:cNvPr id="10" name="Text 8"/>
          <p:cNvSpPr/>
          <p:nvPr/>
        </p:nvSpPr>
        <p:spPr>
          <a:xfrm>
            <a:off x="4772248" y="2546747"/>
            <a:ext cx="3737372"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Communicates semantic role — governed by NIPC</a:t>
            </a:r>
            <a:endParaRPr lang="en-US" sz="950" dirty="0"/>
          </a:p>
        </p:txBody>
      </p:sp>
      <p:sp>
        <p:nvSpPr>
          <p:cNvPr id="11" name="Shape 9"/>
          <p:cNvSpPr/>
          <p:nvPr/>
        </p:nvSpPr>
        <p:spPr>
          <a:xfrm>
            <a:off x="496119" y="2970237"/>
            <a:ext cx="4013895" cy="713780"/>
          </a:xfrm>
          <a:prstGeom prst="roundRect">
            <a:avLst>
              <a:gd name="adj" fmla="val 7299"/>
            </a:avLst>
          </a:prstGeom>
          <a:solidFill>
            <a:srgbClr val="101620"/>
          </a:solidFill>
          <a:ln w="14288">
            <a:solidFill>
              <a:srgbClr val="002A80"/>
            </a:solidFill>
            <a:prstDash val="solid"/>
          </a:ln>
        </p:spPr>
      </p:sp>
      <p:sp>
        <p:nvSpPr>
          <p:cNvPr id="12" name="Text 10"/>
          <p:cNvSpPr/>
          <p:nvPr/>
        </p:nvSpPr>
        <p:spPr>
          <a:xfrm>
            <a:off x="634380" y="3108499"/>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State</a:t>
            </a:r>
            <a:endParaRPr lang="en-US" sz="1200" dirty="0"/>
          </a:p>
        </p:txBody>
      </p:sp>
      <p:sp>
        <p:nvSpPr>
          <p:cNvPr id="13" name="Text 11"/>
          <p:cNvSpPr/>
          <p:nvPr/>
        </p:nvSpPr>
        <p:spPr>
          <a:xfrm>
            <a:off x="634380" y="3384500"/>
            <a:ext cx="3737372"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Controls intensity — governed by AIC</a:t>
            </a:r>
            <a:endParaRPr lang="en-US" sz="950" dirty="0"/>
          </a:p>
        </p:txBody>
      </p:sp>
      <p:sp>
        <p:nvSpPr>
          <p:cNvPr id="14" name="Shape 12"/>
          <p:cNvSpPr/>
          <p:nvPr/>
        </p:nvSpPr>
        <p:spPr>
          <a:xfrm>
            <a:off x="4633987" y="2970237"/>
            <a:ext cx="4013895" cy="713780"/>
          </a:xfrm>
          <a:prstGeom prst="roundRect">
            <a:avLst>
              <a:gd name="adj" fmla="val 7299"/>
            </a:avLst>
          </a:prstGeom>
          <a:solidFill>
            <a:srgbClr val="101620"/>
          </a:solidFill>
          <a:ln w="14288">
            <a:solidFill>
              <a:srgbClr val="002A80"/>
            </a:solidFill>
            <a:prstDash val="solid"/>
          </a:ln>
        </p:spPr>
      </p:sp>
      <p:sp>
        <p:nvSpPr>
          <p:cNvPr id="15" name="Text 13"/>
          <p:cNvSpPr/>
          <p:nvPr/>
        </p:nvSpPr>
        <p:spPr>
          <a:xfrm>
            <a:off x="4772248" y="3108499"/>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Metadata</a:t>
            </a:r>
            <a:endParaRPr lang="en-US" sz="1200" dirty="0"/>
          </a:p>
        </p:txBody>
      </p:sp>
      <p:sp>
        <p:nvSpPr>
          <p:cNvPr id="16" name="Text 14"/>
          <p:cNvSpPr/>
          <p:nvPr/>
        </p:nvSpPr>
        <p:spPr>
          <a:xfrm>
            <a:off x="4772248" y="3384500"/>
            <a:ext cx="3737372"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Carries meaning — governed by SESM</a:t>
            </a:r>
            <a:endParaRPr lang="en-US" sz="950" dirty="0"/>
          </a:p>
        </p:txBody>
      </p:sp>
      <p:sp>
        <p:nvSpPr>
          <p:cNvPr id="17" name="Shape 15"/>
          <p:cNvSpPr/>
          <p:nvPr/>
        </p:nvSpPr>
        <p:spPr>
          <a:xfrm>
            <a:off x="496119" y="3823543"/>
            <a:ext cx="8151763" cy="651049"/>
          </a:xfrm>
          <a:prstGeom prst="roundRect">
            <a:avLst>
              <a:gd name="adj" fmla="val 8002"/>
            </a:avLst>
          </a:prstGeom>
          <a:solidFill>
            <a:srgbClr val="022349"/>
          </a:solidFill>
          <a:ln/>
        </p:spPr>
      </p:sp>
      <p:pic>
        <p:nvPicPr>
          <p:cNvPr id="18" name="Image 0" descr="preencoded.png">    </p:cNvPr>
          <p:cNvPicPr>
            <a:picLocks noChangeAspect="1"/>
          </p:cNvPicPr>
          <p:nvPr/>
        </p:nvPicPr>
        <p:blipFill>
          <a:blip r:embed="rId1"/>
          <a:stretch>
            <a:fillRect/>
          </a:stretch>
        </p:blipFill>
        <p:spPr>
          <a:xfrm>
            <a:off x="620092" y="3989040"/>
            <a:ext cx="155004" cy="123974"/>
          </a:xfrm>
          <a:prstGeom prst="rect">
            <a:avLst/>
          </a:prstGeom>
        </p:spPr>
      </p:pic>
      <p:sp>
        <p:nvSpPr>
          <p:cNvPr id="19" name="Text 16"/>
          <p:cNvSpPr/>
          <p:nvPr/>
        </p:nvSpPr>
        <p:spPr>
          <a:xfrm>
            <a:off x="899071" y="3978473"/>
            <a:ext cx="7624837" cy="322511"/>
          </a:xfrm>
          <a:prstGeom prst="rect">
            <a:avLst/>
          </a:prstGeom>
          <a:noFill/>
          <a:ln/>
        </p:spPr>
        <p:txBody>
          <a:bodyPr wrap="square" lIns="0" tIns="0" rIns="0" bIns="0" rtlCol="0" anchor="t"/>
          <a:lstStyle/>
          <a:p>
            <a:pPr algn="l" indent="0" marL="0">
              <a:lnSpc>
                <a:spcPts val="1250"/>
              </a:lnSpc>
              <a:buNone/>
            </a:pPr>
            <a:r>
              <a:rPr lang="en-US" sz="950" dirty="0">
                <a:solidFill>
                  <a:srgbClr val="FFFFFF"/>
                </a:solidFill>
                <a:latin typeface="Geist" pitchFamily="34" charset="0"/>
                <a:ea typeface="Geist" pitchFamily="34" charset="-122"/>
                <a:cs typeface="Geist" pitchFamily="34" charset="-120"/>
              </a:rPr>
              <a:t>APGC makes those shapes </a:t>
            </a:r>
            <a:pPr algn="l" indent="0" marL="0">
              <a:lnSpc>
                <a:spcPts val="1250"/>
              </a:lnSpc>
              <a:buNone/>
            </a:pPr>
            <a:r>
              <a:rPr lang="en-US" sz="950" b="1" dirty="0">
                <a:solidFill>
                  <a:srgbClr val="FFFFFF"/>
                </a:solidFill>
                <a:latin typeface="Geist" pitchFamily="34" charset="0"/>
                <a:ea typeface="Geist" pitchFamily="34" charset="-122"/>
                <a:cs typeface="Geist" pitchFamily="34" charset="-120"/>
              </a:rPr>
              <a:t>deterministic rather than random</a:t>
            </a:r>
            <a:pPr algn="l" indent="0" marL="0">
              <a:lnSpc>
                <a:spcPts val="1250"/>
              </a:lnSpc>
              <a:buNone/>
            </a:pPr>
            <a:r>
              <a:rPr lang="en-US" sz="950" dirty="0">
                <a:solidFill>
                  <a:srgbClr val="FFFFFF"/>
                </a:solidFill>
                <a:latin typeface="Geist" pitchFamily="34" charset="0"/>
                <a:ea typeface="Geist" pitchFamily="34" charset="-122"/>
                <a:cs typeface="Geist" pitchFamily="34" charset="-120"/>
              </a:rPr>
              <a:t> — alive without compromising clarity, accessibility, archive-friendliness, or deterministic generation.</a:t>
            </a:r>
            <a:endParaRPr lang="en-US" sz="9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496119" y="664518"/>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Summary</a:t>
            </a:r>
            <a:endParaRPr lang="en-US" sz="1200" dirty="0"/>
          </a:p>
        </p:txBody>
      </p:sp>
      <p:sp>
        <p:nvSpPr>
          <p:cNvPr id="3" name="Text 1"/>
          <p:cNvSpPr/>
          <p:nvPr/>
        </p:nvSpPr>
        <p:spPr>
          <a:xfrm>
            <a:off x="496119" y="915665"/>
            <a:ext cx="6865888" cy="403101"/>
          </a:xfrm>
          <a:prstGeom prst="rect">
            <a:avLst/>
          </a:prstGeom>
          <a:noFill/>
          <a:ln/>
        </p:spPr>
        <p:txBody>
          <a:bodyPr wrap="none" lIns="0" tIns="0" rIns="0" bIns="0" rtlCol="0" anchor="t"/>
          <a:lstStyle/>
          <a:p>
            <a:pPr algn="l" indent="0" marL="0">
              <a:lnSpc>
                <a:spcPts val="3150"/>
              </a:lnSpc>
              <a:buNone/>
            </a:pPr>
            <a:r>
              <a:rPr lang="en-US" sz="2400" b="1" dirty="0">
                <a:solidFill>
                  <a:srgbClr val="F2F5FA"/>
                </a:solidFill>
                <a:latin typeface="Geist Bold" pitchFamily="34" charset="0"/>
                <a:ea typeface="Geist Bold" pitchFamily="34" charset="-122"/>
                <a:cs typeface="Geist Bold" pitchFamily="34" charset="-120"/>
              </a:rPr>
              <a:t>The Five-Layer Separation of Responsibilities</a:t>
            </a:r>
            <a:endParaRPr lang="en-US" sz="2400" dirty="0"/>
          </a:p>
        </p:txBody>
      </p:sp>
      <p:sp>
        <p:nvSpPr>
          <p:cNvPr id="4" name="Text 2"/>
          <p:cNvSpPr/>
          <p:nvPr/>
        </p:nvSpPr>
        <p:spPr>
          <a:xfrm>
            <a:off x="496119" y="1504801"/>
            <a:ext cx="8151763" cy="483766"/>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APGC makes shape a first-class part of the Aptlantis Studio design system. It allows the system to use manga-informed quadrilateral panels, slants, cuts, shards, trapezoids, and mosaics without drifting into arbitrary decoration — remaining deterministic, accessible, static-friendly, archive-aware, and generator-ready.</a:t>
            </a:r>
            <a:endParaRPr lang="en-US" sz="950" dirty="0"/>
          </a:p>
        </p:txBody>
      </p:sp>
      <p:sp>
        <p:nvSpPr>
          <p:cNvPr id="5" name="Shape 3"/>
          <p:cNvSpPr/>
          <p:nvPr/>
        </p:nvSpPr>
        <p:spPr>
          <a:xfrm>
            <a:off x="496119" y="2128093"/>
            <a:ext cx="8151763" cy="1560240"/>
          </a:xfrm>
          <a:prstGeom prst="roundRect">
            <a:avLst>
              <a:gd name="adj" fmla="val 3339"/>
            </a:avLst>
          </a:prstGeom>
          <a:solidFill>
            <a:srgbClr val="101620"/>
          </a:solidFill>
          <a:ln w="14288">
            <a:solidFill>
              <a:srgbClr val="002A80"/>
            </a:solidFill>
            <a:prstDash val="solid"/>
          </a:ln>
        </p:spPr>
      </p:sp>
      <p:sp>
        <p:nvSpPr>
          <p:cNvPr id="6" name="Shape 4"/>
          <p:cNvSpPr/>
          <p:nvPr/>
        </p:nvSpPr>
        <p:spPr>
          <a:xfrm>
            <a:off x="510406" y="2142381"/>
            <a:ext cx="2707704" cy="846460"/>
          </a:xfrm>
          <a:prstGeom prst="roundRect">
            <a:avLst>
              <a:gd name="adj" fmla="val 6155"/>
            </a:avLst>
          </a:prstGeom>
          <a:solidFill>
            <a:srgbClr val="101620"/>
          </a:solidFill>
          <a:ln/>
        </p:spPr>
      </p:sp>
      <p:sp>
        <p:nvSpPr>
          <p:cNvPr id="7" name="Text 5"/>
          <p:cNvSpPr/>
          <p:nvPr/>
        </p:nvSpPr>
        <p:spPr>
          <a:xfrm>
            <a:off x="634380" y="2266355"/>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SESM</a:t>
            </a:r>
            <a:endParaRPr lang="en-US" sz="1200" dirty="0"/>
          </a:p>
        </p:txBody>
      </p:sp>
      <p:sp>
        <p:nvSpPr>
          <p:cNvPr id="8" name="Text 6"/>
          <p:cNvSpPr/>
          <p:nvPr/>
        </p:nvSpPr>
        <p:spPr>
          <a:xfrm>
            <a:off x="634380" y="2542356"/>
            <a:ext cx="2459757"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Embedded meaning — identity, provenance, agent hints, links</a:t>
            </a:r>
            <a:endParaRPr lang="en-US" sz="950" dirty="0"/>
          </a:p>
        </p:txBody>
      </p:sp>
      <p:sp>
        <p:nvSpPr>
          <p:cNvPr id="9" name="Shape 7"/>
          <p:cNvSpPr/>
          <p:nvPr/>
        </p:nvSpPr>
        <p:spPr>
          <a:xfrm>
            <a:off x="3218111" y="2142381"/>
            <a:ext cx="2707704" cy="846460"/>
          </a:xfrm>
          <a:prstGeom prst="rect">
            <a:avLst/>
          </a:prstGeom>
          <a:solidFill>
            <a:srgbClr val="101620"/>
          </a:solidFill>
          <a:ln/>
        </p:spPr>
      </p:sp>
      <p:sp>
        <p:nvSpPr>
          <p:cNvPr id="10" name="Shape 8"/>
          <p:cNvSpPr/>
          <p:nvPr/>
        </p:nvSpPr>
        <p:spPr>
          <a:xfrm>
            <a:off x="3218111" y="2142381"/>
            <a:ext cx="14288" cy="846460"/>
          </a:xfrm>
          <a:prstGeom prst="roundRect">
            <a:avLst>
              <a:gd name="adj" fmla="val 364638"/>
            </a:avLst>
          </a:prstGeom>
          <a:solidFill>
            <a:srgbClr val="002A80"/>
          </a:solidFill>
          <a:ln/>
        </p:spPr>
      </p:sp>
      <p:sp>
        <p:nvSpPr>
          <p:cNvPr id="11" name="Text 9"/>
          <p:cNvSpPr/>
          <p:nvPr/>
        </p:nvSpPr>
        <p:spPr>
          <a:xfrm>
            <a:off x="3342084" y="2266355"/>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NIPC</a:t>
            </a:r>
            <a:endParaRPr lang="en-US" sz="1200" dirty="0"/>
          </a:p>
        </p:txBody>
      </p:sp>
      <p:sp>
        <p:nvSpPr>
          <p:cNvPr id="12" name="Text 10"/>
          <p:cNvSpPr/>
          <p:nvPr/>
        </p:nvSpPr>
        <p:spPr>
          <a:xfrm>
            <a:off x="3342084" y="2542356"/>
            <a:ext cx="2459757"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Color meaning — hue, semantic family, psychological intent, intensity</a:t>
            </a:r>
            <a:endParaRPr lang="en-US" sz="950" dirty="0"/>
          </a:p>
        </p:txBody>
      </p:sp>
      <p:sp>
        <p:nvSpPr>
          <p:cNvPr id="13" name="Shape 11"/>
          <p:cNvSpPr/>
          <p:nvPr/>
        </p:nvSpPr>
        <p:spPr>
          <a:xfrm>
            <a:off x="5925815" y="2142381"/>
            <a:ext cx="2707779" cy="846460"/>
          </a:xfrm>
          <a:prstGeom prst="rect">
            <a:avLst/>
          </a:prstGeom>
          <a:solidFill>
            <a:srgbClr val="101620"/>
          </a:solidFill>
          <a:ln/>
        </p:spPr>
      </p:sp>
      <p:sp>
        <p:nvSpPr>
          <p:cNvPr id="14" name="Shape 12"/>
          <p:cNvSpPr/>
          <p:nvPr/>
        </p:nvSpPr>
        <p:spPr>
          <a:xfrm>
            <a:off x="5925815" y="2142381"/>
            <a:ext cx="14288" cy="846460"/>
          </a:xfrm>
          <a:prstGeom prst="roundRect">
            <a:avLst>
              <a:gd name="adj" fmla="val 364638"/>
            </a:avLst>
          </a:prstGeom>
          <a:solidFill>
            <a:srgbClr val="002A80"/>
          </a:solidFill>
          <a:ln/>
        </p:spPr>
      </p:sp>
      <p:sp>
        <p:nvSpPr>
          <p:cNvPr id="15" name="Text 13"/>
          <p:cNvSpPr/>
          <p:nvPr/>
        </p:nvSpPr>
        <p:spPr>
          <a:xfrm>
            <a:off x="6049789" y="2266355"/>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AIC</a:t>
            </a:r>
            <a:endParaRPr lang="en-US" sz="1200" dirty="0"/>
          </a:p>
        </p:txBody>
      </p:sp>
      <p:sp>
        <p:nvSpPr>
          <p:cNvPr id="16" name="Text 14"/>
          <p:cNvSpPr/>
          <p:nvPr/>
        </p:nvSpPr>
        <p:spPr>
          <a:xfrm>
            <a:off x="6049789" y="2542356"/>
            <a:ext cx="2459831"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Artifact structure — types, required fields, regions, render targets</a:t>
            </a:r>
            <a:endParaRPr lang="en-US" sz="950" dirty="0"/>
          </a:p>
        </p:txBody>
      </p:sp>
      <p:sp>
        <p:nvSpPr>
          <p:cNvPr id="17" name="Shape 15"/>
          <p:cNvSpPr/>
          <p:nvPr/>
        </p:nvSpPr>
        <p:spPr>
          <a:xfrm>
            <a:off x="510406" y="2988841"/>
            <a:ext cx="4061594" cy="685205"/>
          </a:xfrm>
          <a:prstGeom prst="rect">
            <a:avLst/>
          </a:prstGeom>
          <a:solidFill>
            <a:srgbClr val="101620"/>
          </a:solidFill>
          <a:ln/>
        </p:spPr>
      </p:sp>
      <p:sp>
        <p:nvSpPr>
          <p:cNvPr id="18" name="Shape 16"/>
          <p:cNvSpPr/>
          <p:nvPr/>
        </p:nvSpPr>
        <p:spPr>
          <a:xfrm>
            <a:off x="510406" y="2988841"/>
            <a:ext cx="4061594" cy="14288"/>
          </a:xfrm>
          <a:prstGeom prst="roundRect">
            <a:avLst>
              <a:gd name="adj" fmla="val 364638"/>
            </a:avLst>
          </a:prstGeom>
          <a:solidFill>
            <a:srgbClr val="002A80"/>
          </a:solidFill>
          <a:ln/>
        </p:spPr>
      </p:sp>
      <p:sp>
        <p:nvSpPr>
          <p:cNvPr id="19" name="Text 17"/>
          <p:cNvSpPr/>
          <p:nvPr/>
        </p:nvSpPr>
        <p:spPr>
          <a:xfrm>
            <a:off x="634380" y="3112815"/>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Neon Ink</a:t>
            </a:r>
            <a:endParaRPr lang="en-US" sz="1200" dirty="0"/>
          </a:p>
        </p:txBody>
      </p:sp>
      <p:sp>
        <p:nvSpPr>
          <p:cNvPr id="20" name="Text 18"/>
          <p:cNvSpPr/>
          <p:nvPr/>
        </p:nvSpPr>
        <p:spPr>
          <a:xfrm>
            <a:off x="634380" y="3388816"/>
            <a:ext cx="3813646"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Brand expression — typography, voice, page rhythm, visual identity</a:t>
            </a:r>
            <a:endParaRPr lang="en-US" sz="950" dirty="0"/>
          </a:p>
        </p:txBody>
      </p:sp>
      <p:sp>
        <p:nvSpPr>
          <p:cNvPr id="21" name="Shape 19"/>
          <p:cNvSpPr/>
          <p:nvPr/>
        </p:nvSpPr>
        <p:spPr>
          <a:xfrm>
            <a:off x="4572000" y="2988841"/>
            <a:ext cx="4061594" cy="685205"/>
          </a:xfrm>
          <a:prstGeom prst="rect">
            <a:avLst/>
          </a:prstGeom>
          <a:solidFill>
            <a:srgbClr val="101620"/>
          </a:solidFill>
          <a:ln/>
        </p:spPr>
      </p:sp>
      <p:sp>
        <p:nvSpPr>
          <p:cNvPr id="22" name="Shape 20"/>
          <p:cNvSpPr/>
          <p:nvPr/>
        </p:nvSpPr>
        <p:spPr>
          <a:xfrm>
            <a:off x="4572000" y="2988841"/>
            <a:ext cx="14288" cy="685205"/>
          </a:xfrm>
          <a:prstGeom prst="roundRect">
            <a:avLst>
              <a:gd name="adj" fmla="val 364638"/>
            </a:avLst>
          </a:prstGeom>
          <a:solidFill>
            <a:srgbClr val="002A80"/>
          </a:solidFill>
          <a:ln/>
        </p:spPr>
      </p:sp>
      <p:sp>
        <p:nvSpPr>
          <p:cNvPr id="23" name="Shape 21"/>
          <p:cNvSpPr/>
          <p:nvPr/>
        </p:nvSpPr>
        <p:spPr>
          <a:xfrm>
            <a:off x="4572000" y="2988841"/>
            <a:ext cx="4061594" cy="14288"/>
          </a:xfrm>
          <a:prstGeom prst="roundRect">
            <a:avLst>
              <a:gd name="adj" fmla="val 364638"/>
            </a:avLst>
          </a:prstGeom>
          <a:solidFill>
            <a:srgbClr val="002A80"/>
          </a:solidFill>
          <a:ln/>
        </p:spPr>
      </p:sp>
      <p:sp>
        <p:nvSpPr>
          <p:cNvPr id="24" name="Text 22"/>
          <p:cNvSpPr/>
          <p:nvPr/>
        </p:nvSpPr>
        <p:spPr>
          <a:xfrm>
            <a:off x="4695974" y="3112815"/>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6296FF"/>
                </a:solidFill>
                <a:latin typeface="Geist Bold" pitchFamily="34" charset="0"/>
                <a:ea typeface="Geist Bold" pitchFamily="34" charset="-122"/>
                <a:cs typeface="Geist Bold" pitchFamily="34" charset="-120"/>
              </a:rPr>
              <a:t>APGC</a:t>
            </a:r>
            <a:endParaRPr lang="en-US" sz="1200" dirty="0"/>
          </a:p>
        </p:txBody>
      </p:sp>
      <p:sp>
        <p:nvSpPr>
          <p:cNvPr id="25" name="Text 23"/>
          <p:cNvSpPr/>
          <p:nvPr/>
        </p:nvSpPr>
        <p:spPr>
          <a:xfrm>
            <a:off x="4695974" y="3388816"/>
            <a:ext cx="3813646"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Geometry rhythm — shape, corners, angles, safe zones, mosaics</a:t>
            </a:r>
            <a:endParaRPr lang="en-US" sz="950" dirty="0"/>
          </a:p>
        </p:txBody>
      </p:sp>
      <p:sp>
        <p:nvSpPr>
          <p:cNvPr id="26" name="Shape 24"/>
          <p:cNvSpPr/>
          <p:nvPr/>
        </p:nvSpPr>
        <p:spPr>
          <a:xfrm>
            <a:off x="496119" y="3827859"/>
            <a:ext cx="8151763" cy="651049"/>
          </a:xfrm>
          <a:prstGeom prst="roundRect">
            <a:avLst>
              <a:gd name="adj" fmla="val 8002"/>
            </a:avLst>
          </a:prstGeom>
          <a:solidFill>
            <a:srgbClr val="183A13"/>
          </a:solidFill>
          <a:ln/>
        </p:spPr>
      </p:sp>
      <p:pic>
        <p:nvPicPr>
          <p:cNvPr id="27" name="Image 0" descr="preencoded.png">    </p:cNvPr>
          <p:cNvPicPr>
            <a:picLocks noChangeAspect="1"/>
          </p:cNvPicPr>
          <p:nvPr/>
        </p:nvPicPr>
        <p:blipFill>
          <a:blip r:embed="rId1"/>
          <a:stretch>
            <a:fillRect/>
          </a:stretch>
        </p:blipFill>
        <p:spPr>
          <a:xfrm>
            <a:off x="620092" y="3993356"/>
            <a:ext cx="155004" cy="123974"/>
          </a:xfrm>
          <a:prstGeom prst="rect">
            <a:avLst/>
          </a:prstGeom>
        </p:spPr>
      </p:pic>
      <p:sp>
        <p:nvSpPr>
          <p:cNvPr id="28" name="Text 25"/>
          <p:cNvSpPr/>
          <p:nvPr/>
        </p:nvSpPr>
        <p:spPr>
          <a:xfrm>
            <a:off x="899071" y="3982789"/>
            <a:ext cx="7624837" cy="322511"/>
          </a:xfrm>
          <a:prstGeom prst="rect">
            <a:avLst/>
          </a:prstGeom>
          <a:noFill/>
          <a:ln/>
        </p:spPr>
        <p:txBody>
          <a:bodyPr wrap="square" lIns="0" tIns="0" rIns="0" bIns="0" rtlCol="0" anchor="t"/>
          <a:lstStyle/>
          <a:p>
            <a:pPr algn="l" indent="0" marL="0">
              <a:lnSpc>
                <a:spcPts val="1250"/>
              </a:lnSpc>
              <a:buNone/>
            </a:pPr>
            <a:r>
              <a:rPr lang="en-US" sz="950" b="1" dirty="0">
                <a:solidFill>
                  <a:srgbClr val="FFFFFF"/>
                </a:solidFill>
                <a:latin typeface="Geist" pitchFamily="34" charset="0"/>
                <a:ea typeface="Geist" pitchFamily="34" charset="-122"/>
                <a:cs typeface="Geist" pitchFamily="34" charset="-120"/>
              </a:rPr>
              <a:t>Opinionated Default:</a:t>
            </a:r>
            <a:pPr algn="l" indent="0" marL="0">
              <a:lnSpc>
                <a:spcPts val="1250"/>
              </a:lnSpc>
              <a:buNone/>
            </a:pPr>
            <a:r>
              <a:rPr lang="en-US" sz="950" dirty="0">
                <a:solidFill>
                  <a:srgbClr val="FFFFFF"/>
                </a:solidFill>
                <a:latin typeface="Geist" pitchFamily="34" charset="0"/>
                <a:ea typeface="Geist" pitchFamily="34" charset="-122"/>
                <a:cs typeface="Geist" pitchFamily="34" charset="-120"/>
              </a:rPr>
              <a:t> Default panels are rectangles or soft cards. Geometry escalates purposefully — from stable utility panels through editorial slants to rare manga-panel hero surfaces — always guided by artifact type, density, and semantic role.</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96119" y="622548"/>
            <a:ext cx="1890117"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Chapter 1 — Architecture</a:t>
            </a:r>
            <a:endParaRPr lang="en-US" sz="1200" dirty="0"/>
          </a:p>
        </p:txBody>
      </p:sp>
      <p:sp>
        <p:nvSpPr>
          <p:cNvPr id="3" name="Text 1"/>
          <p:cNvSpPr/>
          <p:nvPr/>
        </p:nvSpPr>
        <p:spPr>
          <a:xfrm>
            <a:off x="496119" y="873696"/>
            <a:ext cx="6006331" cy="403101"/>
          </a:xfrm>
          <a:prstGeom prst="rect">
            <a:avLst/>
          </a:prstGeom>
          <a:noFill/>
          <a:ln/>
        </p:spPr>
        <p:txBody>
          <a:bodyPr wrap="none" lIns="0" tIns="0" rIns="0" bIns="0" rtlCol="0" anchor="t"/>
          <a:lstStyle/>
          <a:p>
            <a:pPr algn="l" indent="0" marL="0">
              <a:lnSpc>
                <a:spcPts val="3150"/>
              </a:lnSpc>
              <a:buNone/>
            </a:pPr>
            <a:r>
              <a:rPr lang="en-US" sz="2400" b="1" dirty="0">
                <a:solidFill>
                  <a:srgbClr val="F2F5FA"/>
                </a:solidFill>
                <a:latin typeface="Geist Bold" pitchFamily="34" charset="0"/>
                <a:ea typeface="Geist Bold" pitchFamily="34" charset="-122"/>
                <a:cs typeface="Geist Bold" pitchFamily="34" charset="-120"/>
              </a:rPr>
              <a:t>Relationship to the Existing Spec Stack</a:t>
            </a:r>
            <a:endParaRPr lang="en-US" sz="2400" dirty="0"/>
          </a:p>
        </p:txBody>
      </p:sp>
      <p:sp>
        <p:nvSpPr>
          <p:cNvPr id="4" name="Text 2"/>
          <p:cNvSpPr/>
          <p:nvPr/>
        </p:nvSpPr>
        <p:spPr>
          <a:xfrm>
            <a:off x="496119" y="1462832"/>
            <a:ext cx="8151763"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APGC is a geometry layer that sits beside — not above or below — SESM, NIPC, AIC, and Neon Ink. Each spec owns a distinct concern. APGC gives generators and design agents a formal way to decide geometry without overriding any other layer.</a:t>
            </a:r>
            <a:endParaRPr lang="en-US" sz="950" dirty="0"/>
          </a:p>
        </p:txBody>
      </p:sp>
      <p:sp>
        <p:nvSpPr>
          <p:cNvPr id="5" name="Shape 3"/>
          <p:cNvSpPr/>
          <p:nvPr/>
        </p:nvSpPr>
        <p:spPr>
          <a:xfrm>
            <a:off x="496119" y="1924869"/>
            <a:ext cx="8151763" cy="2596009"/>
          </a:xfrm>
          <a:prstGeom prst="roundRect">
            <a:avLst>
              <a:gd name="adj" fmla="val 2007"/>
            </a:avLst>
          </a:prstGeom>
          <a:noFill/>
          <a:ln w="4763">
            <a:solidFill>
              <a:srgbClr val="FFFFFF">
                <a:alpha val="24000"/>
              </a:srgbClr>
            </a:solidFill>
            <a:prstDash val="solid"/>
          </a:ln>
        </p:spPr>
      </p:sp>
      <p:sp>
        <p:nvSpPr>
          <p:cNvPr id="6" name="Text 4"/>
          <p:cNvSpPr/>
          <p:nvPr/>
        </p:nvSpPr>
        <p:spPr>
          <a:xfrm>
            <a:off x="624929" y="2008808"/>
            <a:ext cx="1378074" cy="161255"/>
          </a:xfrm>
          <a:prstGeom prst="rect">
            <a:avLst/>
          </a:prstGeom>
          <a:noFill/>
          <a:ln/>
        </p:spPr>
        <p:txBody>
          <a:bodyPr wrap="none" lIns="0" tIns="0" rIns="0" bIns="0" rtlCol="0" anchor="t"/>
          <a:lstStyle/>
          <a:p>
            <a:pPr algn="l" indent="0" marL="0">
              <a:lnSpc>
                <a:spcPts val="1250"/>
              </a:lnSpc>
              <a:buNone/>
            </a:pPr>
            <a:r>
              <a:rPr lang="en-US" sz="950" b="1" dirty="0">
                <a:solidFill>
                  <a:srgbClr val="EBEDF0"/>
                </a:solidFill>
                <a:latin typeface="Geist" pitchFamily="34" charset="0"/>
                <a:ea typeface="Geist" pitchFamily="34" charset="-122"/>
                <a:cs typeface="Geist" pitchFamily="34" charset="-120"/>
              </a:rPr>
              <a:t>Layer / Spec</a:t>
            </a:r>
            <a:endParaRPr lang="en-US" sz="950" dirty="0"/>
          </a:p>
        </p:txBody>
      </p:sp>
      <p:sp>
        <p:nvSpPr>
          <p:cNvPr id="7" name="Text 5"/>
          <p:cNvSpPr/>
          <p:nvPr/>
        </p:nvSpPr>
        <p:spPr>
          <a:xfrm>
            <a:off x="2255713" y="2008808"/>
            <a:ext cx="2597051" cy="161255"/>
          </a:xfrm>
          <a:prstGeom prst="rect">
            <a:avLst/>
          </a:prstGeom>
          <a:noFill/>
          <a:ln/>
        </p:spPr>
        <p:txBody>
          <a:bodyPr wrap="none" lIns="0" tIns="0" rIns="0" bIns="0" rtlCol="0" anchor="t"/>
          <a:lstStyle/>
          <a:p>
            <a:pPr algn="l" indent="0" marL="0">
              <a:lnSpc>
                <a:spcPts val="1250"/>
              </a:lnSpc>
              <a:buNone/>
            </a:pPr>
            <a:r>
              <a:rPr lang="en-US" sz="950" b="1" dirty="0">
                <a:solidFill>
                  <a:srgbClr val="EBEDF0"/>
                </a:solidFill>
                <a:latin typeface="Geist" pitchFamily="34" charset="0"/>
                <a:ea typeface="Geist" pitchFamily="34" charset="-122"/>
                <a:cs typeface="Geist" pitchFamily="34" charset="-120"/>
              </a:rPr>
              <a:t>Responsibility</a:t>
            </a:r>
            <a:endParaRPr lang="en-US" sz="950" dirty="0"/>
          </a:p>
        </p:txBody>
      </p:sp>
      <p:sp>
        <p:nvSpPr>
          <p:cNvPr id="8" name="Text 6"/>
          <p:cNvSpPr/>
          <p:nvPr/>
        </p:nvSpPr>
        <p:spPr>
          <a:xfrm>
            <a:off x="5105474" y="2008808"/>
            <a:ext cx="3413671" cy="161255"/>
          </a:xfrm>
          <a:prstGeom prst="rect">
            <a:avLst/>
          </a:prstGeom>
          <a:noFill/>
          <a:ln/>
        </p:spPr>
        <p:txBody>
          <a:bodyPr wrap="none" lIns="0" tIns="0" rIns="0" bIns="0" rtlCol="0" anchor="t"/>
          <a:lstStyle/>
          <a:p>
            <a:pPr algn="l" indent="0" marL="0">
              <a:lnSpc>
                <a:spcPts val="1250"/>
              </a:lnSpc>
              <a:buNone/>
            </a:pPr>
            <a:r>
              <a:rPr lang="en-US" sz="950" b="1" dirty="0">
                <a:solidFill>
                  <a:srgbClr val="EBEDF0"/>
                </a:solidFill>
                <a:latin typeface="Geist" pitchFamily="34" charset="0"/>
                <a:ea typeface="Geist" pitchFamily="34" charset="-122"/>
                <a:cs typeface="Geist" pitchFamily="34" charset="-120"/>
              </a:rPr>
              <a:t>What it answers</a:t>
            </a:r>
            <a:endParaRPr lang="en-US" sz="950" dirty="0"/>
          </a:p>
        </p:txBody>
      </p:sp>
      <p:sp>
        <p:nvSpPr>
          <p:cNvPr id="9" name="Text 7"/>
          <p:cNvSpPr/>
          <p:nvPr/>
        </p:nvSpPr>
        <p:spPr>
          <a:xfrm>
            <a:off x="624929" y="2333179"/>
            <a:ext cx="1378074"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SESM</a:t>
            </a:r>
            <a:endParaRPr lang="en-US" sz="950" dirty="0"/>
          </a:p>
        </p:txBody>
      </p:sp>
      <p:sp>
        <p:nvSpPr>
          <p:cNvPr id="10" name="Text 8"/>
          <p:cNvSpPr/>
          <p:nvPr/>
        </p:nvSpPr>
        <p:spPr>
          <a:xfrm>
            <a:off x="2255713" y="2333179"/>
            <a:ext cx="2597051"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Embedded metadata, asset identity, provenance</a:t>
            </a:r>
            <a:endParaRPr lang="en-US" sz="950" dirty="0"/>
          </a:p>
        </p:txBody>
      </p:sp>
      <p:sp>
        <p:nvSpPr>
          <p:cNvPr id="11" name="Text 9"/>
          <p:cNvSpPr/>
          <p:nvPr/>
        </p:nvSpPr>
        <p:spPr>
          <a:xfrm>
            <a:off x="5105474" y="2333179"/>
            <a:ext cx="3413671"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What is this artifact? Where did it come from?</a:t>
            </a:r>
            <a:endParaRPr lang="en-US" sz="950" dirty="0"/>
          </a:p>
        </p:txBody>
      </p:sp>
      <p:sp>
        <p:nvSpPr>
          <p:cNvPr id="12" name="Text 10"/>
          <p:cNvSpPr/>
          <p:nvPr/>
        </p:nvSpPr>
        <p:spPr>
          <a:xfrm>
            <a:off x="624929" y="2818805"/>
            <a:ext cx="1378074"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NIPC</a:t>
            </a:r>
            <a:endParaRPr lang="en-US" sz="950" dirty="0"/>
          </a:p>
        </p:txBody>
      </p:sp>
      <p:sp>
        <p:nvSpPr>
          <p:cNvPr id="13" name="Text 11"/>
          <p:cNvSpPr/>
          <p:nvPr/>
        </p:nvSpPr>
        <p:spPr>
          <a:xfrm>
            <a:off x="2255713" y="2818805"/>
            <a:ext cx="2597051"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Semantic color families, psychological intent, hue rules</a:t>
            </a:r>
            <a:endParaRPr lang="en-US" sz="950" dirty="0"/>
          </a:p>
        </p:txBody>
      </p:sp>
      <p:sp>
        <p:nvSpPr>
          <p:cNvPr id="14" name="Text 12"/>
          <p:cNvSpPr/>
          <p:nvPr/>
        </p:nvSpPr>
        <p:spPr>
          <a:xfrm>
            <a:off x="5105474" y="2818805"/>
            <a:ext cx="3413671"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What does the hue mean? How intense is the neon?</a:t>
            </a:r>
            <a:endParaRPr lang="en-US" sz="950" dirty="0"/>
          </a:p>
        </p:txBody>
      </p:sp>
      <p:sp>
        <p:nvSpPr>
          <p:cNvPr id="15" name="Text 13"/>
          <p:cNvSpPr/>
          <p:nvPr/>
        </p:nvSpPr>
        <p:spPr>
          <a:xfrm>
            <a:off x="624929" y="3304431"/>
            <a:ext cx="1378074"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AIC</a:t>
            </a:r>
            <a:endParaRPr lang="en-US" sz="950" dirty="0"/>
          </a:p>
        </p:txBody>
      </p:sp>
      <p:sp>
        <p:nvSpPr>
          <p:cNvPr id="16" name="Text 14"/>
          <p:cNvSpPr/>
          <p:nvPr/>
        </p:nvSpPr>
        <p:spPr>
          <a:xfrm>
            <a:off x="2255713" y="3304431"/>
            <a:ext cx="2597051"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Artifact types, required fields, layout regions</a:t>
            </a:r>
            <a:endParaRPr lang="en-US" sz="950" dirty="0"/>
          </a:p>
        </p:txBody>
      </p:sp>
      <p:sp>
        <p:nvSpPr>
          <p:cNvPr id="17" name="Text 15"/>
          <p:cNvSpPr/>
          <p:nvPr/>
        </p:nvSpPr>
        <p:spPr>
          <a:xfrm>
            <a:off x="5105474" y="3304431"/>
            <a:ext cx="3413671"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What artifact type is this? Which fields are required?</a:t>
            </a:r>
            <a:endParaRPr lang="en-US" sz="950" dirty="0"/>
          </a:p>
        </p:txBody>
      </p:sp>
      <p:sp>
        <p:nvSpPr>
          <p:cNvPr id="18" name="Text 16"/>
          <p:cNvSpPr/>
          <p:nvPr/>
        </p:nvSpPr>
        <p:spPr>
          <a:xfrm>
            <a:off x="624929" y="3628802"/>
            <a:ext cx="1378074"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Neon Ink</a:t>
            </a:r>
            <a:endParaRPr lang="en-US" sz="950" dirty="0"/>
          </a:p>
        </p:txBody>
      </p:sp>
      <p:sp>
        <p:nvSpPr>
          <p:cNvPr id="19" name="Text 17"/>
          <p:cNvSpPr/>
          <p:nvPr/>
        </p:nvSpPr>
        <p:spPr>
          <a:xfrm>
            <a:off x="2255713" y="3628802"/>
            <a:ext cx="2597051"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Brand system, typography, panel grammar, page composition</a:t>
            </a:r>
            <a:endParaRPr lang="en-US" sz="950" dirty="0"/>
          </a:p>
        </p:txBody>
      </p:sp>
      <p:sp>
        <p:nvSpPr>
          <p:cNvPr id="20" name="Text 18"/>
          <p:cNvSpPr/>
          <p:nvPr/>
        </p:nvSpPr>
        <p:spPr>
          <a:xfrm>
            <a:off x="5105474" y="3628802"/>
            <a:ext cx="3413671"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What should Aptlantis Studio feel like?</a:t>
            </a:r>
            <a:endParaRPr lang="en-US" sz="950" dirty="0"/>
          </a:p>
        </p:txBody>
      </p:sp>
      <p:sp>
        <p:nvSpPr>
          <p:cNvPr id="21" name="Text 19"/>
          <p:cNvSpPr/>
          <p:nvPr/>
        </p:nvSpPr>
        <p:spPr>
          <a:xfrm>
            <a:off x="624929" y="4114428"/>
            <a:ext cx="1378074" cy="161255"/>
          </a:xfrm>
          <a:prstGeom prst="rect">
            <a:avLst/>
          </a:prstGeom>
          <a:noFill/>
          <a:ln/>
        </p:spPr>
        <p:txBody>
          <a:bodyPr wrap="none" lIns="0" tIns="0" rIns="0" bIns="0" rtlCol="0" anchor="t"/>
          <a:lstStyle/>
          <a:p>
            <a:pPr algn="l" indent="0" marL="0">
              <a:lnSpc>
                <a:spcPts val="1250"/>
              </a:lnSpc>
              <a:buNone/>
            </a:pPr>
            <a:r>
              <a:rPr lang="en-US" sz="950" b="1" dirty="0">
                <a:solidFill>
                  <a:srgbClr val="6296FF"/>
                </a:solidFill>
                <a:latin typeface="Geist" pitchFamily="34" charset="0"/>
                <a:ea typeface="Geist" pitchFamily="34" charset="-122"/>
                <a:cs typeface="Geist" pitchFamily="34" charset="-120"/>
              </a:rPr>
              <a:t>APGC</a:t>
            </a:r>
            <a:endParaRPr lang="en-US" sz="950" dirty="0"/>
          </a:p>
        </p:txBody>
      </p:sp>
      <p:sp>
        <p:nvSpPr>
          <p:cNvPr id="22" name="Text 20"/>
          <p:cNvSpPr/>
          <p:nvPr/>
        </p:nvSpPr>
        <p:spPr>
          <a:xfrm>
            <a:off x="2255713" y="4114428"/>
            <a:ext cx="2597051"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Shape families, corner behavior, angle energy, safe zones</a:t>
            </a:r>
            <a:endParaRPr lang="en-US" sz="950" dirty="0"/>
          </a:p>
        </p:txBody>
      </p:sp>
      <p:sp>
        <p:nvSpPr>
          <p:cNvPr id="23" name="Text 21"/>
          <p:cNvSpPr/>
          <p:nvPr/>
        </p:nvSpPr>
        <p:spPr>
          <a:xfrm>
            <a:off x="5105474" y="4114428"/>
            <a:ext cx="3413671" cy="161255"/>
          </a:xfrm>
          <a:prstGeom prst="rect">
            <a:avLst/>
          </a:prstGeom>
          <a:noFill/>
          <a:ln/>
        </p:spPr>
        <p:txBody>
          <a:bodyPr wrap="non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What shape should a panel use? How angular may it be?</a:t>
            </a: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00450" cy="5143500"/>
          </a:xfrm>
          <a:prstGeom prst="rect">
            <a:avLst/>
          </a:prstGeom>
        </p:spPr>
      </p:pic>
      <p:sp>
        <p:nvSpPr>
          <p:cNvPr id="3" name="Text 0"/>
          <p:cNvSpPr/>
          <p:nvPr/>
        </p:nvSpPr>
        <p:spPr>
          <a:xfrm>
            <a:off x="3925119" y="404292"/>
            <a:ext cx="2419052"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Chapter 2 — Goals &amp; Philosophy</a:t>
            </a:r>
            <a:endParaRPr lang="en-US" sz="1200" dirty="0"/>
          </a:p>
        </p:txBody>
      </p:sp>
      <p:sp>
        <p:nvSpPr>
          <p:cNvPr id="4" name="Text 1"/>
          <p:cNvSpPr/>
          <p:nvPr/>
        </p:nvSpPr>
        <p:spPr>
          <a:xfrm>
            <a:off x="3925119" y="655439"/>
            <a:ext cx="3971627" cy="403101"/>
          </a:xfrm>
          <a:prstGeom prst="rect">
            <a:avLst/>
          </a:prstGeom>
          <a:noFill/>
          <a:ln/>
        </p:spPr>
        <p:txBody>
          <a:bodyPr wrap="none" lIns="0" tIns="0" rIns="0" bIns="0" rtlCol="0" anchor="t"/>
          <a:lstStyle/>
          <a:p>
            <a:pPr algn="l" indent="0" marL="0">
              <a:lnSpc>
                <a:spcPts val="3150"/>
              </a:lnSpc>
              <a:buNone/>
            </a:pPr>
            <a:r>
              <a:rPr lang="en-US" sz="2400" b="1" dirty="0">
                <a:solidFill>
                  <a:srgbClr val="F2F5FA"/>
                </a:solidFill>
                <a:latin typeface="Geist Bold" pitchFamily="34" charset="0"/>
                <a:ea typeface="Geist Bold" pitchFamily="34" charset="-122"/>
                <a:cs typeface="Geist Bold" pitchFamily="34" charset="-120"/>
              </a:rPr>
              <a:t>Design Goals &amp; Non-Goals</a:t>
            </a:r>
            <a:endParaRPr lang="en-US" sz="2400" dirty="0"/>
          </a:p>
        </p:txBody>
      </p:sp>
      <p:sp>
        <p:nvSpPr>
          <p:cNvPr id="5" name="Shape 2"/>
          <p:cNvSpPr/>
          <p:nvPr/>
        </p:nvSpPr>
        <p:spPr>
          <a:xfrm>
            <a:off x="3835822" y="1244575"/>
            <a:ext cx="2388691" cy="3494559"/>
          </a:xfrm>
          <a:prstGeom prst="roundRect">
            <a:avLst>
              <a:gd name="adj" fmla="val 3739"/>
            </a:avLst>
          </a:prstGeom>
          <a:solidFill>
            <a:srgbClr val="1F2A5D">
              <a:alpha val="95000"/>
            </a:srgbClr>
          </a:solidFill>
          <a:ln/>
        </p:spPr>
      </p:sp>
      <p:sp>
        <p:nvSpPr>
          <p:cNvPr id="6" name="Text 3"/>
          <p:cNvSpPr/>
          <p:nvPr/>
        </p:nvSpPr>
        <p:spPr>
          <a:xfrm>
            <a:off x="3959796" y="1368549"/>
            <a:ext cx="1570062"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APGC Is Designed To</a:t>
            </a:r>
            <a:endParaRPr lang="en-US" sz="1200" dirty="0"/>
          </a:p>
        </p:txBody>
      </p:sp>
      <p:sp>
        <p:nvSpPr>
          <p:cNvPr id="7" name="Text 4"/>
          <p:cNvSpPr/>
          <p:nvPr/>
        </p:nvSpPr>
        <p:spPr>
          <a:xfrm>
            <a:off x="3959796" y="1694111"/>
            <a:ext cx="2140744" cy="3001640"/>
          </a:xfrm>
          <a:prstGeom prst="rect">
            <a:avLst/>
          </a:prstGeom>
          <a:noFill/>
          <a:ln/>
        </p:spPr>
        <p:txBody>
          <a:bodyPr wrap="square" lIns="0" tIns="0" rIns="0" bIns="0" rtlCol="0" anchor="t"/>
          <a:lstStyle/>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Prevent geometry drift across generated SVG and HTML artifacts</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Make manga-inspired panel design deterministic and reusable</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Support non-rectangular four-sided panels without sacrificing readability</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Define shape families that communicate visual energy</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Preserve safe text regions inside angled or asymmetric panels</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Give design agents and build agents explicit geometry rules</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Allow expressive layouts while preserving archive-grade structure</a:t>
            </a:r>
            <a:endParaRPr lang="en-US" sz="950" dirty="0"/>
          </a:p>
        </p:txBody>
      </p:sp>
      <p:sp>
        <p:nvSpPr>
          <p:cNvPr id="8" name="Text 5"/>
          <p:cNvSpPr/>
          <p:nvPr/>
        </p:nvSpPr>
        <p:spPr>
          <a:xfrm>
            <a:off x="6442546" y="1368549"/>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APGC Does Not</a:t>
            </a:r>
            <a:endParaRPr lang="en-US" sz="1200" dirty="0"/>
          </a:p>
        </p:txBody>
      </p:sp>
      <p:sp>
        <p:nvSpPr>
          <p:cNvPr id="9" name="Text 6"/>
          <p:cNvSpPr/>
          <p:nvPr/>
        </p:nvSpPr>
        <p:spPr>
          <a:xfrm>
            <a:off x="6442546" y="1694111"/>
            <a:ext cx="2210098" cy="2356619"/>
          </a:xfrm>
          <a:prstGeom prst="rect">
            <a:avLst/>
          </a:prstGeom>
          <a:noFill/>
          <a:ln/>
        </p:spPr>
        <p:txBody>
          <a:bodyPr wrap="square" lIns="0" tIns="0" rIns="0" bIns="0" rtlCol="0" anchor="t"/>
          <a:lstStyle/>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Define color semantics — that is NIPC's domain</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Replace AIC artifact contracts or SESM metadata</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Require every artifact to be non-rectangular</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Require manga-style geometry everywhere</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Require JavaScript or animation</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Make geometry the only carrier of meaning</a:t>
            </a:r>
            <a:endParaRPr lang="en-US" sz="950" dirty="0"/>
          </a:p>
          <a:p>
            <a:pPr algn="l" marL="342900" indent="-342900">
              <a:lnSpc>
                <a:spcPts val="1250"/>
              </a:lnSpc>
              <a:buSzPct val="100000"/>
              <a:buChar char="•"/>
            </a:pPr>
            <a:r>
              <a:rPr lang="en-US" sz="950" dirty="0">
                <a:solidFill>
                  <a:srgbClr val="EBEDF0"/>
                </a:solidFill>
                <a:latin typeface="Geist" pitchFamily="34" charset="0"/>
                <a:ea typeface="Geist" pitchFamily="34" charset="-122"/>
                <a:cs typeface="Geist" pitchFamily="34" charset="-120"/>
              </a:rPr>
              <a:t>Define full page routing or content strategy</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96119" y="399157"/>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Design Philosophy</a:t>
            </a:r>
            <a:endParaRPr lang="en-US" sz="1200" dirty="0"/>
          </a:p>
        </p:txBody>
      </p:sp>
      <p:sp>
        <p:nvSpPr>
          <p:cNvPr id="3" name="Text 1"/>
          <p:cNvSpPr/>
          <p:nvPr/>
        </p:nvSpPr>
        <p:spPr>
          <a:xfrm>
            <a:off x="496119" y="650304"/>
            <a:ext cx="6168851" cy="403101"/>
          </a:xfrm>
          <a:prstGeom prst="rect">
            <a:avLst/>
          </a:prstGeom>
          <a:noFill/>
          <a:ln/>
        </p:spPr>
        <p:txBody>
          <a:bodyPr wrap="none" lIns="0" tIns="0" rIns="0" bIns="0" rtlCol="0" anchor="t"/>
          <a:lstStyle/>
          <a:p>
            <a:pPr algn="l" indent="0" marL="0">
              <a:lnSpc>
                <a:spcPts val="3150"/>
              </a:lnSpc>
              <a:buNone/>
            </a:pPr>
            <a:r>
              <a:rPr lang="en-US" sz="2400" b="1" dirty="0">
                <a:solidFill>
                  <a:srgbClr val="F2F5FA"/>
                </a:solidFill>
                <a:latin typeface="Geist Bold" pitchFamily="34" charset="0"/>
                <a:ea typeface="Geist Bold" pitchFamily="34" charset="-122"/>
                <a:cs typeface="Geist Bold" pitchFamily="34" charset="-120"/>
              </a:rPr>
              <a:t>Manga Energy Without Manga Confusion</a:t>
            </a:r>
            <a:endParaRPr lang="en-US" sz="2400" dirty="0"/>
          </a:p>
        </p:txBody>
      </p:sp>
      <p:sp>
        <p:nvSpPr>
          <p:cNvPr id="4" name="Text 2"/>
          <p:cNvSpPr/>
          <p:nvPr/>
        </p:nvSpPr>
        <p:spPr>
          <a:xfrm>
            <a:off x="496119" y="1239441"/>
            <a:ext cx="8151763"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Manga panel composition uses angled quadrilaterals, irregular gutters, dynamic cuts, and strong visual rhythm. Aptlantis Studio borrows the useful parts while guarding against the confusing ones.</a:t>
            </a:r>
            <a:endParaRPr lang="en-US" sz="950" dirty="0"/>
          </a:p>
        </p:txBody>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2627" y="1848743"/>
            <a:ext cx="186035" cy="186035"/>
          </a:xfrm>
          <a:prstGeom prst="rect">
            <a:avLst/>
          </a:prstGeom>
        </p:spPr>
      </p:pic>
      <p:sp>
        <p:nvSpPr>
          <p:cNvPr id="6" name="Text 3"/>
          <p:cNvSpPr/>
          <p:nvPr/>
        </p:nvSpPr>
        <p:spPr>
          <a:xfrm>
            <a:off x="899145" y="1841004"/>
            <a:ext cx="186548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Borrow: Motion &amp; Energy</a:t>
            </a:r>
            <a:endParaRPr lang="en-US" sz="1200" dirty="0"/>
          </a:p>
        </p:txBody>
      </p:sp>
      <p:sp>
        <p:nvSpPr>
          <p:cNvPr id="7" name="Text 4"/>
          <p:cNvSpPr/>
          <p:nvPr/>
        </p:nvSpPr>
        <p:spPr>
          <a:xfrm>
            <a:off x="899145" y="2166565"/>
            <a:ext cx="3521571"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Diagonal reading flow, section rhythm, dramatic framing, hierarchy, expressive information architecture.</a:t>
            </a:r>
            <a:endParaRPr lang="en-US" sz="950" dirty="0"/>
          </a:p>
        </p:txBody>
      </p:sp>
      <p:pic>
        <p:nvPicPr>
          <p:cNvPr id="8"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627" y="2744837"/>
            <a:ext cx="186035" cy="186035"/>
          </a:xfrm>
          <a:prstGeom prst="rect">
            <a:avLst/>
          </a:prstGeom>
        </p:spPr>
      </p:pic>
      <p:sp>
        <p:nvSpPr>
          <p:cNvPr id="9" name="Text 5"/>
          <p:cNvSpPr/>
          <p:nvPr/>
        </p:nvSpPr>
        <p:spPr>
          <a:xfrm>
            <a:off x="899145" y="2737098"/>
            <a:ext cx="1861021"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Borrow: Visual Hierarchy</a:t>
            </a:r>
            <a:endParaRPr lang="en-US" sz="1200" dirty="0"/>
          </a:p>
        </p:txBody>
      </p:sp>
      <p:sp>
        <p:nvSpPr>
          <p:cNvPr id="10" name="Text 6"/>
          <p:cNvSpPr/>
          <p:nvPr/>
        </p:nvSpPr>
        <p:spPr>
          <a:xfrm>
            <a:off x="899145" y="3062660"/>
            <a:ext cx="3521571"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Scale variation, asymmetric composition, directional slants that guide the eye across the artifact surface.</a:t>
            </a:r>
            <a:endParaRPr lang="en-US" sz="950" dirty="0"/>
          </a:p>
        </p:txBody>
      </p:sp>
      <p:sp>
        <p:nvSpPr>
          <p:cNvPr id="11" name="Shape 7"/>
          <p:cNvSpPr/>
          <p:nvPr/>
        </p:nvSpPr>
        <p:spPr>
          <a:xfrm>
            <a:off x="4728046" y="1841004"/>
            <a:ext cx="3924598" cy="924595"/>
          </a:xfrm>
          <a:prstGeom prst="roundRect">
            <a:avLst>
              <a:gd name="adj" fmla="val 7417"/>
            </a:avLst>
          </a:prstGeom>
          <a:solidFill>
            <a:srgbClr val="101620">
              <a:alpha val="95000"/>
            </a:srgbClr>
          </a:solidFill>
          <a:ln w="14288">
            <a:solidFill>
              <a:srgbClr val="002A80"/>
            </a:solidFill>
            <a:prstDash val="solid"/>
          </a:ln>
        </p:spPr>
      </p:sp>
      <p:pic>
        <p:nvPicPr>
          <p:cNvPr id="12" name="Image 2" descr="preencoded.png">    </p:cNvPr>
          <p:cNvPicPr>
            <a:picLocks noChangeAspect="1"/>
          </p:cNvPicPr>
          <p:nvPr/>
        </p:nvPicPr>
        <p:blipFill>
          <a:blip r:embed="rId5"/>
          <a:stretch>
            <a:fillRect/>
          </a:stretch>
        </p:blipFill>
        <p:spPr>
          <a:xfrm>
            <a:off x="4713759" y="1841004"/>
            <a:ext cx="57150" cy="924595"/>
          </a:xfrm>
          <a:prstGeom prst="rect">
            <a:avLst/>
          </a:prstGeom>
        </p:spPr>
      </p:pic>
      <p:sp>
        <p:nvSpPr>
          <p:cNvPr id="13" name="Text 8"/>
          <p:cNvSpPr/>
          <p:nvPr/>
        </p:nvSpPr>
        <p:spPr>
          <a:xfrm>
            <a:off x="4909170" y="1979265"/>
            <a:ext cx="2390775"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Avoid: Unreadable Text Regions</a:t>
            </a:r>
            <a:endParaRPr lang="en-US" sz="1200" dirty="0"/>
          </a:p>
        </p:txBody>
      </p:sp>
      <p:sp>
        <p:nvSpPr>
          <p:cNvPr id="14" name="Text 9"/>
          <p:cNvSpPr/>
          <p:nvPr/>
        </p:nvSpPr>
        <p:spPr>
          <a:xfrm>
            <a:off x="4909170" y="2304827"/>
            <a:ext cx="3605213"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Random angles that push text into clipped corners must never occur in production artifacts.</a:t>
            </a:r>
            <a:endParaRPr lang="en-US" sz="950" dirty="0"/>
          </a:p>
        </p:txBody>
      </p:sp>
      <p:sp>
        <p:nvSpPr>
          <p:cNvPr id="15" name="Shape 10"/>
          <p:cNvSpPr/>
          <p:nvPr/>
        </p:nvSpPr>
        <p:spPr>
          <a:xfrm>
            <a:off x="4728046" y="2889572"/>
            <a:ext cx="3924598" cy="924595"/>
          </a:xfrm>
          <a:prstGeom prst="roundRect">
            <a:avLst>
              <a:gd name="adj" fmla="val 7417"/>
            </a:avLst>
          </a:prstGeom>
          <a:solidFill>
            <a:srgbClr val="101620">
              <a:alpha val="95000"/>
            </a:srgbClr>
          </a:solidFill>
          <a:ln w="14288">
            <a:solidFill>
              <a:srgbClr val="002A80"/>
            </a:solidFill>
            <a:prstDash val="solid"/>
          </a:ln>
        </p:spPr>
      </p:sp>
      <p:pic>
        <p:nvPicPr>
          <p:cNvPr id="16" name="Image 3" descr="preencoded.png">    </p:cNvPr>
          <p:cNvPicPr>
            <a:picLocks noChangeAspect="1"/>
          </p:cNvPicPr>
          <p:nvPr/>
        </p:nvPicPr>
        <p:blipFill>
          <a:blip r:embed="rId6"/>
          <a:stretch>
            <a:fillRect/>
          </a:stretch>
        </p:blipFill>
        <p:spPr>
          <a:xfrm>
            <a:off x="4713759" y="2889572"/>
            <a:ext cx="57150" cy="924595"/>
          </a:xfrm>
          <a:prstGeom prst="rect">
            <a:avLst/>
          </a:prstGeom>
        </p:spPr>
      </p:pic>
      <p:sp>
        <p:nvSpPr>
          <p:cNvPr id="17" name="Text 11"/>
          <p:cNvSpPr/>
          <p:nvPr/>
        </p:nvSpPr>
        <p:spPr>
          <a:xfrm>
            <a:off x="4909170" y="3027834"/>
            <a:ext cx="2425080"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Avoid: Excessive Fragmentation</a:t>
            </a:r>
            <a:endParaRPr lang="en-US" sz="1200" dirty="0"/>
          </a:p>
        </p:txBody>
      </p:sp>
      <p:sp>
        <p:nvSpPr>
          <p:cNvPr id="18" name="Text 12"/>
          <p:cNvSpPr/>
          <p:nvPr/>
        </p:nvSpPr>
        <p:spPr>
          <a:xfrm>
            <a:off x="4909170" y="3353395"/>
            <a:ext cx="3605213"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Unclear reading order, too many competing focal points, and arbitrary polygon generation undermine the system.</a:t>
            </a:r>
            <a:endParaRPr lang="en-US" sz="950" dirty="0"/>
          </a:p>
        </p:txBody>
      </p:sp>
      <p:sp>
        <p:nvSpPr>
          <p:cNvPr id="19" name="Shape 13"/>
          <p:cNvSpPr/>
          <p:nvPr/>
        </p:nvSpPr>
        <p:spPr>
          <a:xfrm>
            <a:off x="496119" y="4093220"/>
            <a:ext cx="8151763" cy="651049"/>
          </a:xfrm>
          <a:prstGeom prst="roundRect">
            <a:avLst>
              <a:gd name="adj" fmla="val 8002"/>
            </a:avLst>
          </a:prstGeom>
          <a:solidFill>
            <a:srgbClr val="00194D"/>
          </a:solidFill>
          <a:ln/>
        </p:spPr>
      </p:sp>
      <p:pic>
        <p:nvPicPr>
          <p:cNvPr id="20" name="Image 4" descr="preencoded.png">    </p:cNvPr>
          <p:cNvPicPr>
            <a:picLocks noChangeAspect="1"/>
          </p:cNvPicPr>
          <p:nvPr/>
        </p:nvPicPr>
        <p:blipFill>
          <a:blip r:embed="rId7"/>
          <a:stretch>
            <a:fillRect/>
          </a:stretch>
        </p:blipFill>
        <p:spPr>
          <a:xfrm>
            <a:off x="620092" y="4258717"/>
            <a:ext cx="155004" cy="123974"/>
          </a:xfrm>
          <a:prstGeom prst="rect">
            <a:avLst/>
          </a:prstGeom>
        </p:spPr>
      </p:pic>
      <p:sp>
        <p:nvSpPr>
          <p:cNvPr id="21" name="Text 14"/>
          <p:cNvSpPr/>
          <p:nvPr/>
        </p:nvSpPr>
        <p:spPr>
          <a:xfrm>
            <a:off x="899071" y="4248150"/>
            <a:ext cx="7624837" cy="322511"/>
          </a:xfrm>
          <a:prstGeom prst="rect">
            <a:avLst/>
          </a:prstGeom>
          <a:noFill/>
          <a:ln/>
        </p:spPr>
        <p:txBody>
          <a:bodyPr wrap="square" lIns="0" tIns="0" rIns="0" bIns="0" rtlCol="0" anchor="t"/>
          <a:lstStyle/>
          <a:p>
            <a:pPr algn="l" indent="0" marL="0">
              <a:lnSpc>
                <a:spcPts val="1250"/>
              </a:lnSpc>
              <a:buNone/>
            </a:pPr>
            <a:r>
              <a:rPr lang="en-US" sz="950" b="1" dirty="0">
                <a:solidFill>
                  <a:srgbClr val="FFFFFF"/>
                </a:solidFill>
                <a:latin typeface="Geist" pitchFamily="34" charset="0"/>
                <a:ea typeface="Geist" pitchFamily="34" charset="-122"/>
                <a:cs typeface="Geist" pitchFamily="34" charset="-120"/>
              </a:rPr>
              <a:t>Shape is rhythm, not truth.</a:t>
            </a:r>
            <a:pPr algn="l" indent="0" marL="0">
              <a:lnSpc>
                <a:spcPts val="1250"/>
              </a:lnSpc>
              <a:buNone/>
            </a:pPr>
            <a:r>
              <a:rPr lang="en-US" sz="950" dirty="0">
                <a:solidFill>
                  <a:srgbClr val="FFFFFF"/>
                </a:solidFill>
                <a:latin typeface="Geist" pitchFamily="34" charset="0"/>
                <a:ea typeface="Geist" pitchFamily="34" charset="-122"/>
                <a:cs typeface="Geist" pitchFamily="34" charset="-120"/>
              </a:rPr>
              <a:t> A slanted panel may suggest forward motion. But error must still be represented by semantic state and text — never by shape alone.</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41871" y="341858"/>
            <a:ext cx="1879253" cy="179487"/>
          </a:xfrm>
          <a:prstGeom prst="rect">
            <a:avLst/>
          </a:prstGeom>
          <a:noFill/>
          <a:ln/>
        </p:spPr>
        <p:txBody>
          <a:bodyPr wrap="none" lIns="0" tIns="0" rIns="0" bIns="0" rtlCol="0" anchor="t"/>
          <a:lstStyle/>
          <a:p>
            <a:pPr algn="l" indent="0" marL="0">
              <a:lnSpc>
                <a:spcPts val="1400"/>
              </a:lnSpc>
              <a:buNone/>
            </a:pPr>
            <a:r>
              <a:rPr lang="en-US" sz="1050" b="1" dirty="0">
                <a:solidFill>
                  <a:srgbClr val="F2F5FA"/>
                </a:solidFill>
                <a:latin typeface="Geist Bold" pitchFamily="34" charset="0"/>
                <a:ea typeface="Geist Bold" pitchFamily="34" charset="-122"/>
                <a:cs typeface="Geist Bold" pitchFamily="34" charset="-120"/>
              </a:rPr>
              <a:t>Chapter 3 — Shape Families</a:t>
            </a:r>
            <a:endParaRPr lang="en-US" sz="1050" dirty="0"/>
          </a:p>
        </p:txBody>
      </p:sp>
      <p:sp>
        <p:nvSpPr>
          <p:cNvPr id="3" name="Text 1"/>
          <p:cNvSpPr/>
          <p:nvPr/>
        </p:nvSpPr>
        <p:spPr>
          <a:xfrm>
            <a:off x="441871" y="560636"/>
            <a:ext cx="3455194" cy="359048"/>
          </a:xfrm>
          <a:prstGeom prst="rect">
            <a:avLst/>
          </a:prstGeom>
          <a:noFill/>
          <a:ln/>
        </p:spPr>
        <p:txBody>
          <a:bodyPr wrap="none" lIns="0" tIns="0" rIns="0" bIns="0" rtlCol="0" anchor="t"/>
          <a:lstStyle/>
          <a:p>
            <a:pPr algn="l" indent="0" marL="0">
              <a:lnSpc>
                <a:spcPts val="2800"/>
              </a:lnSpc>
              <a:buNone/>
            </a:pPr>
            <a:r>
              <a:rPr lang="en-US" sz="2150" b="1" dirty="0">
                <a:solidFill>
                  <a:srgbClr val="F2F5FA"/>
                </a:solidFill>
                <a:latin typeface="Geist Bold" pitchFamily="34" charset="0"/>
                <a:ea typeface="Geist Bold" pitchFamily="34" charset="-122"/>
                <a:cs typeface="Geist Bold" pitchFamily="34" charset="-120"/>
              </a:rPr>
              <a:t>Canonical Shape Families</a:t>
            </a:r>
            <a:endParaRPr lang="en-US" sz="2150" dirty="0"/>
          </a:p>
        </p:txBody>
      </p:sp>
      <p:sp>
        <p:nvSpPr>
          <p:cNvPr id="4" name="Text 2"/>
          <p:cNvSpPr/>
          <p:nvPr/>
        </p:nvSpPr>
        <p:spPr>
          <a:xfrm>
            <a:off x="441871" y="1067246"/>
            <a:ext cx="8260259" cy="271463"/>
          </a:xfrm>
          <a:prstGeom prst="rect">
            <a:avLst/>
          </a:prstGeom>
          <a:noFill/>
          <a:ln/>
        </p:spPr>
        <p:txBody>
          <a:bodyPr wrap="squar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Shape family is the primary geometry classification. Twelve families are defined in APGC v0.1, ranging from energy level 0 (calm rectangles) to level 5 (rare visual interrupts). Generators must select only from this list — not improvise.</a:t>
            </a:r>
            <a:endParaRPr lang="en-US" sz="850" dirty="0"/>
          </a:p>
        </p:txBody>
      </p:sp>
      <p:sp>
        <p:nvSpPr>
          <p:cNvPr id="5" name="Shape 3"/>
          <p:cNvSpPr/>
          <p:nvPr/>
        </p:nvSpPr>
        <p:spPr>
          <a:xfrm>
            <a:off x="441871" y="1449363"/>
            <a:ext cx="8260259" cy="3352205"/>
          </a:xfrm>
          <a:prstGeom prst="roundRect">
            <a:avLst>
              <a:gd name="adj" fmla="val 1384"/>
            </a:avLst>
          </a:prstGeom>
          <a:noFill/>
          <a:ln w="4763">
            <a:solidFill>
              <a:srgbClr val="FFFFFF">
                <a:alpha val="24000"/>
              </a:srgbClr>
            </a:solidFill>
            <a:prstDash val="solid"/>
          </a:ln>
        </p:spPr>
      </p:sp>
      <p:sp>
        <p:nvSpPr>
          <p:cNvPr id="6" name="Shape 4"/>
          <p:cNvSpPr/>
          <p:nvPr/>
        </p:nvSpPr>
        <p:spPr>
          <a:xfrm>
            <a:off x="446633" y="1454125"/>
            <a:ext cx="8250734" cy="263277"/>
          </a:xfrm>
          <a:prstGeom prst="rect">
            <a:avLst/>
          </a:prstGeom>
          <a:solidFill>
            <a:srgbClr val="FFFFFF">
              <a:alpha val="4000"/>
            </a:srgbClr>
          </a:solidFill>
          <a:ln/>
        </p:spPr>
      </p:sp>
      <p:sp>
        <p:nvSpPr>
          <p:cNvPr id="7" name="Text 5"/>
          <p:cNvSpPr/>
          <p:nvPr/>
        </p:nvSpPr>
        <p:spPr>
          <a:xfrm>
            <a:off x="557213" y="1517898"/>
            <a:ext cx="1591866" cy="135731"/>
          </a:xfrm>
          <a:prstGeom prst="rect">
            <a:avLst/>
          </a:prstGeom>
          <a:noFill/>
          <a:ln/>
        </p:spPr>
        <p:txBody>
          <a:bodyPr wrap="none" lIns="0" tIns="0" rIns="0" bIns="0" rtlCol="0" anchor="t"/>
          <a:lstStyle/>
          <a:p>
            <a:pPr algn="l" indent="0" marL="0">
              <a:lnSpc>
                <a:spcPts val="1050"/>
              </a:lnSpc>
              <a:buNone/>
            </a:pPr>
            <a:r>
              <a:rPr lang="en-US" sz="850" b="1" dirty="0">
                <a:solidFill>
                  <a:srgbClr val="EBEDF0"/>
                </a:solidFill>
                <a:latin typeface="Geist" pitchFamily="34" charset="0"/>
                <a:ea typeface="Geist" pitchFamily="34" charset="-122"/>
                <a:cs typeface="Geist" pitchFamily="34" charset="-120"/>
              </a:rPr>
              <a:t>Shape Family</a:t>
            </a:r>
            <a:endParaRPr lang="en-US" sz="850" dirty="0"/>
          </a:p>
        </p:txBody>
      </p:sp>
      <p:sp>
        <p:nvSpPr>
          <p:cNvPr id="8" name="Text 6"/>
          <p:cNvSpPr/>
          <p:nvPr/>
        </p:nvSpPr>
        <p:spPr>
          <a:xfrm>
            <a:off x="2374702" y="1517898"/>
            <a:ext cx="929432" cy="135731"/>
          </a:xfrm>
          <a:prstGeom prst="rect">
            <a:avLst/>
          </a:prstGeom>
          <a:noFill/>
          <a:ln/>
        </p:spPr>
        <p:txBody>
          <a:bodyPr wrap="none" lIns="0" tIns="0" rIns="0" bIns="0" rtlCol="0" anchor="t"/>
          <a:lstStyle/>
          <a:p>
            <a:pPr algn="l" indent="0" marL="0">
              <a:lnSpc>
                <a:spcPts val="1050"/>
              </a:lnSpc>
              <a:buNone/>
            </a:pPr>
            <a:r>
              <a:rPr lang="en-US" sz="850" b="1" dirty="0">
                <a:solidFill>
                  <a:srgbClr val="EBEDF0"/>
                </a:solidFill>
                <a:latin typeface="Geist" pitchFamily="34" charset="0"/>
                <a:ea typeface="Geist" pitchFamily="34" charset="-122"/>
                <a:cs typeface="Geist" pitchFamily="34" charset="-120"/>
              </a:rPr>
              <a:t>Energy</a:t>
            </a:r>
            <a:endParaRPr lang="en-US" sz="850" dirty="0"/>
          </a:p>
        </p:txBody>
      </p:sp>
      <p:sp>
        <p:nvSpPr>
          <p:cNvPr id="9" name="Text 7"/>
          <p:cNvSpPr/>
          <p:nvPr/>
        </p:nvSpPr>
        <p:spPr>
          <a:xfrm>
            <a:off x="3529757" y="1517898"/>
            <a:ext cx="2414588" cy="135731"/>
          </a:xfrm>
          <a:prstGeom prst="rect">
            <a:avLst/>
          </a:prstGeom>
          <a:noFill/>
          <a:ln/>
        </p:spPr>
        <p:txBody>
          <a:bodyPr wrap="none" lIns="0" tIns="0" rIns="0" bIns="0" rtlCol="0" anchor="t"/>
          <a:lstStyle/>
          <a:p>
            <a:pPr algn="l" indent="0" marL="0">
              <a:lnSpc>
                <a:spcPts val="1050"/>
              </a:lnSpc>
              <a:buNone/>
            </a:pPr>
            <a:r>
              <a:rPr lang="en-US" sz="850" b="1" dirty="0">
                <a:solidFill>
                  <a:srgbClr val="EBEDF0"/>
                </a:solidFill>
                <a:latin typeface="Geist" pitchFamily="34" charset="0"/>
                <a:ea typeface="Geist" pitchFamily="34" charset="-122"/>
                <a:cs typeface="Geist" pitchFamily="34" charset="-120"/>
              </a:rPr>
              <a:t>Meaning</a:t>
            </a:r>
            <a:endParaRPr lang="en-US" sz="850" dirty="0"/>
          </a:p>
        </p:txBody>
      </p:sp>
      <p:sp>
        <p:nvSpPr>
          <p:cNvPr id="10" name="Text 8"/>
          <p:cNvSpPr/>
          <p:nvPr/>
        </p:nvSpPr>
        <p:spPr>
          <a:xfrm>
            <a:off x="6169968" y="1517898"/>
            <a:ext cx="2416969" cy="135731"/>
          </a:xfrm>
          <a:prstGeom prst="rect">
            <a:avLst/>
          </a:prstGeom>
          <a:noFill/>
          <a:ln/>
        </p:spPr>
        <p:txBody>
          <a:bodyPr wrap="none" lIns="0" tIns="0" rIns="0" bIns="0" rtlCol="0" anchor="t"/>
          <a:lstStyle/>
          <a:p>
            <a:pPr algn="l" indent="0" marL="0">
              <a:lnSpc>
                <a:spcPts val="1050"/>
              </a:lnSpc>
              <a:buNone/>
            </a:pPr>
            <a:r>
              <a:rPr lang="en-US" sz="850" b="1" dirty="0">
                <a:solidFill>
                  <a:srgbClr val="EBEDF0"/>
                </a:solidFill>
                <a:latin typeface="Geist" pitchFamily="34" charset="0"/>
                <a:ea typeface="Geist" pitchFamily="34" charset="-122"/>
                <a:cs typeface="Geist" pitchFamily="34" charset="-120"/>
              </a:rPr>
              <a:t>Best Use</a:t>
            </a:r>
            <a:endParaRPr lang="en-US" sz="850" dirty="0"/>
          </a:p>
        </p:txBody>
      </p:sp>
      <p:sp>
        <p:nvSpPr>
          <p:cNvPr id="11" name="Shape 9"/>
          <p:cNvSpPr/>
          <p:nvPr/>
        </p:nvSpPr>
        <p:spPr>
          <a:xfrm>
            <a:off x="446633" y="1717402"/>
            <a:ext cx="8250734" cy="268039"/>
          </a:xfrm>
          <a:prstGeom prst="rect">
            <a:avLst/>
          </a:prstGeom>
          <a:solidFill>
            <a:srgbClr val="000000">
              <a:alpha val="4000"/>
            </a:srgbClr>
          </a:solidFill>
          <a:ln/>
        </p:spPr>
      </p:sp>
      <p:sp>
        <p:nvSpPr>
          <p:cNvPr id="12" name="Text 10"/>
          <p:cNvSpPr/>
          <p:nvPr/>
        </p:nvSpPr>
        <p:spPr>
          <a:xfrm>
            <a:off x="557213" y="1781175"/>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rect-stable</a:t>
            </a:r>
            <a:endParaRPr lang="en-US" sz="850" dirty="0"/>
          </a:p>
        </p:txBody>
      </p:sp>
      <p:sp>
        <p:nvSpPr>
          <p:cNvPr id="13" name="Text 11"/>
          <p:cNvSpPr/>
          <p:nvPr/>
        </p:nvSpPr>
        <p:spPr>
          <a:xfrm>
            <a:off x="2374702" y="1781175"/>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0</a:t>
            </a:r>
            <a:endParaRPr lang="en-US" sz="850" dirty="0"/>
          </a:p>
        </p:txBody>
      </p:sp>
      <p:sp>
        <p:nvSpPr>
          <p:cNvPr id="14" name="Text 12"/>
          <p:cNvSpPr/>
          <p:nvPr/>
        </p:nvSpPr>
        <p:spPr>
          <a:xfrm>
            <a:off x="3529757" y="1781175"/>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Stability, neutrality, dense readability</a:t>
            </a:r>
            <a:endParaRPr lang="en-US" sz="850" dirty="0"/>
          </a:p>
        </p:txBody>
      </p:sp>
      <p:sp>
        <p:nvSpPr>
          <p:cNvPr id="15" name="Text 13"/>
          <p:cNvSpPr/>
          <p:nvPr/>
        </p:nvSpPr>
        <p:spPr>
          <a:xfrm>
            <a:off x="6169968" y="1781175"/>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Docs, tables, metadata, long text</a:t>
            </a:r>
            <a:endParaRPr lang="en-US" sz="850" dirty="0"/>
          </a:p>
        </p:txBody>
      </p:sp>
      <p:sp>
        <p:nvSpPr>
          <p:cNvPr id="16" name="Shape 14"/>
          <p:cNvSpPr/>
          <p:nvPr/>
        </p:nvSpPr>
        <p:spPr>
          <a:xfrm>
            <a:off x="446633" y="1985442"/>
            <a:ext cx="8250734" cy="268039"/>
          </a:xfrm>
          <a:prstGeom prst="rect">
            <a:avLst/>
          </a:prstGeom>
          <a:solidFill>
            <a:srgbClr val="FFFFFF">
              <a:alpha val="4000"/>
            </a:srgbClr>
          </a:solidFill>
          <a:ln/>
        </p:spPr>
      </p:sp>
      <p:sp>
        <p:nvSpPr>
          <p:cNvPr id="17" name="Text 15"/>
          <p:cNvSpPr/>
          <p:nvPr/>
        </p:nvSpPr>
        <p:spPr>
          <a:xfrm>
            <a:off x="557213" y="2049214"/>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soft-card</a:t>
            </a:r>
            <a:endParaRPr lang="en-US" sz="850" dirty="0"/>
          </a:p>
        </p:txBody>
      </p:sp>
      <p:sp>
        <p:nvSpPr>
          <p:cNvPr id="18" name="Text 16"/>
          <p:cNvSpPr/>
          <p:nvPr/>
        </p:nvSpPr>
        <p:spPr>
          <a:xfrm>
            <a:off x="2374702" y="2049214"/>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0–1</a:t>
            </a:r>
            <a:endParaRPr lang="en-US" sz="850" dirty="0"/>
          </a:p>
        </p:txBody>
      </p:sp>
      <p:sp>
        <p:nvSpPr>
          <p:cNvPr id="19" name="Text 17"/>
          <p:cNvSpPr/>
          <p:nvPr/>
        </p:nvSpPr>
        <p:spPr>
          <a:xfrm>
            <a:off x="3529757" y="2049214"/>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Friendly artifact card</a:t>
            </a:r>
            <a:endParaRPr lang="en-US" sz="850" dirty="0"/>
          </a:p>
        </p:txBody>
      </p:sp>
      <p:sp>
        <p:nvSpPr>
          <p:cNvPr id="20" name="Text 18"/>
          <p:cNvSpPr/>
          <p:nvPr/>
        </p:nvSpPr>
        <p:spPr>
          <a:xfrm>
            <a:off x="6169968" y="2049214"/>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Dataset cards, Q&amp;A items, ordinary panels</a:t>
            </a:r>
            <a:endParaRPr lang="en-US" sz="850" dirty="0"/>
          </a:p>
        </p:txBody>
      </p:sp>
      <p:sp>
        <p:nvSpPr>
          <p:cNvPr id="21" name="Shape 19"/>
          <p:cNvSpPr/>
          <p:nvPr/>
        </p:nvSpPr>
        <p:spPr>
          <a:xfrm>
            <a:off x="446633" y="2253481"/>
            <a:ext cx="8250734" cy="399008"/>
          </a:xfrm>
          <a:prstGeom prst="rect">
            <a:avLst/>
          </a:prstGeom>
          <a:solidFill>
            <a:srgbClr val="000000">
              <a:alpha val="4000"/>
            </a:srgbClr>
          </a:solidFill>
          <a:ln/>
        </p:spPr>
      </p:sp>
      <p:sp>
        <p:nvSpPr>
          <p:cNvPr id="22" name="Text 20"/>
          <p:cNvSpPr/>
          <p:nvPr/>
        </p:nvSpPr>
        <p:spPr>
          <a:xfrm>
            <a:off x="557213" y="2317254"/>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cut-corner</a:t>
            </a:r>
            <a:endParaRPr lang="en-US" sz="850" dirty="0"/>
          </a:p>
        </p:txBody>
      </p:sp>
      <p:sp>
        <p:nvSpPr>
          <p:cNvPr id="23" name="Text 21"/>
          <p:cNvSpPr/>
          <p:nvPr/>
        </p:nvSpPr>
        <p:spPr>
          <a:xfrm>
            <a:off x="2374702" y="2317254"/>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1–2</a:t>
            </a:r>
            <a:endParaRPr lang="en-US" sz="850" dirty="0"/>
          </a:p>
        </p:txBody>
      </p:sp>
      <p:sp>
        <p:nvSpPr>
          <p:cNvPr id="24" name="Text 22"/>
          <p:cNvSpPr/>
          <p:nvPr/>
        </p:nvSpPr>
        <p:spPr>
          <a:xfrm>
            <a:off x="3529757" y="2317254"/>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Technical, compiled, artifact-like</a:t>
            </a:r>
            <a:endParaRPr lang="en-US" sz="850" dirty="0"/>
          </a:p>
        </p:txBody>
      </p:sp>
      <p:sp>
        <p:nvSpPr>
          <p:cNvPr id="25" name="Text 23"/>
          <p:cNvSpPr/>
          <p:nvPr/>
        </p:nvSpPr>
        <p:spPr>
          <a:xfrm>
            <a:off x="6169968" y="2317254"/>
            <a:ext cx="2416969" cy="271463"/>
          </a:xfrm>
          <a:prstGeom prst="rect">
            <a:avLst/>
          </a:prstGeom>
          <a:noFill/>
          <a:ln/>
        </p:spPr>
        <p:txBody>
          <a:bodyPr wrap="squar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Schema cards, download cards, generated artifacts</a:t>
            </a:r>
            <a:endParaRPr lang="en-US" sz="850" dirty="0"/>
          </a:p>
        </p:txBody>
      </p:sp>
      <p:sp>
        <p:nvSpPr>
          <p:cNvPr id="26" name="Shape 24"/>
          <p:cNvSpPr/>
          <p:nvPr/>
        </p:nvSpPr>
        <p:spPr>
          <a:xfrm>
            <a:off x="446633" y="2652489"/>
            <a:ext cx="8250734" cy="268039"/>
          </a:xfrm>
          <a:prstGeom prst="rect">
            <a:avLst/>
          </a:prstGeom>
          <a:solidFill>
            <a:srgbClr val="FFFFFF">
              <a:alpha val="4000"/>
            </a:srgbClr>
          </a:solidFill>
          <a:ln/>
        </p:spPr>
      </p:sp>
      <p:sp>
        <p:nvSpPr>
          <p:cNvPr id="27" name="Text 25"/>
          <p:cNvSpPr/>
          <p:nvPr/>
        </p:nvSpPr>
        <p:spPr>
          <a:xfrm>
            <a:off x="557213" y="2716262"/>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slant-forward</a:t>
            </a:r>
            <a:endParaRPr lang="en-US" sz="850" dirty="0"/>
          </a:p>
        </p:txBody>
      </p:sp>
      <p:sp>
        <p:nvSpPr>
          <p:cNvPr id="28" name="Text 26"/>
          <p:cNvSpPr/>
          <p:nvPr/>
        </p:nvSpPr>
        <p:spPr>
          <a:xfrm>
            <a:off x="2374702" y="2716262"/>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1–3</a:t>
            </a:r>
            <a:endParaRPr lang="en-US" sz="850" dirty="0"/>
          </a:p>
        </p:txBody>
      </p:sp>
      <p:sp>
        <p:nvSpPr>
          <p:cNvPr id="29" name="Text 27"/>
          <p:cNvSpPr/>
          <p:nvPr/>
        </p:nvSpPr>
        <p:spPr>
          <a:xfrm>
            <a:off x="3529757" y="2716262"/>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Motion, progress, next step</a:t>
            </a:r>
            <a:endParaRPr lang="en-US" sz="850" dirty="0"/>
          </a:p>
        </p:txBody>
      </p:sp>
      <p:sp>
        <p:nvSpPr>
          <p:cNvPr id="30" name="Text 28"/>
          <p:cNvSpPr/>
          <p:nvPr/>
        </p:nvSpPr>
        <p:spPr>
          <a:xfrm>
            <a:off x="6169968" y="2716262"/>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Pipelines, navigation, process flow</a:t>
            </a:r>
            <a:endParaRPr lang="en-US" sz="850" dirty="0"/>
          </a:p>
        </p:txBody>
      </p:sp>
      <p:sp>
        <p:nvSpPr>
          <p:cNvPr id="31" name="Shape 29"/>
          <p:cNvSpPr/>
          <p:nvPr/>
        </p:nvSpPr>
        <p:spPr>
          <a:xfrm>
            <a:off x="446633" y="2920529"/>
            <a:ext cx="8250734" cy="268039"/>
          </a:xfrm>
          <a:prstGeom prst="rect">
            <a:avLst/>
          </a:prstGeom>
          <a:solidFill>
            <a:srgbClr val="000000">
              <a:alpha val="4000"/>
            </a:srgbClr>
          </a:solidFill>
          <a:ln/>
        </p:spPr>
      </p:sp>
      <p:sp>
        <p:nvSpPr>
          <p:cNvPr id="32" name="Text 30"/>
          <p:cNvSpPr/>
          <p:nvPr/>
        </p:nvSpPr>
        <p:spPr>
          <a:xfrm>
            <a:off x="557213" y="2984302"/>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slant-back</a:t>
            </a:r>
            <a:endParaRPr lang="en-US" sz="850" dirty="0"/>
          </a:p>
        </p:txBody>
      </p:sp>
      <p:sp>
        <p:nvSpPr>
          <p:cNvPr id="33" name="Text 31"/>
          <p:cNvSpPr/>
          <p:nvPr/>
        </p:nvSpPr>
        <p:spPr>
          <a:xfrm>
            <a:off x="2374702" y="2984302"/>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1–3</a:t>
            </a:r>
            <a:endParaRPr lang="en-US" sz="850" dirty="0"/>
          </a:p>
        </p:txBody>
      </p:sp>
      <p:sp>
        <p:nvSpPr>
          <p:cNvPr id="34" name="Text 32"/>
          <p:cNvSpPr/>
          <p:nvPr/>
        </p:nvSpPr>
        <p:spPr>
          <a:xfrm>
            <a:off x="3529757" y="2984302"/>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History, archive, reflection</a:t>
            </a:r>
            <a:endParaRPr lang="en-US" sz="850" dirty="0"/>
          </a:p>
        </p:txBody>
      </p:sp>
      <p:sp>
        <p:nvSpPr>
          <p:cNvPr id="35" name="Text 33"/>
          <p:cNvSpPr/>
          <p:nvPr/>
        </p:nvSpPr>
        <p:spPr>
          <a:xfrm>
            <a:off x="6169968" y="2984302"/>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Changelog, snapshots, prior versions</a:t>
            </a:r>
            <a:endParaRPr lang="en-US" sz="850" dirty="0"/>
          </a:p>
        </p:txBody>
      </p:sp>
      <p:sp>
        <p:nvSpPr>
          <p:cNvPr id="36" name="Shape 34"/>
          <p:cNvSpPr/>
          <p:nvPr/>
        </p:nvSpPr>
        <p:spPr>
          <a:xfrm>
            <a:off x="446633" y="3188568"/>
            <a:ext cx="8250734" cy="268039"/>
          </a:xfrm>
          <a:prstGeom prst="rect">
            <a:avLst/>
          </a:prstGeom>
          <a:solidFill>
            <a:srgbClr val="FFFFFF">
              <a:alpha val="4000"/>
            </a:srgbClr>
          </a:solidFill>
          <a:ln/>
        </p:spPr>
      </p:sp>
      <p:sp>
        <p:nvSpPr>
          <p:cNvPr id="37" name="Text 35"/>
          <p:cNvSpPr/>
          <p:nvPr/>
        </p:nvSpPr>
        <p:spPr>
          <a:xfrm>
            <a:off x="557213" y="3252341"/>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trapezoid-wide</a:t>
            </a:r>
            <a:endParaRPr lang="en-US" sz="850" dirty="0"/>
          </a:p>
        </p:txBody>
      </p:sp>
      <p:sp>
        <p:nvSpPr>
          <p:cNvPr id="38" name="Text 36"/>
          <p:cNvSpPr/>
          <p:nvPr/>
        </p:nvSpPr>
        <p:spPr>
          <a:xfrm>
            <a:off x="2374702" y="3252341"/>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1–3</a:t>
            </a:r>
            <a:endParaRPr lang="en-US" sz="850" dirty="0"/>
          </a:p>
        </p:txBody>
      </p:sp>
      <p:sp>
        <p:nvSpPr>
          <p:cNvPr id="39" name="Text 37"/>
          <p:cNvSpPr/>
          <p:nvPr/>
        </p:nvSpPr>
        <p:spPr>
          <a:xfrm>
            <a:off x="3529757" y="3252341"/>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Section identity, banner energy</a:t>
            </a:r>
            <a:endParaRPr lang="en-US" sz="850" dirty="0"/>
          </a:p>
        </p:txBody>
      </p:sp>
      <p:sp>
        <p:nvSpPr>
          <p:cNvPr id="40" name="Text 38"/>
          <p:cNvSpPr/>
          <p:nvPr/>
        </p:nvSpPr>
        <p:spPr>
          <a:xfrm>
            <a:off x="6169968" y="3252341"/>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Headers, hero strips, category panels</a:t>
            </a:r>
            <a:endParaRPr lang="en-US" sz="850" dirty="0"/>
          </a:p>
        </p:txBody>
      </p:sp>
      <p:sp>
        <p:nvSpPr>
          <p:cNvPr id="41" name="Shape 39"/>
          <p:cNvSpPr/>
          <p:nvPr/>
        </p:nvSpPr>
        <p:spPr>
          <a:xfrm>
            <a:off x="446633" y="3456608"/>
            <a:ext cx="8250734" cy="268039"/>
          </a:xfrm>
          <a:prstGeom prst="rect">
            <a:avLst/>
          </a:prstGeom>
          <a:solidFill>
            <a:srgbClr val="000000">
              <a:alpha val="4000"/>
            </a:srgbClr>
          </a:solidFill>
          <a:ln/>
        </p:spPr>
      </p:sp>
      <p:sp>
        <p:nvSpPr>
          <p:cNvPr id="42" name="Text 40"/>
          <p:cNvSpPr/>
          <p:nvPr/>
        </p:nvSpPr>
        <p:spPr>
          <a:xfrm>
            <a:off x="557213" y="3520380"/>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manga-panel-a</a:t>
            </a:r>
            <a:endParaRPr lang="en-US" sz="850" dirty="0"/>
          </a:p>
        </p:txBody>
      </p:sp>
      <p:sp>
        <p:nvSpPr>
          <p:cNvPr id="43" name="Text 41"/>
          <p:cNvSpPr/>
          <p:nvPr/>
        </p:nvSpPr>
        <p:spPr>
          <a:xfrm>
            <a:off x="2374702" y="3520380"/>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2–3</a:t>
            </a:r>
            <a:endParaRPr lang="en-US" sz="850" dirty="0"/>
          </a:p>
        </p:txBody>
      </p:sp>
      <p:sp>
        <p:nvSpPr>
          <p:cNvPr id="44" name="Text 42"/>
          <p:cNvSpPr/>
          <p:nvPr/>
        </p:nvSpPr>
        <p:spPr>
          <a:xfrm>
            <a:off x="3529757" y="3520380"/>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Dynamic but readable</a:t>
            </a:r>
            <a:endParaRPr lang="en-US" sz="850" dirty="0"/>
          </a:p>
        </p:txBody>
      </p:sp>
      <p:sp>
        <p:nvSpPr>
          <p:cNvPr id="45" name="Text 43"/>
          <p:cNvSpPr/>
          <p:nvPr/>
        </p:nvSpPr>
        <p:spPr>
          <a:xfrm>
            <a:off x="6169968" y="3520380"/>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Featured sections, section mosaics</a:t>
            </a:r>
            <a:endParaRPr lang="en-US" sz="850" dirty="0"/>
          </a:p>
        </p:txBody>
      </p:sp>
      <p:sp>
        <p:nvSpPr>
          <p:cNvPr id="46" name="Shape 44"/>
          <p:cNvSpPr/>
          <p:nvPr/>
        </p:nvSpPr>
        <p:spPr>
          <a:xfrm>
            <a:off x="446633" y="3724647"/>
            <a:ext cx="8250734" cy="268039"/>
          </a:xfrm>
          <a:prstGeom prst="rect">
            <a:avLst/>
          </a:prstGeom>
          <a:solidFill>
            <a:srgbClr val="FFFFFF">
              <a:alpha val="4000"/>
            </a:srgbClr>
          </a:solidFill>
          <a:ln/>
        </p:spPr>
      </p:sp>
      <p:sp>
        <p:nvSpPr>
          <p:cNvPr id="47" name="Text 45"/>
          <p:cNvSpPr/>
          <p:nvPr/>
        </p:nvSpPr>
        <p:spPr>
          <a:xfrm>
            <a:off x="557213" y="3788420"/>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manga-panel-b</a:t>
            </a:r>
            <a:endParaRPr lang="en-US" sz="850" dirty="0"/>
          </a:p>
        </p:txBody>
      </p:sp>
      <p:sp>
        <p:nvSpPr>
          <p:cNvPr id="48" name="Text 46"/>
          <p:cNvSpPr/>
          <p:nvPr/>
        </p:nvSpPr>
        <p:spPr>
          <a:xfrm>
            <a:off x="2374702" y="3788420"/>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3–4</a:t>
            </a:r>
            <a:endParaRPr lang="en-US" sz="850" dirty="0"/>
          </a:p>
        </p:txBody>
      </p:sp>
      <p:sp>
        <p:nvSpPr>
          <p:cNvPr id="49" name="Text 47"/>
          <p:cNvSpPr/>
          <p:nvPr/>
        </p:nvSpPr>
        <p:spPr>
          <a:xfrm>
            <a:off x="3529757" y="3788420"/>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Strong asymmetry</a:t>
            </a:r>
            <a:endParaRPr lang="en-US" sz="850" dirty="0"/>
          </a:p>
        </p:txBody>
      </p:sp>
      <p:sp>
        <p:nvSpPr>
          <p:cNvPr id="50" name="Text 48"/>
          <p:cNvSpPr/>
          <p:nvPr/>
        </p:nvSpPr>
        <p:spPr>
          <a:xfrm>
            <a:off x="6169968" y="3788420"/>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Hero mosaics, visual-first panels</a:t>
            </a:r>
            <a:endParaRPr lang="en-US" sz="850" dirty="0"/>
          </a:p>
        </p:txBody>
      </p:sp>
      <p:sp>
        <p:nvSpPr>
          <p:cNvPr id="51" name="Shape 49"/>
          <p:cNvSpPr/>
          <p:nvPr/>
        </p:nvSpPr>
        <p:spPr>
          <a:xfrm>
            <a:off x="446633" y="3992687"/>
            <a:ext cx="8250734" cy="268039"/>
          </a:xfrm>
          <a:prstGeom prst="rect">
            <a:avLst/>
          </a:prstGeom>
          <a:solidFill>
            <a:srgbClr val="000000">
              <a:alpha val="4000"/>
            </a:srgbClr>
          </a:solidFill>
          <a:ln/>
        </p:spPr>
      </p:sp>
      <p:sp>
        <p:nvSpPr>
          <p:cNvPr id="52" name="Text 50"/>
          <p:cNvSpPr/>
          <p:nvPr/>
        </p:nvSpPr>
        <p:spPr>
          <a:xfrm>
            <a:off x="557213" y="4056459"/>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manga-panel-c</a:t>
            </a:r>
            <a:endParaRPr lang="en-US" sz="850" dirty="0"/>
          </a:p>
        </p:txBody>
      </p:sp>
      <p:sp>
        <p:nvSpPr>
          <p:cNvPr id="53" name="Text 51"/>
          <p:cNvSpPr/>
          <p:nvPr/>
        </p:nvSpPr>
        <p:spPr>
          <a:xfrm>
            <a:off x="2374702" y="4056459"/>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4</a:t>
            </a:r>
            <a:endParaRPr lang="en-US" sz="850" dirty="0"/>
          </a:p>
        </p:txBody>
      </p:sp>
      <p:sp>
        <p:nvSpPr>
          <p:cNvPr id="54" name="Text 52"/>
          <p:cNvSpPr/>
          <p:nvPr/>
        </p:nvSpPr>
        <p:spPr>
          <a:xfrm>
            <a:off x="3529757" y="4056459"/>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Dramatic composition</a:t>
            </a:r>
            <a:endParaRPr lang="en-US" sz="850" dirty="0"/>
          </a:p>
        </p:txBody>
      </p:sp>
      <p:sp>
        <p:nvSpPr>
          <p:cNvPr id="55" name="Text 53"/>
          <p:cNvSpPr/>
          <p:nvPr/>
        </p:nvSpPr>
        <p:spPr>
          <a:xfrm>
            <a:off x="6169968" y="4056459"/>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Rare campaign or splash surfaces</a:t>
            </a:r>
            <a:endParaRPr lang="en-US" sz="850" dirty="0"/>
          </a:p>
        </p:txBody>
      </p:sp>
      <p:sp>
        <p:nvSpPr>
          <p:cNvPr id="56" name="Shape 54"/>
          <p:cNvSpPr/>
          <p:nvPr/>
        </p:nvSpPr>
        <p:spPr>
          <a:xfrm>
            <a:off x="446633" y="4260726"/>
            <a:ext cx="8250734" cy="268039"/>
          </a:xfrm>
          <a:prstGeom prst="rect">
            <a:avLst/>
          </a:prstGeom>
          <a:solidFill>
            <a:srgbClr val="FFFFFF">
              <a:alpha val="4000"/>
            </a:srgbClr>
          </a:solidFill>
          <a:ln/>
        </p:spPr>
      </p:sp>
      <p:sp>
        <p:nvSpPr>
          <p:cNvPr id="57" name="Text 55"/>
          <p:cNvSpPr/>
          <p:nvPr/>
        </p:nvSpPr>
        <p:spPr>
          <a:xfrm>
            <a:off x="557213" y="4324499"/>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shard</a:t>
            </a:r>
            <a:endParaRPr lang="en-US" sz="850" dirty="0"/>
          </a:p>
        </p:txBody>
      </p:sp>
      <p:sp>
        <p:nvSpPr>
          <p:cNvPr id="58" name="Text 56"/>
          <p:cNvSpPr/>
          <p:nvPr/>
        </p:nvSpPr>
        <p:spPr>
          <a:xfrm>
            <a:off x="2374702" y="4324499"/>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1–4</a:t>
            </a:r>
            <a:endParaRPr lang="en-US" sz="850" dirty="0"/>
          </a:p>
        </p:txBody>
      </p:sp>
      <p:sp>
        <p:nvSpPr>
          <p:cNvPr id="59" name="Text 57"/>
          <p:cNvSpPr/>
          <p:nvPr/>
        </p:nvSpPr>
        <p:spPr>
          <a:xfrm>
            <a:off x="3529757" y="4324499"/>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Small angular accent</a:t>
            </a:r>
            <a:endParaRPr lang="en-US" sz="850" dirty="0"/>
          </a:p>
        </p:txBody>
      </p:sp>
      <p:sp>
        <p:nvSpPr>
          <p:cNvPr id="60" name="Text 58"/>
          <p:cNvSpPr/>
          <p:nvPr/>
        </p:nvSpPr>
        <p:spPr>
          <a:xfrm>
            <a:off x="6169968" y="4324499"/>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Badges, labels, pointer marks</a:t>
            </a:r>
            <a:endParaRPr lang="en-US" sz="850" dirty="0"/>
          </a:p>
        </p:txBody>
      </p:sp>
      <p:sp>
        <p:nvSpPr>
          <p:cNvPr id="61" name="Shape 59"/>
          <p:cNvSpPr/>
          <p:nvPr/>
        </p:nvSpPr>
        <p:spPr>
          <a:xfrm>
            <a:off x="446633" y="4528765"/>
            <a:ext cx="8250734" cy="268039"/>
          </a:xfrm>
          <a:prstGeom prst="rect">
            <a:avLst/>
          </a:prstGeom>
          <a:solidFill>
            <a:srgbClr val="000000">
              <a:alpha val="4000"/>
            </a:srgbClr>
          </a:solidFill>
          <a:ln/>
        </p:spPr>
      </p:sp>
      <p:sp>
        <p:nvSpPr>
          <p:cNvPr id="62" name="Text 60"/>
          <p:cNvSpPr/>
          <p:nvPr/>
        </p:nvSpPr>
        <p:spPr>
          <a:xfrm>
            <a:off x="557213" y="4592538"/>
            <a:ext cx="1591866" cy="140494"/>
          </a:xfrm>
          <a:prstGeom prst="rect">
            <a:avLst/>
          </a:prstGeom>
          <a:noFill/>
          <a:ln/>
        </p:spPr>
        <p:txBody>
          <a:bodyPr wrap="none" lIns="0" tIns="0" rIns="0" bIns="0" rtlCol="0" anchor="t"/>
          <a:lstStyle/>
          <a:p>
            <a:pPr algn="l" indent="0" marL="0">
              <a:lnSpc>
                <a:spcPts val="1050"/>
              </a:lnSpc>
              <a:buNone/>
            </a:pPr>
            <a:r>
              <a:rPr lang="en-US" sz="850" dirty="0">
                <a:solidFill>
                  <a:srgbClr val="EBEDF0"/>
                </a:solidFill>
                <a:highlight>
                  <a:srgbClr val="1D232D"/>
                </a:highlight>
                <a:latin typeface="Consolas" pitchFamily="34" charset="0"/>
                <a:ea typeface="Consolas" pitchFamily="34" charset="-122"/>
                <a:cs typeface="Consolas" pitchFamily="34" charset="-120"/>
              </a:rPr>
              <a:t>burst</a:t>
            </a:r>
            <a:endParaRPr lang="en-US" sz="850" dirty="0"/>
          </a:p>
        </p:txBody>
      </p:sp>
      <p:sp>
        <p:nvSpPr>
          <p:cNvPr id="63" name="Text 61"/>
          <p:cNvSpPr/>
          <p:nvPr/>
        </p:nvSpPr>
        <p:spPr>
          <a:xfrm>
            <a:off x="2374702" y="4592538"/>
            <a:ext cx="929432"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4–5</a:t>
            </a:r>
            <a:endParaRPr lang="en-US" sz="850" dirty="0"/>
          </a:p>
        </p:txBody>
      </p:sp>
      <p:sp>
        <p:nvSpPr>
          <p:cNvPr id="64" name="Text 62"/>
          <p:cNvSpPr/>
          <p:nvPr/>
        </p:nvSpPr>
        <p:spPr>
          <a:xfrm>
            <a:off x="3529757" y="4592538"/>
            <a:ext cx="2414588"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Interrupt, spotlight, dramatic emphasis</a:t>
            </a:r>
            <a:endParaRPr lang="en-US" sz="850" dirty="0"/>
          </a:p>
        </p:txBody>
      </p:sp>
      <p:sp>
        <p:nvSpPr>
          <p:cNvPr id="65" name="Text 63"/>
          <p:cNvSpPr/>
          <p:nvPr/>
        </p:nvSpPr>
        <p:spPr>
          <a:xfrm>
            <a:off x="6169968" y="4592538"/>
            <a:ext cx="2416969" cy="135731"/>
          </a:xfrm>
          <a:prstGeom prst="rect">
            <a:avLst/>
          </a:prstGeom>
          <a:noFill/>
          <a:ln/>
        </p:spPr>
        <p:txBody>
          <a:bodyPr wrap="none" lIns="0" tIns="0" rIns="0" bIns="0" rtlCol="0" anchor="t"/>
          <a:lstStyle/>
          <a:p>
            <a:pPr algn="l" indent="0" marL="0">
              <a:lnSpc>
                <a:spcPts val="1050"/>
              </a:lnSpc>
              <a:buNone/>
            </a:pPr>
            <a:r>
              <a:rPr lang="en-US" sz="850" dirty="0">
                <a:solidFill>
                  <a:srgbClr val="EBEDF0"/>
                </a:solidFill>
                <a:latin typeface="Geist" pitchFamily="34" charset="0"/>
                <a:ea typeface="Geist" pitchFamily="34" charset="-122"/>
                <a:cs typeface="Geist" pitchFamily="34" charset="-120"/>
              </a:rPr>
              <a:t>Rare hero/alert graphics only</a:t>
            </a:r>
            <a:endParaRPr lang="en-US" sz="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57349" y="316409"/>
            <a:ext cx="1814959" cy="185812"/>
          </a:xfrm>
          <a:prstGeom prst="rect">
            <a:avLst/>
          </a:prstGeom>
          <a:noFill/>
          <a:ln/>
        </p:spPr>
        <p:txBody>
          <a:bodyPr wrap="none" lIns="0" tIns="0" rIns="0" bIns="0" rtlCol="0" anchor="t"/>
          <a:lstStyle/>
          <a:p>
            <a:pPr algn="l" indent="0" marL="0">
              <a:lnSpc>
                <a:spcPts val="1450"/>
              </a:lnSpc>
              <a:buNone/>
            </a:pPr>
            <a:r>
              <a:rPr lang="en-US" sz="1100" b="1" dirty="0">
                <a:solidFill>
                  <a:srgbClr val="F2F5FA"/>
                </a:solidFill>
                <a:latin typeface="Geist Bold" pitchFamily="34" charset="0"/>
                <a:ea typeface="Geist Bold" pitchFamily="34" charset="-122"/>
                <a:cs typeface="Geist Bold" pitchFamily="34" charset="-120"/>
              </a:rPr>
              <a:t>Chapter 4 — Angle Energy</a:t>
            </a:r>
            <a:endParaRPr lang="en-US" sz="1100" dirty="0"/>
          </a:p>
        </p:txBody>
      </p:sp>
      <p:sp>
        <p:nvSpPr>
          <p:cNvPr id="3" name="Text 1"/>
          <p:cNvSpPr/>
          <p:nvPr/>
        </p:nvSpPr>
        <p:spPr>
          <a:xfrm>
            <a:off x="457349" y="544339"/>
            <a:ext cx="3284711" cy="371624"/>
          </a:xfrm>
          <a:prstGeom prst="rect">
            <a:avLst/>
          </a:prstGeom>
          <a:noFill/>
          <a:ln/>
        </p:spPr>
        <p:txBody>
          <a:bodyPr wrap="none" lIns="0" tIns="0" rIns="0" bIns="0" rtlCol="0" anchor="t"/>
          <a:lstStyle/>
          <a:p>
            <a:pPr algn="l" indent="0" marL="0">
              <a:lnSpc>
                <a:spcPts val="2900"/>
              </a:lnSpc>
              <a:buNone/>
            </a:pPr>
            <a:r>
              <a:rPr lang="en-US" sz="2250" b="1" dirty="0">
                <a:solidFill>
                  <a:srgbClr val="F2F5FA"/>
                </a:solidFill>
                <a:latin typeface="Geist Bold" pitchFamily="34" charset="0"/>
                <a:ea typeface="Geist Bold" pitchFamily="34" charset="-122"/>
                <a:cs typeface="Geist Bold" pitchFamily="34" charset="-120"/>
              </a:rPr>
              <a:t>The Angle Energy Scale</a:t>
            </a:r>
            <a:endParaRPr lang="en-US" sz="2250" dirty="0"/>
          </a:p>
        </p:txBody>
      </p:sp>
      <p:sp>
        <p:nvSpPr>
          <p:cNvPr id="4" name="Text 2"/>
          <p:cNvSpPr/>
          <p:nvPr/>
        </p:nvSpPr>
        <p:spPr>
          <a:xfrm>
            <a:off x="457349" y="1074093"/>
            <a:ext cx="8229302" cy="285750"/>
          </a:xfrm>
          <a:prstGeom prst="rect">
            <a:avLst/>
          </a:prstGeom>
          <a:noFill/>
          <a:ln/>
        </p:spPr>
        <p:txBody>
          <a:bodyPr wrap="squar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Angle energy is a numeric measure of how visually dynamic or angular a panel is. Higher energy means stronger slants, more asymmetry, and more dramatic composition. The scale runs from 0 (rectangular, quiet) to 5 (rupture, visual interrupt).</a:t>
            </a:r>
            <a:endParaRPr lang="en-US" sz="900" dirty="0"/>
          </a:p>
        </p:txBody>
      </p:sp>
      <p:sp>
        <p:nvSpPr>
          <p:cNvPr id="5" name="Shape 3"/>
          <p:cNvSpPr/>
          <p:nvPr/>
        </p:nvSpPr>
        <p:spPr>
          <a:xfrm>
            <a:off x="457349" y="1478384"/>
            <a:ext cx="1028626" cy="620539"/>
          </a:xfrm>
          <a:prstGeom prst="roundRect">
            <a:avLst>
              <a:gd name="adj" fmla="val 7740"/>
            </a:avLst>
          </a:prstGeom>
          <a:solidFill>
            <a:srgbClr val="101620"/>
          </a:solidFill>
          <a:ln w="14288">
            <a:solidFill>
              <a:srgbClr val="002A80"/>
            </a:solidFill>
            <a:prstDash val="solid"/>
          </a:ln>
        </p:spPr>
      </p:sp>
      <p:pic>
        <p:nvPicPr>
          <p:cNvPr id="6"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91257" y="1708249"/>
            <a:ext cx="160809" cy="160809"/>
          </a:xfrm>
          <a:prstGeom prst="rect">
            <a:avLst/>
          </a:prstGeom>
        </p:spPr>
      </p:pic>
      <p:sp>
        <p:nvSpPr>
          <p:cNvPr id="7" name="Text 4"/>
          <p:cNvSpPr/>
          <p:nvPr/>
        </p:nvSpPr>
        <p:spPr>
          <a:xfrm>
            <a:off x="1600274" y="1592684"/>
            <a:ext cx="1429420" cy="185812"/>
          </a:xfrm>
          <a:prstGeom prst="rect">
            <a:avLst/>
          </a:prstGeom>
          <a:noFill/>
          <a:ln/>
        </p:spPr>
        <p:txBody>
          <a:bodyPr wrap="none" lIns="0" tIns="0" rIns="0" bIns="0" rtlCol="0" anchor="t"/>
          <a:lstStyle/>
          <a:p>
            <a:pPr algn="l" indent="0" marL="0">
              <a:lnSpc>
                <a:spcPts val="1450"/>
              </a:lnSpc>
              <a:buNone/>
            </a:pPr>
            <a:r>
              <a:rPr lang="en-US" sz="1100" b="1" dirty="0">
                <a:solidFill>
                  <a:srgbClr val="EBEDF0"/>
                </a:solidFill>
                <a:latin typeface="Geist Bold" pitchFamily="34" charset="0"/>
                <a:ea typeface="Geist Bold" pitchFamily="34" charset="-122"/>
                <a:cs typeface="Geist Bold" pitchFamily="34" charset="-120"/>
              </a:rPr>
              <a:t>0 — Rectangular</a:t>
            </a:r>
            <a:endParaRPr lang="en-US" sz="1100" dirty="0"/>
          </a:p>
        </p:txBody>
      </p:sp>
      <p:sp>
        <p:nvSpPr>
          <p:cNvPr id="8" name="Text 5"/>
          <p:cNvSpPr/>
          <p:nvPr/>
        </p:nvSpPr>
        <p:spPr>
          <a:xfrm>
            <a:off x="1600274" y="1841748"/>
            <a:ext cx="2716262"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Stable, grid-aligned. Dense content, docs, metadata.</a:t>
            </a:r>
            <a:endParaRPr lang="en-US" sz="900" dirty="0"/>
          </a:p>
        </p:txBody>
      </p:sp>
      <p:sp>
        <p:nvSpPr>
          <p:cNvPr id="9" name="Shape 6"/>
          <p:cNvSpPr/>
          <p:nvPr/>
        </p:nvSpPr>
        <p:spPr>
          <a:xfrm>
            <a:off x="1543124" y="2092970"/>
            <a:ext cx="7086377" cy="7144"/>
          </a:xfrm>
          <a:prstGeom prst="roundRect">
            <a:avLst>
              <a:gd name="adj" fmla="val 672302"/>
            </a:avLst>
          </a:prstGeom>
          <a:solidFill>
            <a:srgbClr val="002A80"/>
          </a:solidFill>
          <a:ln/>
        </p:spPr>
      </p:sp>
      <p:sp>
        <p:nvSpPr>
          <p:cNvPr id="10" name="Shape 7"/>
          <p:cNvSpPr/>
          <p:nvPr/>
        </p:nvSpPr>
        <p:spPr>
          <a:xfrm>
            <a:off x="457349" y="2156073"/>
            <a:ext cx="2057326" cy="620539"/>
          </a:xfrm>
          <a:prstGeom prst="roundRect">
            <a:avLst>
              <a:gd name="adj" fmla="val 7740"/>
            </a:avLst>
          </a:prstGeom>
          <a:solidFill>
            <a:srgbClr val="101620"/>
          </a:solidFill>
          <a:ln w="14288">
            <a:solidFill>
              <a:srgbClr val="002A80"/>
            </a:solidFill>
            <a:prstDash val="solid"/>
          </a:ln>
        </p:spPr>
      </p:sp>
      <p:pic>
        <p:nvPicPr>
          <p:cNvPr id="11"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607" y="2385938"/>
            <a:ext cx="160809" cy="160809"/>
          </a:xfrm>
          <a:prstGeom prst="rect">
            <a:avLst/>
          </a:prstGeom>
        </p:spPr>
      </p:pic>
      <p:sp>
        <p:nvSpPr>
          <p:cNvPr id="12" name="Text 8"/>
          <p:cNvSpPr/>
          <p:nvPr/>
        </p:nvSpPr>
        <p:spPr>
          <a:xfrm>
            <a:off x="2628974" y="2270373"/>
            <a:ext cx="1827386" cy="185812"/>
          </a:xfrm>
          <a:prstGeom prst="rect">
            <a:avLst/>
          </a:prstGeom>
          <a:noFill/>
          <a:ln/>
        </p:spPr>
        <p:txBody>
          <a:bodyPr wrap="none" lIns="0" tIns="0" rIns="0" bIns="0" rtlCol="0" anchor="t"/>
          <a:lstStyle/>
          <a:p>
            <a:pPr algn="l" indent="0" marL="0">
              <a:lnSpc>
                <a:spcPts val="1450"/>
              </a:lnSpc>
              <a:buNone/>
            </a:pPr>
            <a:r>
              <a:rPr lang="en-US" sz="1100" b="1" dirty="0">
                <a:solidFill>
                  <a:srgbClr val="EBEDF0"/>
                </a:solidFill>
                <a:latin typeface="Geist Bold" pitchFamily="34" charset="0"/>
                <a:ea typeface="Geist Bold" pitchFamily="34" charset="-122"/>
                <a:cs typeface="Geist Bold" pitchFamily="34" charset="-120"/>
              </a:rPr>
              <a:t>1–2 — Technical / Editorial</a:t>
            </a:r>
            <a:endParaRPr lang="en-US" sz="1100" dirty="0"/>
          </a:p>
        </p:txBody>
      </p:sp>
      <p:sp>
        <p:nvSpPr>
          <p:cNvPr id="13" name="Text 9"/>
          <p:cNvSpPr/>
          <p:nvPr/>
        </p:nvSpPr>
        <p:spPr>
          <a:xfrm>
            <a:off x="2628974" y="2519437"/>
            <a:ext cx="3808214"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Cards, schema panels, Q&amp;A, feature cards. Text must remain in safe zone.</a:t>
            </a:r>
            <a:endParaRPr lang="en-US" sz="900" dirty="0"/>
          </a:p>
        </p:txBody>
      </p:sp>
      <p:sp>
        <p:nvSpPr>
          <p:cNvPr id="14" name="Shape 10"/>
          <p:cNvSpPr/>
          <p:nvPr/>
        </p:nvSpPr>
        <p:spPr>
          <a:xfrm>
            <a:off x="2571824" y="2770659"/>
            <a:ext cx="6057677" cy="7144"/>
          </a:xfrm>
          <a:prstGeom prst="roundRect">
            <a:avLst>
              <a:gd name="adj" fmla="val 672302"/>
            </a:avLst>
          </a:prstGeom>
          <a:solidFill>
            <a:srgbClr val="002A80"/>
          </a:solidFill>
          <a:ln/>
        </p:spPr>
      </p:sp>
      <p:sp>
        <p:nvSpPr>
          <p:cNvPr id="15" name="Shape 11"/>
          <p:cNvSpPr/>
          <p:nvPr/>
        </p:nvSpPr>
        <p:spPr>
          <a:xfrm>
            <a:off x="457349" y="2833762"/>
            <a:ext cx="3085951" cy="620539"/>
          </a:xfrm>
          <a:prstGeom prst="roundRect">
            <a:avLst>
              <a:gd name="adj" fmla="val 7740"/>
            </a:avLst>
          </a:prstGeom>
          <a:solidFill>
            <a:srgbClr val="101620"/>
          </a:solidFill>
          <a:ln w="14288">
            <a:solidFill>
              <a:srgbClr val="002A80"/>
            </a:solidFill>
            <a:prstDash val="solid"/>
          </a:ln>
        </p:spPr>
      </p:sp>
      <p:pic>
        <p:nvPicPr>
          <p:cNvPr id="16"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9883" y="3063627"/>
            <a:ext cx="160809" cy="160809"/>
          </a:xfrm>
          <a:prstGeom prst="rect">
            <a:avLst/>
          </a:prstGeom>
        </p:spPr>
      </p:pic>
      <p:sp>
        <p:nvSpPr>
          <p:cNvPr id="17" name="Text 12"/>
          <p:cNvSpPr/>
          <p:nvPr/>
        </p:nvSpPr>
        <p:spPr>
          <a:xfrm>
            <a:off x="3657600" y="2948062"/>
            <a:ext cx="1847106" cy="185812"/>
          </a:xfrm>
          <a:prstGeom prst="rect">
            <a:avLst/>
          </a:prstGeom>
          <a:noFill/>
          <a:ln/>
        </p:spPr>
        <p:txBody>
          <a:bodyPr wrap="none" lIns="0" tIns="0" rIns="0" bIns="0" rtlCol="0" anchor="t"/>
          <a:lstStyle/>
          <a:p>
            <a:pPr algn="l" indent="0" marL="0">
              <a:lnSpc>
                <a:spcPts val="1450"/>
              </a:lnSpc>
              <a:buNone/>
            </a:pPr>
            <a:r>
              <a:rPr lang="en-US" sz="1100" b="1" dirty="0">
                <a:solidFill>
                  <a:srgbClr val="EBEDF0"/>
                </a:solidFill>
                <a:latin typeface="Geist Bold" pitchFamily="34" charset="0"/>
                <a:ea typeface="Geist Bold" pitchFamily="34" charset="-122"/>
                <a:cs typeface="Geist Bold" pitchFamily="34" charset="-120"/>
              </a:rPr>
              <a:t>3–4 — Dynamic / Dramatic</a:t>
            </a:r>
            <a:endParaRPr lang="en-US" sz="1100" dirty="0"/>
          </a:p>
        </p:txBody>
      </p:sp>
      <p:sp>
        <p:nvSpPr>
          <p:cNvPr id="18" name="Text 13"/>
          <p:cNvSpPr/>
          <p:nvPr/>
        </p:nvSpPr>
        <p:spPr>
          <a:xfrm>
            <a:off x="3657600" y="3197126"/>
            <a:ext cx="3992835"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Visual sections, hero mosaics, marketing surfaces. Low text density required.</a:t>
            </a:r>
            <a:endParaRPr lang="en-US" sz="900" dirty="0"/>
          </a:p>
        </p:txBody>
      </p:sp>
      <p:sp>
        <p:nvSpPr>
          <p:cNvPr id="19" name="Shape 14"/>
          <p:cNvSpPr/>
          <p:nvPr/>
        </p:nvSpPr>
        <p:spPr>
          <a:xfrm>
            <a:off x="3600450" y="3448348"/>
            <a:ext cx="5029051" cy="7144"/>
          </a:xfrm>
          <a:prstGeom prst="roundRect">
            <a:avLst>
              <a:gd name="adj" fmla="val 672302"/>
            </a:avLst>
          </a:prstGeom>
          <a:solidFill>
            <a:srgbClr val="002A80"/>
          </a:solidFill>
          <a:ln/>
        </p:spPr>
      </p:sp>
      <p:sp>
        <p:nvSpPr>
          <p:cNvPr id="20" name="Shape 15"/>
          <p:cNvSpPr/>
          <p:nvPr/>
        </p:nvSpPr>
        <p:spPr>
          <a:xfrm>
            <a:off x="457349" y="3511451"/>
            <a:ext cx="4114651" cy="620539"/>
          </a:xfrm>
          <a:prstGeom prst="roundRect">
            <a:avLst>
              <a:gd name="adj" fmla="val 7740"/>
            </a:avLst>
          </a:prstGeom>
          <a:solidFill>
            <a:srgbClr val="101620"/>
          </a:solidFill>
          <a:ln w="14288">
            <a:solidFill>
              <a:srgbClr val="002A80"/>
            </a:solidFill>
            <a:prstDash val="solid"/>
          </a:ln>
        </p:spPr>
      </p:sp>
      <p:pic>
        <p:nvPicPr>
          <p:cNvPr id="21"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34233" y="3741316"/>
            <a:ext cx="160809" cy="160809"/>
          </a:xfrm>
          <a:prstGeom prst="rect">
            <a:avLst/>
          </a:prstGeom>
        </p:spPr>
      </p:pic>
      <p:sp>
        <p:nvSpPr>
          <p:cNvPr id="22" name="Text 16"/>
          <p:cNvSpPr/>
          <p:nvPr/>
        </p:nvSpPr>
        <p:spPr>
          <a:xfrm>
            <a:off x="4686300" y="3625751"/>
            <a:ext cx="1429420" cy="185812"/>
          </a:xfrm>
          <a:prstGeom prst="rect">
            <a:avLst/>
          </a:prstGeom>
          <a:noFill/>
          <a:ln/>
        </p:spPr>
        <p:txBody>
          <a:bodyPr wrap="none" lIns="0" tIns="0" rIns="0" bIns="0" rtlCol="0" anchor="t"/>
          <a:lstStyle/>
          <a:p>
            <a:pPr algn="l" indent="0" marL="0">
              <a:lnSpc>
                <a:spcPts val="1450"/>
              </a:lnSpc>
              <a:buNone/>
            </a:pPr>
            <a:r>
              <a:rPr lang="en-US" sz="1100" b="1" dirty="0">
                <a:solidFill>
                  <a:srgbClr val="EBEDF0"/>
                </a:solidFill>
                <a:latin typeface="Geist Bold" pitchFamily="34" charset="0"/>
                <a:ea typeface="Geist Bold" pitchFamily="34" charset="-122"/>
                <a:cs typeface="Geist Bold" pitchFamily="34" charset="-120"/>
              </a:rPr>
              <a:t>5 — Rupture</a:t>
            </a:r>
            <a:endParaRPr lang="en-US" sz="1100" dirty="0"/>
          </a:p>
        </p:txBody>
      </p:sp>
      <p:sp>
        <p:nvSpPr>
          <p:cNvPr id="23" name="Text 17"/>
          <p:cNvSpPr/>
          <p:nvPr/>
        </p:nvSpPr>
        <p:spPr>
          <a:xfrm>
            <a:off x="4686300" y="3874815"/>
            <a:ext cx="3319835" cy="142875"/>
          </a:xfrm>
          <a:prstGeom prst="rect">
            <a:avLst/>
          </a:prstGeom>
          <a:noFill/>
          <a:ln/>
        </p:spPr>
        <p:txBody>
          <a:bodyPr wrap="none" lIns="0" tIns="0" rIns="0" bIns="0" rtlCol="0" anchor="t"/>
          <a:lstStyle/>
          <a:p>
            <a:pPr algn="l" indent="0" marL="0">
              <a:lnSpc>
                <a:spcPts val="1100"/>
              </a:lnSpc>
              <a:buNone/>
            </a:pPr>
            <a:r>
              <a:rPr lang="en-US" sz="900" dirty="0">
                <a:solidFill>
                  <a:srgbClr val="EBEDF0"/>
                </a:solidFill>
                <a:latin typeface="Geist" pitchFamily="34" charset="0"/>
                <a:ea typeface="Geist" pitchFamily="34" charset="-122"/>
                <a:cs typeface="Geist" pitchFamily="34" charset="-120"/>
              </a:rPr>
              <a:t>Rare alerts and splash graphics only. Never use with dense text.</a:t>
            </a:r>
            <a:endParaRPr lang="en-US" sz="900" dirty="0"/>
          </a:p>
        </p:txBody>
      </p:sp>
      <p:sp>
        <p:nvSpPr>
          <p:cNvPr id="24" name="Shape 18"/>
          <p:cNvSpPr/>
          <p:nvPr/>
        </p:nvSpPr>
        <p:spPr>
          <a:xfrm>
            <a:off x="457349" y="4250531"/>
            <a:ext cx="8229302" cy="576486"/>
          </a:xfrm>
          <a:prstGeom prst="roundRect">
            <a:avLst>
              <a:gd name="adj" fmla="val 8331"/>
            </a:avLst>
          </a:prstGeom>
          <a:solidFill>
            <a:srgbClr val="4B3F02"/>
          </a:solidFill>
          <a:ln/>
        </p:spPr>
      </p:sp>
      <p:pic>
        <p:nvPicPr>
          <p:cNvPr id="25" name="Image 4" descr="preencoded.png">    </p:cNvPr>
          <p:cNvPicPr>
            <a:picLocks noChangeAspect="1"/>
          </p:cNvPicPr>
          <p:nvPr/>
        </p:nvPicPr>
        <p:blipFill>
          <a:blip r:embed="rId9"/>
          <a:stretch>
            <a:fillRect/>
          </a:stretch>
        </p:blipFill>
        <p:spPr>
          <a:xfrm>
            <a:off x="571649" y="4402931"/>
            <a:ext cx="142875" cy="114300"/>
          </a:xfrm>
          <a:prstGeom prst="rect">
            <a:avLst/>
          </a:prstGeom>
        </p:spPr>
      </p:pic>
      <p:sp>
        <p:nvSpPr>
          <p:cNvPr id="26" name="Text 19"/>
          <p:cNvSpPr/>
          <p:nvPr/>
        </p:nvSpPr>
        <p:spPr>
          <a:xfrm>
            <a:off x="828824" y="4384477"/>
            <a:ext cx="7743527" cy="290513"/>
          </a:xfrm>
          <a:prstGeom prst="rect">
            <a:avLst/>
          </a:prstGeom>
          <a:noFill/>
          <a:ln/>
        </p:spPr>
        <p:txBody>
          <a:bodyPr wrap="square" lIns="0" tIns="0" rIns="0" bIns="0" rtlCol="0" anchor="t"/>
          <a:lstStyle/>
          <a:p>
            <a:pPr algn="l" indent="0" marL="0">
              <a:lnSpc>
                <a:spcPts val="1100"/>
              </a:lnSpc>
              <a:buNone/>
            </a:pPr>
            <a:r>
              <a:rPr lang="en-US" sz="900" b="1" dirty="0">
                <a:solidFill>
                  <a:srgbClr val="FFFFFF"/>
                </a:solidFill>
                <a:latin typeface="Geist" pitchFamily="34" charset="0"/>
                <a:ea typeface="Geist" pitchFamily="34" charset="-122"/>
                <a:cs typeface="Geist" pitchFamily="34" charset="-120"/>
              </a:rPr>
              <a:t>Maximum Energy Rule:</a:t>
            </a:r>
            <a:pPr algn="l" indent="0" marL="0">
              <a:lnSpc>
                <a:spcPts val="1100"/>
              </a:lnSpc>
              <a:buNone/>
            </a:pPr>
            <a:r>
              <a:rPr lang="en-US" sz="900" dirty="0">
                <a:solidFill>
                  <a:srgbClr val="FFFFFF"/>
                </a:solidFill>
                <a:latin typeface="Geist" pitchFamily="34" charset="0"/>
                <a:ea typeface="Geist" pitchFamily="34" charset="-122"/>
                <a:cs typeface="Geist" pitchFamily="34" charset="-120"/>
              </a:rPr>
              <a:t> No artifact with long body text should exceed </a:t>
            </a:r>
            <a:pPr algn="l" indent="0" marL="0">
              <a:lnSpc>
                <a:spcPts val="1100"/>
              </a:lnSpc>
              <a:buNone/>
            </a:pPr>
            <a:r>
              <a:rPr lang="en-US" sz="900" dirty="0">
                <a:solidFill>
                  <a:srgbClr val="FFFFFF"/>
                </a:solidFill>
                <a:highlight>
                  <a:srgbClr val="1D232D"/>
                </a:highlight>
                <a:latin typeface="Consolas" pitchFamily="34" charset="0"/>
                <a:ea typeface="Consolas" pitchFamily="34" charset="-122"/>
                <a:cs typeface="Consolas" pitchFamily="34" charset="-120"/>
              </a:rPr>
              <a:t>angle_energy: 2</a:t>
            </a:r>
            <a:pPr algn="l" indent="0" marL="0">
              <a:lnSpc>
                <a:spcPts val="1100"/>
              </a:lnSpc>
              <a:buNone/>
            </a:pPr>
            <a:r>
              <a:rPr lang="en-US" sz="900" dirty="0">
                <a:solidFill>
                  <a:srgbClr val="FFFFFF"/>
                </a:solidFill>
                <a:latin typeface="Geist" pitchFamily="34" charset="0"/>
                <a:ea typeface="Geist" pitchFamily="34" charset="-122"/>
                <a:cs typeface="Geist" pitchFamily="34" charset="-120"/>
              </a:rPr>
              <a:t> unless the text is fully contained inside a verified inner safe zone.</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96119" y="998116"/>
            <a:ext cx="2640657" cy="201588"/>
          </a:xfrm>
          <a:prstGeom prst="rect">
            <a:avLst/>
          </a:prstGeom>
          <a:noFill/>
          <a:ln/>
        </p:spPr>
        <p:txBody>
          <a:bodyPr wrap="none" lIns="0" tIns="0" rIns="0" bIns="0" rtlCol="0" anchor="t"/>
          <a:lstStyle/>
          <a:p>
            <a:pPr algn="l" indent="0" marL="0">
              <a:lnSpc>
                <a:spcPts val="1550"/>
              </a:lnSpc>
              <a:buNone/>
            </a:pPr>
            <a:r>
              <a:rPr lang="en-US" sz="1200" b="1" dirty="0">
                <a:solidFill>
                  <a:srgbClr val="F2F5FA"/>
                </a:solidFill>
                <a:latin typeface="Geist Bold" pitchFamily="34" charset="0"/>
                <a:ea typeface="Geist Bold" pitchFamily="34" charset="-122"/>
                <a:cs typeface="Geist Bold" pitchFamily="34" charset="-120"/>
              </a:rPr>
              <a:t>Chapter 5 — Directional Semantics</a:t>
            </a:r>
            <a:endParaRPr lang="en-US" sz="1200" dirty="0"/>
          </a:p>
        </p:txBody>
      </p:sp>
      <p:sp>
        <p:nvSpPr>
          <p:cNvPr id="3" name="Text 1"/>
          <p:cNvSpPr/>
          <p:nvPr/>
        </p:nvSpPr>
        <p:spPr>
          <a:xfrm>
            <a:off x="496119" y="1249263"/>
            <a:ext cx="4678859" cy="403101"/>
          </a:xfrm>
          <a:prstGeom prst="rect">
            <a:avLst/>
          </a:prstGeom>
          <a:noFill/>
          <a:ln/>
        </p:spPr>
        <p:txBody>
          <a:bodyPr wrap="none" lIns="0" tIns="0" rIns="0" bIns="0" rtlCol="0" anchor="t"/>
          <a:lstStyle/>
          <a:p>
            <a:pPr algn="l" indent="0" marL="0">
              <a:lnSpc>
                <a:spcPts val="3150"/>
              </a:lnSpc>
              <a:buNone/>
            </a:pPr>
            <a:r>
              <a:rPr lang="en-US" sz="2400" b="1" dirty="0">
                <a:solidFill>
                  <a:srgbClr val="F2F5FA"/>
                </a:solidFill>
                <a:latin typeface="Geist Bold" pitchFamily="34" charset="0"/>
                <a:ea typeface="Geist Bold" pitchFamily="34" charset="-122"/>
                <a:cs typeface="Geist Bold" pitchFamily="34" charset="-120"/>
              </a:rPr>
              <a:t>Skew Direction &amp; Reading Flow</a:t>
            </a:r>
            <a:endParaRPr lang="en-US" sz="2400" dirty="0"/>
          </a:p>
        </p:txBody>
      </p:sp>
      <p:sp>
        <p:nvSpPr>
          <p:cNvPr id="4" name="Text 2"/>
          <p:cNvSpPr/>
          <p:nvPr/>
        </p:nvSpPr>
        <p:spPr>
          <a:xfrm>
            <a:off x="496119" y="1838399"/>
            <a:ext cx="8151763"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Geometry may imply direction, but it must remain secondary to explicit labels, color, state, and metadata. For English-language Aptlantis Studio pages, forward motion should guide the eye from </a:t>
            </a:r>
            <a:pPr algn="l" indent="0" marL="0">
              <a:lnSpc>
                <a:spcPts val="1250"/>
              </a:lnSpc>
              <a:buNone/>
            </a:pPr>
            <a:r>
              <a:rPr lang="en-US" sz="950" b="1" dirty="0">
                <a:solidFill>
                  <a:srgbClr val="EBEDF0"/>
                </a:solidFill>
                <a:latin typeface="Geist" pitchFamily="34" charset="0"/>
                <a:ea typeface="Geist" pitchFamily="34" charset="-122"/>
                <a:cs typeface="Geist" pitchFamily="34" charset="-120"/>
              </a:rPr>
              <a:t>top-left → center → lower-right</a:t>
            </a:r>
            <a:pPr algn="l" indent="0" marL="0">
              <a:lnSpc>
                <a:spcPts val="1250"/>
              </a:lnSpc>
              <a:buNone/>
            </a:pPr>
            <a:r>
              <a:rPr lang="en-US" sz="950" dirty="0">
                <a:solidFill>
                  <a:srgbClr val="EBEDF0"/>
                </a:solidFill>
                <a:latin typeface="Geist" pitchFamily="34" charset="0"/>
                <a:ea typeface="Geist" pitchFamily="34" charset="-122"/>
                <a:cs typeface="Geist" pitchFamily="34" charset="-120"/>
              </a:rPr>
              <a:t>.</a:t>
            </a:r>
            <a:endParaRPr lang="en-US" sz="950" dirty="0"/>
          </a:p>
        </p:txBody>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6119" y="2300436"/>
            <a:ext cx="248022" cy="248022"/>
          </a:xfrm>
          <a:prstGeom prst="rect">
            <a:avLst/>
          </a:prstGeom>
        </p:spPr>
      </p:pic>
      <p:sp>
        <p:nvSpPr>
          <p:cNvPr id="6" name="Text 3"/>
          <p:cNvSpPr/>
          <p:nvPr/>
        </p:nvSpPr>
        <p:spPr>
          <a:xfrm>
            <a:off x="899145" y="2339132"/>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forward</a:t>
            </a:r>
            <a:endParaRPr lang="en-US" sz="1200" dirty="0"/>
          </a:p>
        </p:txBody>
      </p:sp>
      <p:sp>
        <p:nvSpPr>
          <p:cNvPr id="7" name="Text 4"/>
          <p:cNvSpPr/>
          <p:nvPr/>
        </p:nvSpPr>
        <p:spPr>
          <a:xfrm>
            <a:off x="899145" y="2615133"/>
            <a:ext cx="2210842"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Continue, progress, next step. Use for pipelines, navigation, actions.</a:t>
            </a:r>
            <a:endParaRPr lang="en-US" sz="950" dirty="0"/>
          </a:p>
        </p:txBody>
      </p:sp>
      <p:pic>
        <p:nvPicPr>
          <p:cNvPr id="8"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4991" y="2300436"/>
            <a:ext cx="248022" cy="248022"/>
          </a:xfrm>
          <a:prstGeom prst="rect">
            <a:avLst/>
          </a:prstGeom>
        </p:spPr>
      </p:pic>
      <p:sp>
        <p:nvSpPr>
          <p:cNvPr id="9" name="Text 5"/>
          <p:cNvSpPr/>
          <p:nvPr/>
        </p:nvSpPr>
        <p:spPr>
          <a:xfrm>
            <a:off x="3668018" y="2339132"/>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back</a:t>
            </a:r>
            <a:endParaRPr lang="en-US" sz="1200" dirty="0"/>
          </a:p>
        </p:txBody>
      </p:sp>
      <p:sp>
        <p:nvSpPr>
          <p:cNvPr id="10" name="Text 6"/>
          <p:cNvSpPr/>
          <p:nvPr/>
        </p:nvSpPr>
        <p:spPr>
          <a:xfrm>
            <a:off x="3668018" y="2615133"/>
            <a:ext cx="2210916"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History, prior state, archive. Use for snapshots, changelog, older releases.</a:t>
            </a:r>
            <a:endParaRPr lang="en-US" sz="950" dirty="0"/>
          </a:p>
        </p:txBody>
      </p:sp>
      <p:pic>
        <p:nvPicPr>
          <p:cNvPr id="11"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3939" y="2300436"/>
            <a:ext cx="248022" cy="248022"/>
          </a:xfrm>
          <a:prstGeom prst="rect">
            <a:avLst/>
          </a:prstGeom>
        </p:spPr>
      </p:pic>
      <p:sp>
        <p:nvSpPr>
          <p:cNvPr id="12" name="Text 7"/>
          <p:cNvSpPr/>
          <p:nvPr/>
        </p:nvSpPr>
        <p:spPr>
          <a:xfrm>
            <a:off x="6436965" y="2339132"/>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upward</a:t>
            </a:r>
            <a:endParaRPr lang="en-US" sz="1200" dirty="0"/>
          </a:p>
        </p:txBody>
      </p:sp>
      <p:sp>
        <p:nvSpPr>
          <p:cNvPr id="13" name="Text 8"/>
          <p:cNvSpPr/>
          <p:nvPr/>
        </p:nvSpPr>
        <p:spPr>
          <a:xfrm>
            <a:off x="6436965" y="2615133"/>
            <a:ext cx="2210916" cy="483766"/>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Growth, elevation, spotlight. Use for featured metrics, improvement dashboards.</a:t>
            </a:r>
            <a:endParaRPr lang="en-US" sz="950" dirty="0"/>
          </a:p>
        </p:txBody>
      </p:sp>
      <p:pic>
        <p:nvPicPr>
          <p:cNvPr id="14"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119" y="3346921"/>
            <a:ext cx="248022" cy="248022"/>
          </a:xfrm>
          <a:prstGeom prst="rect">
            <a:avLst/>
          </a:prstGeom>
        </p:spPr>
      </p:pic>
      <p:sp>
        <p:nvSpPr>
          <p:cNvPr id="15" name="Text 9"/>
          <p:cNvSpPr/>
          <p:nvPr/>
        </p:nvSpPr>
        <p:spPr>
          <a:xfrm>
            <a:off x="899145" y="3385617"/>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inward</a:t>
            </a:r>
            <a:endParaRPr lang="en-US" sz="1200" dirty="0"/>
          </a:p>
        </p:txBody>
      </p:sp>
      <p:sp>
        <p:nvSpPr>
          <p:cNvPr id="16" name="Text 10"/>
          <p:cNvSpPr/>
          <p:nvPr/>
        </p:nvSpPr>
        <p:spPr>
          <a:xfrm>
            <a:off x="899145" y="3661618"/>
            <a:ext cx="2210842" cy="322511"/>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Focus, convergence. Use for summary panels, synthesis, canonical answers.</a:t>
            </a:r>
            <a:endParaRPr lang="en-US" sz="950" dirty="0"/>
          </a:p>
        </p:txBody>
      </p:sp>
      <p:pic>
        <p:nvPicPr>
          <p:cNvPr id="17"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4991" y="3346921"/>
            <a:ext cx="248022" cy="248022"/>
          </a:xfrm>
          <a:prstGeom prst="rect">
            <a:avLst/>
          </a:prstGeom>
        </p:spPr>
      </p:pic>
      <p:sp>
        <p:nvSpPr>
          <p:cNvPr id="18" name="Text 11"/>
          <p:cNvSpPr/>
          <p:nvPr/>
        </p:nvSpPr>
        <p:spPr>
          <a:xfrm>
            <a:off x="3668018" y="3385617"/>
            <a:ext cx="1550566" cy="201588"/>
          </a:xfrm>
          <a:prstGeom prst="rect">
            <a:avLst/>
          </a:prstGeom>
          <a:noFill/>
          <a:ln/>
        </p:spPr>
        <p:txBody>
          <a:bodyPr wrap="none" lIns="0" tIns="0" rIns="0" bIns="0" rtlCol="0" anchor="t"/>
          <a:lstStyle/>
          <a:p>
            <a:pPr algn="l" indent="0" marL="0">
              <a:lnSpc>
                <a:spcPts val="1550"/>
              </a:lnSpc>
              <a:buNone/>
            </a:pPr>
            <a:r>
              <a:rPr lang="en-US" sz="1200" b="1" dirty="0">
                <a:solidFill>
                  <a:srgbClr val="EBEDF0"/>
                </a:solidFill>
                <a:latin typeface="Geist Bold" pitchFamily="34" charset="0"/>
                <a:ea typeface="Geist Bold" pitchFamily="34" charset="-122"/>
                <a:cs typeface="Geist Bold" pitchFamily="34" charset="-120"/>
              </a:rPr>
              <a:t>mixed</a:t>
            </a:r>
            <a:endParaRPr lang="en-US" sz="1200" dirty="0"/>
          </a:p>
        </p:txBody>
      </p:sp>
      <p:sp>
        <p:nvSpPr>
          <p:cNvPr id="19" name="Text 12"/>
          <p:cNvSpPr/>
          <p:nvPr/>
        </p:nvSpPr>
        <p:spPr>
          <a:xfrm>
            <a:off x="3668018" y="3661618"/>
            <a:ext cx="2210916" cy="483766"/>
          </a:xfrm>
          <a:prstGeom prst="rect">
            <a:avLst/>
          </a:prstGeom>
          <a:noFill/>
          <a:ln/>
        </p:spPr>
        <p:txBody>
          <a:bodyPr wrap="square" lIns="0" tIns="0" rIns="0" bIns="0" rtlCol="0" anchor="t"/>
          <a:lstStyle/>
          <a:p>
            <a:pPr algn="l" indent="0" marL="0">
              <a:lnSpc>
                <a:spcPts val="1250"/>
              </a:lnSpc>
              <a:buNone/>
            </a:pPr>
            <a:r>
              <a:rPr lang="en-US" sz="950" dirty="0">
                <a:solidFill>
                  <a:srgbClr val="EBEDF0"/>
                </a:solidFill>
                <a:latin typeface="Geist" pitchFamily="34" charset="0"/>
                <a:ea typeface="Geist" pitchFamily="34" charset="-122"/>
                <a:cs typeface="Geist" pitchFamily="34" charset="-120"/>
              </a:rPr>
              <a:t>Manga composition rhythm. Use for hero mosaics only — not standard artifact panels.</a:t>
            </a:r>
            <a:endParaRPr lang="en-US" sz="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65162" y="332631"/>
            <a:ext cx="1980158" cy="188863"/>
          </a:xfrm>
          <a:prstGeom prst="rect">
            <a:avLst/>
          </a:prstGeom>
          <a:noFill/>
          <a:ln/>
        </p:spPr>
        <p:txBody>
          <a:bodyPr wrap="none" lIns="0" tIns="0" rIns="0" bIns="0" rtlCol="0" anchor="t"/>
          <a:lstStyle/>
          <a:p>
            <a:pPr algn="l" indent="0" marL="0">
              <a:lnSpc>
                <a:spcPts val="1450"/>
              </a:lnSpc>
              <a:buNone/>
            </a:pPr>
            <a:r>
              <a:rPr lang="en-US" sz="1100" b="1" dirty="0">
                <a:solidFill>
                  <a:srgbClr val="F2F5FA"/>
                </a:solidFill>
                <a:latin typeface="Geist Bold" pitchFamily="34" charset="0"/>
                <a:ea typeface="Geist Bold" pitchFamily="34" charset="-122"/>
                <a:cs typeface="Geist Bold" pitchFamily="34" charset="-120"/>
              </a:rPr>
              <a:t>Chapter 6 — Corner Profiles</a:t>
            </a:r>
            <a:endParaRPr lang="en-US" sz="1100" dirty="0"/>
          </a:p>
        </p:txBody>
      </p:sp>
      <p:sp>
        <p:nvSpPr>
          <p:cNvPr id="3" name="Text 1"/>
          <p:cNvSpPr/>
          <p:nvPr/>
        </p:nvSpPr>
        <p:spPr>
          <a:xfrm>
            <a:off x="465162" y="565100"/>
            <a:ext cx="4345707" cy="377949"/>
          </a:xfrm>
          <a:prstGeom prst="rect">
            <a:avLst/>
          </a:prstGeom>
          <a:noFill/>
          <a:ln/>
        </p:spPr>
        <p:txBody>
          <a:bodyPr wrap="none" lIns="0" tIns="0" rIns="0" bIns="0" rtlCol="0" anchor="t"/>
          <a:lstStyle/>
          <a:p>
            <a:pPr algn="l" indent="0" marL="0">
              <a:lnSpc>
                <a:spcPts val="2950"/>
              </a:lnSpc>
              <a:buNone/>
            </a:pPr>
            <a:r>
              <a:rPr lang="en-US" sz="2250" b="1" dirty="0">
                <a:solidFill>
                  <a:srgbClr val="F2F5FA"/>
                </a:solidFill>
                <a:latin typeface="Geist Bold" pitchFamily="34" charset="0"/>
                <a:ea typeface="Geist Bold" pitchFamily="34" charset="-122"/>
                <a:cs typeface="Geist Bold" pitchFamily="34" charset="-120"/>
              </a:rPr>
              <a:t>Corner Profiles &amp; Offset Limits</a:t>
            </a:r>
            <a:endParaRPr lang="en-US" sz="2250" dirty="0"/>
          </a:p>
        </p:txBody>
      </p:sp>
      <p:sp>
        <p:nvSpPr>
          <p:cNvPr id="4" name="Text 2"/>
          <p:cNvSpPr/>
          <p:nvPr/>
        </p:nvSpPr>
        <p:spPr>
          <a:xfrm>
            <a:off x="465162" y="1204615"/>
            <a:ext cx="4389834" cy="439341"/>
          </a:xfrm>
          <a:prstGeom prst="rect">
            <a:avLst/>
          </a:prstGeom>
          <a:noFill/>
          <a:ln/>
        </p:spPr>
        <p:txBody>
          <a:bodyPr wrap="squar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Corner profile defines how the corners of a panel are shaped. Ten canonical profiles are defined, ranging from plain archival square corners to full manga-irregular geometry. Generators must select from this list only.</a:t>
            </a:r>
            <a:endParaRPr lang="en-US" sz="900" dirty="0"/>
          </a:p>
        </p:txBody>
      </p:sp>
      <p:sp>
        <p:nvSpPr>
          <p:cNvPr id="5" name="Shape 3"/>
          <p:cNvSpPr/>
          <p:nvPr/>
        </p:nvSpPr>
        <p:spPr>
          <a:xfrm>
            <a:off x="465162" y="1766590"/>
            <a:ext cx="4389834" cy="2921645"/>
          </a:xfrm>
          <a:prstGeom prst="roundRect">
            <a:avLst>
              <a:gd name="adj" fmla="val 1672"/>
            </a:avLst>
          </a:prstGeom>
          <a:noFill/>
          <a:ln w="4763">
            <a:solidFill>
              <a:srgbClr val="FFFFFF">
                <a:alpha val="24000"/>
              </a:srgbClr>
            </a:solidFill>
            <a:prstDash val="solid"/>
          </a:ln>
        </p:spPr>
      </p:sp>
      <p:sp>
        <p:nvSpPr>
          <p:cNvPr id="6" name="Text 4"/>
          <p:cNvSpPr/>
          <p:nvPr/>
        </p:nvSpPr>
        <p:spPr>
          <a:xfrm>
            <a:off x="586234" y="1841525"/>
            <a:ext cx="1432024" cy="146447"/>
          </a:xfrm>
          <a:prstGeom prst="rect">
            <a:avLst/>
          </a:prstGeom>
          <a:noFill/>
          <a:ln/>
        </p:spPr>
        <p:txBody>
          <a:bodyPr wrap="none" lIns="0" tIns="0" rIns="0" bIns="0" rtlCol="0" anchor="t"/>
          <a:lstStyle/>
          <a:p>
            <a:pPr algn="l" indent="0" marL="0">
              <a:lnSpc>
                <a:spcPts val="1150"/>
              </a:lnSpc>
              <a:buNone/>
            </a:pPr>
            <a:r>
              <a:rPr lang="en-US" sz="900" b="1" dirty="0">
                <a:solidFill>
                  <a:srgbClr val="EBEDF0"/>
                </a:solidFill>
                <a:latin typeface="Geist" pitchFamily="34" charset="0"/>
                <a:ea typeface="Geist" pitchFamily="34" charset="-122"/>
                <a:cs typeface="Geist" pitchFamily="34" charset="-120"/>
              </a:rPr>
              <a:t>Corner Profile</a:t>
            </a:r>
            <a:endParaRPr lang="en-US" sz="900" dirty="0"/>
          </a:p>
        </p:txBody>
      </p:sp>
      <p:sp>
        <p:nvSpPr>
          <p:cNvPr id="7" name="Text 5"/>
          <p:cNvSpPr/>
          <p:nvPr/>
        </p:nvSpPr>
        <p:spPr>
          <a:xfrm>
            <a:off x="2250728" y="1841525"/>
            <a:ext cx="1081608" cy="146447"/>
          </a:xfrm>
          <a:prstGeom prst="rect">
            <a:avLst/>
          </a:prstGeom>
          <a:noFill/>
          <a:ln/>
        </p:spPr>
        <p:txBody>
          <a:bodyPr wrap="none" lIns="0" tIns="0" rIns="0" bIns="0" rtlCol="0" anchor="t"/>
          <a:lstStyle/>
          <a:p>
            <a:pPr algn="l" indent="0" marL="0">
              <a:lnSpc>
                <a:spcPts val="1150"/>
              </a:lnSpc>
              <a:buNone/>
            </a:pPr>
            <a:r>
              <a:rPr lang="en-US" sz="900" b="1" dirty="0">
                <a:solidFill>
                  <a:srgbClr val="EBEDF0"/>
                </a:solidFill>
                <a:latin typeface="Geist" pitchFamily="34" charset="0"/>
                <a:ea typeface="Geist" pitchFamily="34" charset="-122"/>
                <a:cs typeface="Geist" pitchFamily="34" charset="-120"/>
              </a:rPr>
              <a:t>Meaning</a:t>
            </a:r>
            <a:endParaRPr lang="en-US" sz="900" dirty="0"/>
          </a:p>
        </p:txBody>
      </p:sp>
      <p:sp>
        <p:nvSpPr>
          <p:cNvPr id="8" name="Text 6"/>
          <p:cNvSpPr/>
          <p:nvPr/>
        </p:nvSpPr>
        <p:spPr>
          <a:xfrm>
            <a:off x="3564806" y="1841525"/>
            <a:ext cx="1169194" cy="146447"/>
          </a:xfrm>
          <a:prstGeom prst="rect">
            <a:avLst/>
          </a:prstGeom>
          <a:noFill/>
          <a:ln/>
        </p:spPr>
        <p:txBody>
          <a:bodyPr wrap="none" lIns="0" tIns="0" rIns="0" bIns="0" rtlCol="0" anchor="t"/>
          <a:lstStyle/>
          <a:p>
            <a:pPr algn="l" indent="0" marL="0">
              <a:lnSpc>
                <a:spcPts val="1150"/>
              </a:lnSpc>
              <a:buNone/>
            </a:pPr>
            <a:r>
              <a:rPr lang="en-US" sz="900" b="1" dirty="0">
                <a:solidFill>
                  <a:srgbClr val="EBEDF0"/>
                </a:solidFill>
                <a:latin typeface="Geist" pitchFamily="34" charset="0"/>
                <a:ea typeface="Geist" pitchFamily="34" charset="-122"/>
                <a:cs typeface="Geist" pitchFamily="34" charset="-120"/>
              </a:rPr>
              <a:t>Best Use</a:t>
            </a:r>
            <a:endParaRPr lang="en-US" sz="900" dirty="0"/>
          </a:p>
        </p:txBody>
      </p:sp>
      <p:sp>
        <p:nvSpPr>
          <p:cNvPr id="9" name="Text 7"/>
          <p:cNvSpPr/>
          <p:nvPr/>
        </p:nvSpPr>
        <p:spPr>
          <a:xfrm>
            <a:off x="586234" y="2133079"/>
            <a:ext cx="1432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square</a:t>
            </a:r>
            <a:endParaRPr lang="en-US" sz="900" dirty="0"/>
          </a:p>
        </p:txBody>
      </p:sp>
      <p:sp>
        <p:nvSpPr>
          <p:cNvPr id="10" name="Text 8"/>
          <p:cNvSpPr/>
          <p:nvPr/>
        </p:nvSpPr>
        <p:spPr>
          <a:xfrm>
            <a:off x="2250728" y="2133079"/>
            <a:ext cx="108160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Stable, archival</a:t>
            </a:r>
            <a:endParaRPr lang="en-US" sz="900" dirty="0"/>
          </a:p>
        </p:txBody>
      </p:sp>
      <p:sp>
        <p:nvSpPr>
          <p:cNvPr id="11" name="Text 9"/>
          <p:cNvSpPr/>
          <p:nvPr/>
        </p:nvSpPr>
        <p:spPr>
          <a:xfrm>
            <a:off x="3564806" y="2133079"/>
            <a:ext cx="116919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Docs, tables</a:t>
            </a:r>
            <a:endParaRPr lang="en-US" sz="900" dirty="0"/>
          </a:p>
        </p:txBody>
      </p:sp>
      <p:sp>
        <p:nvSpPr>
          <p:cNvPr id="12" name="Text 10"/>
          <p:cNvSpPr/>
          <p:nvPr/>
        </p:nvSpPr>
        <p:spPr>
          <a:xfrm>
            <a:off x="586234" y="2424633"/>
            <a:ext cx="1432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soft-radius</a:t>
            </a:r>
            <a:endParaRPr lang="en-US" sz="900" dirty="0"/>
          </a:p>
        </p:txBody>
      </p:sp>
      <p:sp>
        <p:nvSpPr>
          <p:cNvPr id="13" name="Text 11"/>
          <p:cNvSpPr/>
          <p:nvPr/>
        </p:nvSpPr>
        <p:spPr>
          <a:xfrm>
            <a:off x="2250728" y="2424633"/>
            <a:ext cx="108160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Friendly</a:t>
            </a:r>
            <a:endParaRPr lang="en-US" sz="900" dirty="0"/>
          </a:p>
        </p:txBody>
      </p:sp>
      <p:sp>
        <p:nvSpPr>
          <p:cNvPr id="14" name="Text 12"/>
          <p:cNvSpPr/>
          <p:nvPr/>
        </p:nvSpPr>
        <p:spPr>
          <a:xfrm>
            <a:off x="3564806" y="2424633"/>
            <a:ext cx="116919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Cards, Q&amp;A</a:t>
            </a:r>
            <a:endParaRPr lang="en-US" sz="900" dirty="0"/>
          </a:p>
        </p:txBody>
      </p:sp>
      <p:sp>
        <p:nvSpPr>
          <p:cNvPr id="15" name="Text 13"/>
          <p:cNvSpPr/>
          <p:nvPr/>
        </p:nvSpPr>
        <p:spPr>
          <a:xfrm>
            <a:off x="586234" y="2716188"/>
            <a:ext cx="1432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single-cut</a:t>
            </a:r>
            <a:endParaRPr lang="en-US" sz="900" dirty="0"/>
          </a:p>
        </p:txBody>
      </p:sp>
      <p:sp>
        <p:nvSpPr>
          <p:cNvPr id="16" name="Text 14"/>
          <p:cNvSpPr/>
          <p:nvPr/>
        </p:nvSpPr>
        <p:spPr>
          <a:xfrm>
            <a:off x="2250728" y="2716188"/>
            <a:ext cx="108160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Technical accent</a:t>
            </a:r>
            <a:endParaRPr lang="en-US" sz="900" dirty="0"/>
          </a:p>
        </p:txBody>
      </p:sp>
      <p:sp>
        <p:nvSpPr>
          <p:cNvPr id="17" name="Text 15"/>
          <p:cNvSpPr/>
          <p:nvPr/>
        </p:nvSpPr>
        <p:spPr>
          <a:xfrm>
            <a:off x="3564806" y="2716188"/>
            <a:ext cx="116919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Badges, utility panels</a:t>
            </a:r>
            <a:endParaRPr lang="en-US" sz="900" dirty="0"/>
          </a:p>
        </p:txBody>
      </p:sp>
      <p:sp>
        <p:nvSpPr>
          <p:cNvPr id="18" name="Text 16"/>
          <p:cNvSpPr/>
          <p:nvPr/>
        </p:nvSpPr>
        <p:spPr>
          <a:xfrm>
            <a:off x="586234" y="3007742"/>
            <a:ext cx="1432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dual-cut</a:t>
            </a:r>
            <a:endParaRPr lang="en-US" sz="900" dirty="0"/>
          </a:p>
        </p:txBody>
      </p:sp>
      <p:sp>
        <p:nvSpPr>
          <p:cNvPr id="19" name="Text 17"/>
          <p:cNvSpPr/>
          <p:nvPr/>
        </p:nvSpPr>
        <p:spPr>
          <a:xfrm>
            <a:off x="2250728" y="3007742"/>
            <a:ext cx="108160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Artifact feel</a:t>
            </a:r>
            <a:endParaRPr lang="en-US" sz="900" dirty="0"/>
          </a:p>
        </p:txBody>
      </p:sp>
      <p:sp>
        <p:nvSpPr>
          <p:cNvPr id="20" name="Text 18"/>
          <p:cNvSpPr/>
          <p:nvPr/>
        </p:nvSpPr>
        <p:spPr>
          <a:xfrm>
            <a:off x="3564806" y="3007742"/>
            <a:ext cx="1169194" cy="292894"/>
          </a:xfrm>
          <a:prstGeom prst="rect">
            <a:avLst/>
          </a:prstGeom>
          <a:noFill/>
          <a:ln/>
        </p:spPr>
        <p:txBody>
          <a:bodyPr wrap="squar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Download, schema cards</a:t>
            </a:r>
            <a:endParaRPr lang="en-US" sz="900" dirty="0"/>
          </a:p>
        </p:txBody>
      </p:sp>
      <p:sp>
        <p:nvSpPr>
          <p:cNvPr id="21" name="Text 19"/>
          <p:cNvSpPr/>
          <p:nvPr/>
        </p:nvSpPr>
        <p:spPr>
          <a:xfrm>
            <a:off x="586234" y="3445743"/>
            <a:ext cx="1432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opposite-cut</a:t>
            </a:r>
            <a:endParaRPr lang="en-US" sz="900" dirty="0"/>
          </a:p>
        </p:txBody>
      </p:sp>
      <p:sp>
        <p:nvSpPr>
          <p:cNvPr id="22" name="Text 20"/>
          <p:cNvSpPr/>
          <p:nvPr/>
        </p:nvSpPr>
        <p:spPr>
          <a:xfrm>
            <a:off x="2250728" y="3445743"/>
            <a:ext cx="108160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Motion/balance</a:t>
            </a:r>
            <a:endParaRPr lang="en-US" sz="900" dirty="0"/>
          </a:p>
        </p:txBody>
      </p:sp>
      <p:sp>
        <p:nvSpPr>
          <p:cNvPr id="23" name="Text 21"/>
          <p:cNvSpPr/>
          <p:nvPr/>
        </p:nvSpPr>
        <p:spPr>
          <a:xfrm>
            <a:off x="3564806" y="3445743"/>
            <a:ext cx="116919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Navigation panels</a:t>
            </a:r>
            <a:endParaRPr lang="en-US" sz="900" dirty="0"/>
          </a:p>
        </p:txBody>
      </p:sp>
      <p:sp>
        <p:nvSpPr>
          <p:cNvPr id="24" name="Text 22"/>
          <p:cNvSpPr/>
          <p:nvPr/>
        </p:nvSpPr>
        <p:spPr>
          <a:xfrm>
            <a:off x="586234" y="3737297"/>
            <a:ext cx="1432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asymmetric-soft</a:t>
            </a:r>
            <a:endParaRPr lang="en-US" sz="900" dirty="0"/>
          </a:p>
        </p:txBody>
      </p:sp>
      <p:sp>
        <p:nvSpPr>
          <p:cNvPr id="25" name="Text 23"/>
          <p:cNvSpPr/>
          <p:nvPr/>
        </p:nvSpPr>
        <p:spPr>
          <a:xfrm>
            <a:off x="2250728" y="3737297"/>
            <a:ext cx="1081608" cy="292894"/>
          </a:xfrm>
          <a:prstGeom prst="rect">
            <a:avLst/>
          </a:prstGeom>
          <a:noFill/>
          <a:ln/>
        </p:spPr>
        <p:txBody>
          <a:bodyPr wrap="squar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Manga-like readable</a:t>
            </a:r>
            <a:endParaRPr lang="en-US" sz="900" dirty="0"/>
          </a:p>
        </p:txBody>
      </p:sp>
      <p:sp>
        <p:nvSpPr>
          <p:cNvPr id="26" name="Text 24"/>
          <p:cNvSpPr/>
          <p:nvPr/>
        </p:nvSpPr>
        <p:spPr>
          <a:xfrm>
            <a:off x="3564806" y="3737297"/>
            <a:ext cx="1169194" cy="292894"/>
          </a:xfrm>
          <a:prstGeom prst="rect">
            <a:avLst/>
          </a:prstGeom>
          <a:noFill/>
          <a:ln/>
        </p:spPr>
        <p:txBody>
          <a:bodyPr wrap="squar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Feature, section panels</a:t>
            </a:r>
            <a:endParaRPr lang="en-US" sz="900" dirty="0"/>
          </a:p>
        </p:txBody>
      </p:sp>
      <p:sp>
        <p:nvSpPr>
          <p:cNvPr id="27" name="Text 25"/>
          <p:cNvSpPr/>
          <p:nvPr/>
        </p:nvSpPr>
        <p:spPr>
          <a:xfrm>
            <a:off x="586234" y="4175299"/>
            <a:ext cx="1432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asymmetric-sharp</a:t>
            </a:r>
            <a:endParaRPr lang="en-US" sz="900" dirty="0"/>
          </a:p>
        </p:txBody>
      </p:sp>
      <p:sp>
        <p:nvSpPr>
          <p:cNvPr id="28" name="Text 26"/>
          <p:cNvSpPr/>
          <p:nvPr/>
        </p:nvSpPr>
        <p:spPr>
          <a:xfrm>
            <a:off x="2250728" y="4175299"/>
            <a:ext cx="108160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Higher drama</a:t>
            </a:r>
            <a:endParaRPr lang="en-US" sz="900" dirty="0"/>
          </a:p>
        </p:txBody>
      </p:sp>
      <p:sp>
        <p:nvSpPr>
          <p:cNvPr id="29" name="Text 27"/>
          <p:cNvSpPr/>
          <p:nvPr/>
        </p:nvSpPr>
        <p:spPr>
          <a:xfrm>
            <a:off x="3564806" y="4175299"/>
            <a:ext cx="116919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Hero support panels</a:t>
            </a:r>
            <a:endParaRPr lang="en-US" sz="900" dirty="0"/>
          </a:p>
        </p:txBody>
      </p:sp>
      <p:sp>
        <p:nvSpPr>
          <p:cNvPr id="30" name="Text 28"/>
          <p:cNvSpPr/>
          <p:nvPr/>
        </p:nvSpPr>
        <p:spPr>
          <a:xfrm>
            <a:off x="586234" y="4466853"/>
            <a:ext cx="1432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highlight>
                  <a:srgbClr val="1D232D"/>
                </a:highlight>
                <a:latin typeface="Consolas" pitchFamily="34" charset="0"/>
                <a:ea typeface="Consolas" pitchFamily="34" charset="-122"/>
                <a:cs typeface="Consolas" pitchFamily="34" charset="-120"/>
              </a:rPr>
              <a:t>manga-irregular</a:t>
            </a:r>
            <a:endParaRPr lang="en-US" sz="900" dirty="0"/>
          </a:p>
        </p:txBody>
      </p:sp>
      <p:sp>
        <p:nvSpPr>
          <p:cNvPr id="31" name="Text 29"/>
          <p:cNvSpPr/>
          <p:nvPr/>
        </p:nvSpPr>
        <p:spPr>
          <a:xfrm>
            <a:off x="2250728" y="4466853"/>
            <a:ext cx="1081608"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Full manga</a:t>
            </a:r>
            <a:endParaRPr lang="en-US" sz="900" dirty="0"/>
          </a:p>
        </p:txBody>
      </p:sp>
      <p:sp>
        <p:nvSpPr>
          <p:cNvPr id="32" name="Text 30"/>
          <p:cNvSpPr/>
          <p:nvPr/>
        </p:nvSpPr>
        <p:spPr>
          <a:xfrm>
            <a:off x="3564806" y="4466853"/>
            <a:ext cx="116919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Visual mosaics</a:t>
            </a:r>
            <a:endParaRPr lang="en-US" sz="900" dirty="0"/>
          </a:p>
        </p:txBody>
      </p:sp>
      <p:sp>
        <p:nvSpPr>
          <p:cNvPr id="33" name="Shape 31"/>
          <p:cNvSpPr/>
          <p:nvPr/>
        </p:nvSpPr>
        <p:spPr>
          <a:xfrm>
            <a:off x="5059710" y="1106537"/>
            <a:ext cx="3707532" cy="3704332"/>
          </a:xfrm>
          <a:prstGeom prst="roundRect">
            <a:avLst>
              <a:gd name="adj" fmla="val 2260"/>
            </a:avLst>
          </a:prstGeom>
          <a:solidFill>
            <a:srgbClr val="1F2A5D">
              <a:alpha val="95000"/>
            </a:srgbClr>
          </a:solidFill>
          <a:ln/>
        </p:spPr>
      </p:sp>
      <p:sp>
        <p:nvSpPr>
          <p:cNvPr id="34" name="Text 32"/>
          <p:cNvSpPr/>
          <p:nvPr/>
        </p:nvSpPr>
        <p:spPr>
          <a:xfrm>
            <a:off x="5175945" y="1215554"/>
            <a:ext cx="2233166" cy="188863"/>
          </a:xfrm>
          <a:prstGeom prst="rect">
            <a:avLst/>
          </a:prstGeom>
          <a:noFill/>
          <a:ln/>
        </p:spPr>
        <p:txBody>
          <a:bodyPr wrap="none" lIns="0" tIns="0" rIns="0" bIns="0" rtlCol="0" anchor="t"/>
          <a:lstStyle/>
          <a:p>
            <a:pPr algn="l" indent="0" marL="0">
              <a:lnSpc>
                <a:spcPts val="1450"/>
              </a:lnSpc>
              <a:buNone/>
            </a:pPr>
            <a:r>
              <a:rPr lang="en-US" sz="1100" b="1" dirty="0">
                <a:solidFill>
                  <a:srgbClr val="F2F5FA"/>
                </a:solidFill>
                <a:latin typeface="Geist Bold" pitchFamily="34" charset="0"/>
                <a:ea typeface="Geist Bold" pitchFamily="34" charset="-122"/>
                <a:cs typeface="Geist Bold" pitchFamily="34" charset="-120"/>
              </a:rPr>
              <a:t>Corner Offset Limits by Density</a:t>
            </a:r>
            <a:endParaRPr lang="en-US" sz="1100" dirty="0"/>
          </a:p>
        </p:txBody>
      </p:sp>
      <p:sp>
        <p:nvSpPr>
          <p:cNvPr id="35" name="Text 33"/>
          <p:cNvSpPr/>
          <p:nvPr/>
        </p:nvSpPr>
        <p:spPr>
          <a:xfrm>
            <a:off x="5292254" y="1597223"/>
            <a:ext cx="1505024" cy="146447"/>
          </a:xfrm>
          <a:prstGeom prst="rect">
            <a:avLst/>
          </a:prstGeom>
          <a:noFill/>
          <a:ln/>
        </p:spPr>
        <p:txBody>
          <a:bodyPr wrap="none" lIns="0" tIns="0" rIns="0" bIns="0" rtlCol="0" anchor="t"/>
          <a:lstStyle/>
          <a:p>
            <a:pPr algn="l" indent="0" marL="0">
              <a:lnSpc>
                <a:spcPts val="1150"/>
              </a:lnSpc>
              <a:buNone/>
            </a:pPr>
            <a:r>
              <a:rPr lang="en-US" sz="900" b="1" dirty="0">
                <a:solidFill>
                  <a:srgbClr val="EBEDF0"/>
                </a:solidFill>
                <a:latin typeface="Geist" pitchFamily="34" charset="0"/>
                <a:ea typeface="Geist" pitchFamily="34" charset="-122"/>
                <a:cs typeface="Geist" pitchFamily="34" charset="-120"/>
              </a:rPr>
              <a:t>Density</a:t>
            </a:r>
            <a:endParaRPr lang="en-US" sz="900" dirty="0"/>
          </a:p>
        </p:txBody>
      </p:sp>
      <p:sp>
        <p:nvSpPr>
          <p:cNvPr id="36" name="Text 34"/>
          <p:cNvSpPr/>
          <p:nvPr/>
        </p:nvSpPr>
        <p:spPr>
          <a:xfrm>
            <a:off x="7029748" y="1597223"/>
            <a:ext cx="1505024" cy="146447"/>
          </a:xfrm>
          <a:prstGeom prst="rect">
            <a:avLst/>
          </a:prstGeom>
          <a:noFill/>
          <a:ln/>
        </p:spPr>
        <p:txBody>
          <a:bodyPr wrap="none" lIns="0" tIns="0" rIns="0" bIns="0" rtlCol="0" anchor="t"/>
          <a:lstStyle/>
          <a:p>
            <a:pPr algn="l" indent="0" marL="0">
              <a:lnSpc>
                <a:spcPts val="1150"/>
              </a:lnSpc>
              <a:buNone/>
            </a:pPr>
            <a:r>
              <a:rPr lang="en-US" sz="900" b="1" dirty="0">
                <a:solidFill>
                  <a:srgbClr val="EBEDF0"/>
                </a:solidFill>
                <a:latin typeface="Geist" pitchFamily="34" charset="0"/>
                <a:ea typeface="Geist" pitchFamily="34" charset="-122"/>
                <a:cs typeface="Geist" pitchFamily="34" charset="-120"/>
              </a:rPr>
              <a:t>Max Offset</a:t>
            </a:r>
            <a:endParaRPr lang="en-US" sz="900" dirty="0"/>
          </a:p>
        </p:txBody>
      </p:sp>
      <p:sp>
        <p:nvSpPr>
          <p:cNvPr id="37" name="Text 35"/>
          <p:cNvSpPr/>
          <p:nvPr/>
        </p:nvSpPr>
        <p:spPr>
          <a:xfrm>
            <a:off x="5292254" y="1884015"/>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dense</a:t>
            </a:r>
            <a:endParaRPr lang="en-US" sz="900" dirty="0"/>
          </a:p>
        </p:txBody>
      </p:sp>
      <p:sp>
        <p:nvSpPr>
          <p:cNvPr id="38" name="Text 36"/>
          <p:cNvSpPr/>
          <p:nvPr/>
        </p:nvSpPr>
        <p:spPr>
          <a:xfrm>
            <a:off x="7029748" y="1884015"/>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12px</a:t>
            </a:r>
            <a:endParaRPr lang="en-US" sz="900" dirty="0"/>
          </a:p>
        </p:txBody>
      </p:sp>
      <p:sp>
        <p:nvSpPr>
          <p:cNvPr id="39" name="Text 37"/>
          <p:cNvSpPr/>
          <p:nvPr/>
        </p:nvSpPr>
        <p:spPr>
          <a:xfrm>
            <a:off x="5292254" y="2170807"/>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compact</a:t>
            </a:r>
            <a:endParaRPr lang="en-US" sz="900" dirty="0"/>
          </a:p>
        </p:txBody>
      </p:sp>
      <p:sp>
        <p:nvSpPr>
          <p:cNvPr id="40" name="Text 38"/>
          <p:cNvSpPr/>
          <p:nvPr/>
        </p:nvSpPr>
        <p:spPr>
          <a:xfrm>
            <a:off x="7029748" y="2170807"/>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20px</a:t>
            </a:r>
            <a:endParaRPr lang="en-US" sz="900" dirty="0"/>
          </a:p>
        </p:txBody>
      </p:sp>
      <p:sp>
        <p:nvSpPr>
          <p:cNvPr id="41" name="Text 39"/>
          <p:cNvSpPr/>
          <p:nvPr/>
        </p:nvSpPr>
        <p:spPr>
          <a:xfrm>
            <a:off x="5292254" y="2457599"/>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standard</a:t>
            </a:r>
            <a:endParaRPr lang="en-US" sz="900" dirty="0"/>
          </a:p>
        </p:txBody>
      </p:sp>
      <p:sp>
        <p:nvSpPr>
          <p:cNvPr id="42" name="Text 40"/>
          <p:cNvSpPr/>
          <p:nvPr/>
        </p:nvSpPr>
        <p:spPr>
          <a:xfrm>
            <a:off x="7029748" y="2457599"/>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32px</a:t>
            </a:r>
            <a:endParaRPr lang="en-US" sz="900" dirty="0"/>
          </a:p>
        </p:txBody>
      </p:sp>
      <p:sp>
        <p:nvSpPr>
          <p:cNvPr id="43" name="Text 41"/>
          <p:cNvSpPr/>
          <p:nvPr/>
        </p:nvSpPr>
        <p:spPr>
          <a:xfrm>
            <a:off x="5292254" y="2744391"/>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spacious</a:t>
            </a:r>
            <a:endParaRPr lang="en-US" sz="900" dirty="0"/>
          </a:p>
        </p:txBody>
      </p:sp>
      <p:sp>
        <p:nvSpPr>
          <p:cNvPr id="44" name="Text 42"/>
          <p:cNvSpPr/>
          <p:nvPr/>
        </p:nvSpPr>
        <p:spPr>
          <a:xfrm>
            <a:off x="7029748" y="2744391"/>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48px</a:t>
            </a:r>
            <a:endParaRPr lang="en-US" sz="900" dirty="0"/>
          </a:p>
        </p:txBody>
      </p:sp>
      <p:sp>
        <p:nvSpPr>
          <p:cNvPr id="45" name="Text 43"/>
          <p:cNvSpPr/>
          <p:nvPr/>
        </p:nvSpPr>
        <p:spPr>
          <a:xfrm>
            <a:off x="5292254" y="3031182"/>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hero</a:t>
            </a:r>
            <a:endParaRPr lang="en-US" sz="900" dirty="0"/>
          </a:p>
        </p:txBody>
      </p:sp>
      <p:sp>
        <p:nvSpPr>
          <p:cNvPr id="46" name="Text 44"/>
          <p:cNvSpPr/>
          <p:nvPr/>
        </p:nvSpPr>
        <p:spPr>
          <a:xfrm>
            <a:off x="7029748" y="3031182"/>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72px</a:t>
            </a:r>
            <a:endParaRPr lang="en-US" sz="900" dirty="0"/>
          </a:p>
        </p:txBody>
      </p:sp>
      <p:sp>
        <p:nvSpPr>
          <p:cNvPr id="47" name="Text 45"/>
          <p:cNvSpPr/>
          <p:nvPr/>
        </p:nvSpPr>
        <p:spPr>
          <a:xfrm>
            <a:off x="5292254" y="3317974"/>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visual-only</a:t>
            </a:r>
            <a:endParaRPr lang="en-US" sz="900" dirty="0"/>
          </a:p>
        </p:txBody>
      </p:sp>
      <p:sp>
        <p:nvSpPr>
          <p:cNvPr id="48" name="Text 46"/>
          <p:cNvSpPr/>
          <p:nvPr/>
        </p:nvSpPr>
        <p:spPr>
          <a:xfrm>
            <a:off x="7029748" y="3317974"/>
            <a:ext cx="1505024" cy="146447"/>
          </a:xfrm>
          <a:prstGeom prst="rect">
            <a:avLst/>
          </a:prstGeom>
          <a:noFill/>
          <a:ln/>
        </p:spPr>
        <p:txBody>
          <a:bodyPr wrap="none" lIns="0" tIns="0" rIns="0" bIns="0" rtlCol="0" anchor="t"/>
          <a:lstStyle/>
          <a:p>
            <a:pPr algn="l" indent="0" marL="0">
              <a:lnSpc>
                <a:spcPts val="1150"/>
              </a:lnSpc>
              <a:buNone/>
            </a:pPr>
            <a:r>
              <a:rPr lang="en-US" sz="900" dirty="0">
                <a:solidFill>
                  <a:srgbClr val="EBEDF0"/>
                </a:solidFill>
                <a:latin typeface="Geist" pitchFamily="34" charset="0"/>
                <a:ea typeface="Geist" pitchFamily="34" charset="-122"/>
                <a:cs typeface="Geist" pitchFamily="34" charset="-120"/>
              </a:rPr>
              <a:t>120px</a:t>
            </a:r>
            <a:endParaRPr lang="en-US" sz="900" dirty="0"/>
          </a:p>
        </p:txBody>
      </p:sp>
      <p:sp>
        <p:nvSpPr>
          <p:cNvPr id="49" name="Shape 47"/>
          <p:cNvSpPr/>
          <p:nvPr/>
        </p:nvSpPr>
        <p:spPr>
          <a:xfrm>
            <a:off x="5175945" y="3657228"/>
            <a:ext cx="3475062" cy="587127"/>
          </a:xfrm>
          <a:prstGeom prst="roundRect">
            <a:avLst>
              <a:gd name="adj" fmla="val 8319"/>
            </a:avLst>
          </a:prstGeom>
          <a:solidFill>
            <a:srgbClr val="450707"/>
          </a:solidFill>
          <a:ln/>
        </p:spPr>
      </p:sp>
      <p:pic>
        <p:nvPicPr>
          <p:cNvPr id="50" name="Image 0" descr="preencoded.png">    </p:cNvPr>
          <p:cNvPicPr>
            <a:picLocks noChangeAspect="1"/>
          </p:cNvPicPr>
          <p:nvPr/>
        </p:nvPicPr>
        <p:blipFill>
          <a:blip r:embed="rId1"/>
          <a:stretch>
            <a:fillRect/>
          </a:stretch>
        </p:blipFill>
        <p:spPr>
          <a:xfrm>
            <a:off x="5292179" y="3815060"/>
            <a:ext cx="145331" cy="116235"/>
          </a:xfrm>
          <a:prstGeom prst="rect">
            <a:avLst/>
          </a:prstGeom>
        </p:spPr>
      </p:pic>
      <p:sp>
        <p:nvSpPr>
          <p:cNvPr id="51" name="Text 48"/>
          <p:cNvSpPr/>
          <p:nvPr/>
        </p:nvSpPr>
        <p:spPr>
          <a:xfrm>
            <a:off x="5553745" y="3795266"/>
            <a:ext cx="2981027" cy="292894"/>
          </a:xfrm>
          <a:prstGeom prst="rect">
            <a:avLst/>
          </a:prstGeom>
          <a:noFill/>
          <a:ln/>
        </p:spPr>
        <p:txBody>
          <a:bodyPr wrap="square" lIns="0" tIns="0" rIns="0" bIns="0" rtlCol="0" anchor="t"/>
          <a:lstStyle/>
          <a:p>
            <a:pPr algn="l" indent="0" marL="0">
              <a:lnSpc>
                <a:spcPts val="1150"/>
              </a:lnSpc>
              <a:buNone/>
            </a:pPr>
            <a:r>
              <a:rPr lang="en-US" sz="900" dirty="0">
                <a:solidFill>
                  <a:srgbClr val="FFFFFF"/>
                </a:solidFill>
                <a:latin typeface="Geist" pitchFamily="34" charset="0"/>
                <a:ea typeface="Geist" pitchFamily="34" charset="-122"/>
                <a:cs typeface="Geist" pitchFamily="34" charset="-120"/>
              </a:rPr>
              <a:t>Corner offset must </a:t>
            </a:r>
            <a:pPr algn="l" indent="0" marL="0">
              <a:lnSpc>
                <a:spcPts val="1150"/>
              </a:lnSpc>
              <a:buNone/>
            </a:pPr>
            <a:r>
              <a:rPr lang="en-US" sz="900" b="1" dirty="0">
                <a:solidFill>
                  <a:srgbClr val="FFFFFF"/>
                </a:solidFill>
                <a:latin typeface="Geist" pitchFamily="34" charset="0"/>
                <a:ea typeface="Geist" pitchFamily="34" charset="-122"/>
                <a:cs typeface="Geist" pitchFamily="34" charset="-120"/>
              </a:rPr>
              <a:t>never intrude</a:t>
            </a:r>
            <a:pPr algn="l" indent="0" marL="0">
              <a:lnSpc>
                <a:spcPts val="1150"/>
              </a:lnSpc>
              <a:buNone/>
            </a:pPr>
            <a:r>
              <a:rPr lang="en-US" sz="900" dirty="0">
                <a:solidFill>
                  <a:srgbClr val="FFFFFF"/>
                </a:solidFill>
                <a:latin typeface="Geist" pitchFamily="34" charset="0"/>
                <a:ea typeface="Geist" pitchFamily="34" charset="-122"/>
                <a:cs typeface="Geist" pitchFamily="34" charset="-120"/>
              </a:rPr>
              <a:t> into the inner safe zone — a validation failure condition.</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2026-05-10T18:07:33Z</dcterms:created>
  <dcterms:modified xsi:type="dcterms:W3CDTF">2026-05-10T18:07:33Z</dcterms:modified>
</cp:coreProperties>
</file>