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notesMasterIdLst>
    <p:notesMasterId r:id="rId21"/>
  </p:notesMasterIdLst>
  <p:sldSz cx="9144000" cy="5143500"/>
  <p:notesSz cx="5143500" cy="9144000"/>
  <p:embeddedFontLst>
    <p:embeddedFont>
      <p:font typeface="Overpass"/>
      <p:regular r:id="rId26"/>
    </p:embeddedFont>
    <p:embeddedFont>
      <p:font typeface="Overpass"/>
      <p:regular r:id="rId27"/>
    </p:embeddedFont>
    <p:embeddedFont>
      <p:font typeface="Overpass"/>
      <p:regular r:id="rId28"/>
    </p:embeddedFont>
    <p:embeddedFont>
      <p:font typeface="Overpass"/>
      <p:regular r:id="rId29"/>
    </p:embeddedFont>
    <p:embeddedFont>
      <p:font typeface="Overpass"/>
      <p:regular r:id="rId30"/>
    </p:embeddedFont>
    <p:embeddedFont>
      <p:font typeface="Overpass"/>
      <p:regular r:id="rId31"/>
    </p:embeddedFont>
    <p:embeddedFont>
      <p:font typeface="Overpass"/>
      <p:regular r:id="rId32"/>
    </p:embeddedFont>
    <p:embeddedFont>
      <p:font typeface="Overpass"/>
      <p:regular r:id="rId33"/>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26" Type="http://schemas.openxmlformats.org/officeDocument/2006/relationships/font" Target="fonts/font1.fntdata"/><Relationship Id="rId27" Type="http://schemas.openxmlformats.org/officeDocument/2006/relationships/font" Target="fonts/font2.fntdata"/><Relationship Id="rId28" Type="http://schemas.openxmlformats.org/officeDocument/2006/relationships/font" Target="fonts/font3.fntdata"/><Relationship Id="rId29" Type="http://schemas.openxmlformats.org/officeDocument/2006/relationships/font" Target="fonts/font4.fntdata"/><Relationship Id="rId30" Type="http://schemas.openxmlformats.org/officeDocument/2006/relationships/font" Target="fonts/font5.fntdata"/><Relationship Id="rId31" Type="http://schemas.openxmlformats.org/officeDocument/2006/relationships/font" Target="fonts/font6.fntdata"/><Relationship Id="rId32" Type="http://schemas.openxmlformats.org/officeDocument/2006/relationships/font" Target="fonts/font7.fntdata"/><Relationship Id="rId33"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017-1.png"/><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018-1.png"/><Relationship Id="rId2"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1019-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image" Target="../media/image-1020-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252222">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252222">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252222">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252222">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252222">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252222">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252222">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252222">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252222">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252222">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252222">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252222">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252222">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252222">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252222">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252222">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252222">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252222">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Shape 0"/>
          <p:cNvSpPr/>
          <p:nvPr/>
        </p:nvSpPr>
        <p:spPr>
          <a:xfrm>
            <a:off x="0" y="0"/>
            <a:ext cx="9144000" cy="5143500"/>
          </a:xfrm>
          <a:prstGeom prst="rect">
            <a:avLst/>
          </a:prstGeom>
          <a:solidFill>
            <a:srgbClr val="252222">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4.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svg"/><Relationship Id="rId4" Type="http://schemas.openxmlformats.org/officeDocument/2006/relationships/image" Target="../media/image-14-4.png"/><Relationship Id="rId5" Type="http://schemas.openxmlformats.org/officeDocument/2006/relationships/image" Target="../media/image-14-5.svg"/><Relationship Id="rId6" Type="http://schemas.openxmlformats.org/officeDocument/2006/relationships/image" Target="../media/image-14-6.png"/><Relationship Id="rId7" Type="http://schemas.openxmlformats.org/officeDocument/2006/relationships/image" Target="../media/image-14-7.svg"/><Relationship Id="rId8" Type="http://schemas.openxmlformats.org/officeDocument/2006/relationships/image" Target="../media/image-14-8.png"/><Relationship Id="rId9" Type="http://schemas.openxmlformats.org/officeDocument/2006/relationships/image" Target="../media/image-14-9.svg"/><Relationship Id="rId10" Type="http://schemas.openxmlformats.org/officeDocument/2006/relationships/slideLayout" Target="../slideLayouts/slideLayout15.xml"/><Relationship Id="rId11"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slideLayout" Target="../slideLayouts/slideLayout16.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slideLayout" Target="../slideLayouts/slideLayout19.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svg"/><Relationship Id="rId3" Type="http://schemas.openxmlformats.org/officeDocument/2006/relationships/image" Target="../media/image-19-3.png"/><Relationship Id="rId4" Type="http://schemas.openxmlformats.org/officeDocument/2006/relationships/image" Target="../media/image-19-4.svg"/><Relationship Id="rId5" Type="http://schemas.openxmlformats.org/officeDocument/2006/relationships/image" Target="../media/image-19-5.png"/><Relationship Id="rId6" Type="http://schemas.openxmlformats.org/officeDocument/2006/relationships/image" Target="../media/image-19-6.svg"/><Relationship Id="rId7" Type="http://schemas.openxmlformats.org/officeDocument/2006/relationships/image" Target="../media/image-19-7.png"/><Relationship Id="rId8" Type="http://schemas.openxmlformats.org/officeDocument/2006/relationships/image" Target="../media/image-19-8.svg"/><Relationship Id="rId9" Type="http://schemas.openxmlformats.org/officeDocument/2006/relationships/slideLayout" Target="../slideLayouts/slideLayout20.xml"/><Relationship Id="rId10"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slideLayout" Target="../slideLayouts/slideLayout3.xml"/><Relationship Id="rId6"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image" Target="../media/image-5-4.svg"/><Relationship Id="rId5" Type="http://schemas.openxmlformats.org/officeDocument/2006/relationships/image" Target="../media/image-5-5.png"/><Relationship Id="rId6" Type="http://schemas.openxmlformats.org/officeDocument/2006/relationships/image" Target="../media/image-5-6.svg"/><Relationship Id="rId7" Type="http://schemas.openxmlformats.org/officeDocument/2006/relationships/image" Target="../media/image-5-7.png"/><Relationship Id="rId8" Type="http://schemas.openxmlformats.org/officeDocument/2006/relationships/image" Target="../media/image-5-8.svg"/><Relationship Id="rId9" Type="http://schemas.openxmlformats.org/officeDocument/2006/relationships/image" Target="../media/image-5-9.png"/><Relationship Id="rId10" Type="http://schemas.openxmlformats.org/officeDocument/2006/relationships/slideLayout" Target="../slideLayouts/slideLayout6.xml"/><Relationship Id="rId1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slideLayout" Target="../slideLayouts/slideLayout8.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svg"/><Relationship Id="rId5" Type="http://schemas.openxmlformats.org/officeDocument/2006/relationships/image" Target="../media/image-8-5.png"/><Relationship Id="rId6" Type="http://schemas.openxmlformats.org/officeDocument/2006/relationships/image" Target="../media/image-8-6.svg"/><Relationship Id="rId7" Type="http://schemas.openxmlformats.org/officeDocument/2006/relationships/image" Target="../media/image-8-7.png"/><Relationship Id="rId8" Type="http://schemas.openxmlformats.org/officeDocument/2006/relationships/image" Target="../media/image-8-8.svg"/><Relationship Id="rId9" Type="http://schemas.openxmlformats.org/officeDocument/2006/relationships/image" Target="../media/image-8-9.png"/><Relationship Id="rId10" Type="http://schemas.openxmlformats.org/officeDocument/2006/relationships/image" Target="../media/image-8-10.svg"/><Relationship Id="rId11" Type="http://schemas.openxmlformats.org/officeDocument/2006/relationships/image" Target="../media/image-8-11.png"/><Relationship Id="rId12" Type="http://schemas.openxmlformats.org/officeDocument/2006/relationships/image" Target="../media/image-8-12.svg"/><Relationship Id="rId13" Type="http://schemas.openxmlformats.org/officeDocument/2006/relationships/image" Target="../media/image-8-13.png"/><Relationship Id="rId14" Type="http://schemas.openxmlformats.org/officeDocument/2006/relationships/slideLayout" Target="../slideLayouts/slideLayout9.xml"/><Relationship Id="rId1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3429000" cy="5143500"/>
          </a:xfrm>
          <a:prstGeom prst="rect">
            <a:avLst/>
          </a:prstGeom>
        </p:spPr>
      </p:pic>
      <p:sp>
        <p:nvSpPr>
          <p:cNvPr id="3" name="Text 0"/>
          <p:cNvSpPr/>
          <p:nvPr/>
        </p:nvSpPr>
        <p:spPr>
          <a:xfrm>
            <a:off x="3952577" y="1683990"/>
            <a:ext cx="4634433" cy="384944"/>
          </a:xfrm>
          <a:prstGeom prst="rect">
            <a:avLst/>
          </a:prstGeom>
          <a:noFill/>
          <a:ln/>
        </p:spPr>
        <p:txBody>
          <a:bodyPr wrap="none" lIns="0" tIns="0" rIns="0" bIns="0" rtlCol="0" anchor="t"/>
          <a:lstStyle/>
          <a:p>
            <a:pPr algn="l" indent="0" marL="0">
              <a:lnSpc>
                <a:spcPts val="3000"/>
              </a:lnSpc>
              <a:buNone/>
            </a:pPr>
            <a:r>
              <a:rPr lang="en-US" sz="2400" b="1" dirty="0">
                <a:solidFill>
                  <a:srgbClr val="FFFFFF"/>
                </a:solidFill>
                <a:latin typeface="Overpass Bold" pitchFamily="34" charset="0"/>
                <a:ea typeface="Overpass Bold" pitchFamily="34" charset="-122"/>
                <a:cs typeface="Overpass Bold" pitchFamily="34" charset="-120"/>
              </a:rPr>
              <a:t>Artifact Interface Contract (AIC)</a:t>
            </a:r>
            <a:endParaRPr lang="en-US" sz="2400" dirty="0"/>
          </a:p>
        </p:txBody>
      </p:sp>
      <p:sp>
        <p:nvSpPr>
          <p:cNvPr id="4" name="Text 1"/>
          <p:cNvSpPr/>
          <p:nvPr/>
        </p:nvSpPr>
        <p:spPr>
          <a:xfrm>
            <a:off x="3952577" y="2265238"/>
            <a:ext cx="4667845" cy="418802"/>
          </a:xfrm>
          <a:prstGeom prst="rect">
            <a:avLst/>
          </a:prstGeom>
          <a:noFill/>
          <a:ln/>
        </p:spPr>
        <p:txBody>
          <a:bodyPr wrap="square" lIns="0" tIns="0" rIns="0" bIns="0" rtlCol="0" anchor="t"/>
          <a:lstStyle/>
          <a:p>
            <a:pPr algn="l" indent="0" marL="0">
              <a:lnSpc>
                <a:spcPts val="1600"/>
              </a:lnSpc>
              <a:buNone/>
            </a:pPr>
            <a:r>
              <a:rPr lang="en-US" sz="1000" b="1" dirty="0">
                <a:solidFill>
                  <a:srgbClr val="E5E0DF"/>
                </a:solidFill>
                <a:latin typeface="Overpass" pitchFamily="34" charset="0"/>
                <a:ea typeface="Overpass" pitchFamily="34" charset="-122"/>
                <a:cs typeface="Overpass" pitchFamily="34" charset="-120"/>
              </a:rPr>
              <a:t>Status:</a:t>
            </a:r>
            <a:pPr algn="l" indent="0" marL="0">
              <a:lnSpc>
                <a:spcPts val="1600"/>
              </a:lnSpc>
              <a:buNone/>
            </a:pPr>
            <a:r>
              <a:rPr lang="en-US" sz="1000" dirty="0">
                <a:solidFill>
                  <a:srgbClr val="E5E0DF"/>
                </a:solidFill>
                <a:latin typeface="Overpass" pitchFamily="34" charset="0"/>
                <a:ea typeface="Overpass" pitchFamily="34" charset="-122"/>
                <a:cs typeface="Overpass" pitchFamily="34" charset="-120"/>
              </a:rPr>
              <a:t> Draft v0.1.1  |  </a:t>
            </a:r>
            <a:pPr algn="l" indent="0" marL="0">
              <a:lnSpc>
                <a:spcPts val="1600"/>
              </a:lnSpc>
              <a:buNone/>
            </a:pPr>
            <a:r>
              <a:rPr lang="en-US" sz="1000" b="1" dirty="0">
                <a:solidFill>
                  <a:srgbClr val="E5E0DF"/>
                </a:solidFill>
                <a:latin typeface="Overpass" pitchFamily="34" charset="0"/>
                <a:ea typeface="Overpass" pitchFamily="34" charset="-122"/>
                <a:cs typeface="Overpass" pitchFamily="34" charset="-120"/>
              </a:rPr>
              <a:t>Host:</a:t>
            </a:r>
            <a:pPr algn="l" indent="0" marL="0">
              <a:lnSpc>
                <a:spcPts val="1600"/>
              </a:lnSpc>
              <a:buNone/>
            </a:pPr>
            <a:r>
              <a:rPr lang="en-US" sz="1000" dirty="0">
                <a:solidFill>
                  <a:srgbClr val="E5E0DF"/>
                </a:solidFill>
                <a:latin typeface="Overpass" pitchFamily="34" charset="0"/>
                <a:ea typeface="Overpass" pitchFamily="34" charset="-122"/>
                <a:cs typeface="Overpass" pitchFamily="34" charset="-120"/>
              </a:rPr>
              <a:t> Aptlantis Studio  |  </a:t>
            </a:r>
            <a:pPr algn="l" indent="0" marL="0">
              <a:lnSpc>
                <a:spcPts val="1600"/>
              </a:lnSpc>
              <a:buNone/>
            </a:pPr>
            <a:r>
              <a:rPr lang="en-US" sz="1000" b="1" dirty="0">
                <a:solidFill>
                  <a:srgbClr val="E5E0DF"/>
                </a:solidFill>
                <a:latin typeface="Overpass" pitchFamily="34" charset="0"/>
                <a:ea typeface="Overpass" pitchFamily="34" charset="-122"/>
                <a:cs typeface="Overpass" pitchFamily="34" charset="-120"/>
              </a:rPr>
              <a:t>Compatible With:</a:t>
            </a:r>
            <a:pPr algn="l" indent="0" marL="0">
              <a:lnSpc>
                <a:spcPts val="1600"/>
              </a:lnSpc>
              <a:buNone/>
            </a:pPr>
            <a:r>
              <a:rPr lang="en-US" sz="1000" dirty="0">
                <a:solidFill>
                  <a:srgbClr val="E5E0DF"/>
                </a:solidFill>
                <a:latin typeface="Overpass" pitchFamily="34" charset="0"/>
                <a:ea typeface="Overpass" pitchFamily="34" charset="-122"/>
                <a:cs typeface="Overpass" pitchFamily="34" charset="-120"/>
              </a:rPr>
              <a:t> SESM v0.2.x · NIPC v0.1.x · Neon Ink v0.1.x · APGC v0.1.x</a:t>
            </a:r>
            <a:endParaRPr lang="en-US" sz="1000" dirty="0"/>
          </a:p>
        </p:txBody>
      </p:sp>
      <p:sp>
        <p:nvSpPr>
          <p:cNvPr id="5" name="Text 2"/>
          <p:cNvSpPr/>
          <p:nvPr/>
        </p:nvSpPr>
        <p:spPr>
          <a:xfrm>
            <a:off x="3952577" y="2831306"/>
            <a:ext cx="4667845" cy="628204"/>
          </a:xfrm>
          <a:prstGeom prst="rect">
            <a:avLst/>
          </a:prstGeom>
          <a:noFill/>
          <a:ln/>
        </p:spPr>
        <p:txBody>
          <a:bodyPr wrap="square" lIns="0" tIns="0" rIns="0" bIns="0" rtlCol="0" anchor="t"/>
          <a:lstStyle/>
          <a:p>
            <a:pPr algn="l" indent="0" marL="0">
              <a:lnSpc>
                <a:spcPts val="1600"/>
              </a:lnSpc>
              <a:buNone/>
            </a:pPr>
            <a:r>
              <a:rPr lang="en-US" sz="1000" dirty="0">
                <a:solidFill>
                  <a:srgbClr val="E5E0DF"/>
                </a:solidFill>
                <a:latin typeface="Overpass" pitchFamily="34" charset="0"/>
                <a:ea typeface="Overpass" pitchFamily="34" charset="-122"/>
                <a:cs typeface="Overpass" pitchFamily="34" charset="-120"/>
              </a:rPr>
              <a:t>The contract layer that transforms structured data, SESM metadata, NIPC palette semantics, and Neon Ink brand expression into deterministic rendered artifacts in SVG, HTML, and related brand surfaces.</a:t>
            </a:r>
            <a:endParaRPr lang="en-US" sz="1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624855" y="292447"/>
            <a:ext cx="2502694" cy="312762"/>
          </a:xfrm>
          <a:prstGeom prst="rect">
            <a:avLst/>
          </a:prstGeom>
          <a:noFill/>
          <a:ln/>
        </p:spPr>
        <p:txBody>
          <a:bodyPr wrap="none" lIns="0" tIns="0" rIns="0" bIns="0" rtlCol="0" anchor="t"/>
          <a:lstStyle/>
          <a:p>
            <a:pPr algn="l" indent="0" marL="0">
              <a:lnSpc>
                <a:spcPts val="2450"/>
              </a:lnSpc>
              <a:buNone/>
            </a:pPr>
            <a:r>
              <a:rPr lang="en-US" sz="1950" b="1" dirty="0">
                <a:solidFill>
                  <a:srgbClr val="FFFFFF"/>
                </a:solidFill>
                <a:latin typeface="Overpass Bold" pitchFamily="34" charset="0"/>
                <a:ea typeface="Overpass Bold" pitchFamily="34" charset="-122"/>
                <a:cs typeface="Overpass Bold" pitchFamily="34" charset="-120"/>
              </a:rPr>
              <a:t>9. Artifact Contracts</a:t>
            </a:r>
            <a:endParaRPr lang="en-US" sz="1950" dirty="0"/>
          </a:p>
        </p:txBody>
      </p:sp>
      <p:sp>
        <p:nvSpPr>
          <p:cNvPr id="3" name="Text 1"/>
          <p:cNvSpPr/>
          <p:nvPr/>
        </p:nvSpPr>
        <p:spPr>
          <a:xfrm>
            <a:off x="624855" y="777999"/>
            <a:ext cx="7894290" cy="308372"/>
          </a:xfrm>
          <a:prstGeom prst="rect">
            <a:avLst/>
          </a:prstGeom>
          <a:noFill/>
          <a:ln/>
        </p:spPr>
        <p:txBody>
          <a:bodyPr wrap="square" lIns="0" tIns="0" rIns="0" bIns="0" rtlCol="0" anchor="t"/>
          <a:lstStyle/>
          <a:p>
            <a:pPr algn="l" indent="0" marL="0">
              <a:lnSpc>
                <a:spcPts val="1200"/>
              </a:lnSpc>
              <a:buNone/>
            </a:pPr>
            <a:r>
              <a:rPr lang="en-US" sz="800" dirty="0">
                <a:solidFill>
                  <a:srgbClr val="E5E0DF"/>
                </a:solidFill>
                <a:latin typeface="Overpass" pitchFamily="34" charset="0"/>
                <a:ea typeface="Overpass" pitchFamily="34" charset="-122"/>
                <a:cs typeface="Overpass" pitchFamily="34" charset="-120"/>
              </a:rPr>
              <a:t>Each canonical artifact type has a precise contract defining required fields, optional fields, layout regions, and render behavior. Below is a summary of the six core contracts.</a:t>
            </a:r>
            <a:endParaRPr lang="en-US" sz="800" dirty="0"/>
          </a:p>
        </p:txBody>
      </p:sp>
      <p:sp>
        <p:nvSpPr>
          <p:cNvPr id="4" name="Shape 2"/>
          <p:cNvSpPr/>
          <p:nvPr/>
        </p:nvSpPr>
        <p:spPr>
          <a:xfrm>
            <a:off x="624855" y="1343099"/>
            <a:ext cx="3903911" cy="1057275"/>
          </a:xfrm>
          <a:prstGeom prst="roundRect">
            <a:avLst>
              <a:gd name="adj" fmla="val 6486"/>
            </a:avLst>
          </a:prstGeom>
          <a:solidFill>
            <a:srgbClr val="252222">
              <a:alpha val="95000"/>
            </a:srgbClr>
          </a:solidFill>
          <a:ln w="14288">
            <a:solidFill>
              <a:srgbClr val="971B55"/>
            </a:solidFill>
            <a:prstDash val="solid"/>
          </a:ln>
        </p:spPr>
      </p:sp>
      <p:sp>
        <p:nvSpPr>
          <p:cNvPr id="5" name="Shape 3"/>
          <p:cNvSpPr/>
          <p:nvPr/>
        </p:nvSpPr>
        <p:spPr>
          <a:xfrm>
            <a:off x="624855" y="1328812"/>
            <a:ext cx="3903911" cy="57150"/>
          </a:xfrm>
          <a:prstGeom prst="roundRect">
            <a:avLst>
              <a:gd name="adj" fmla="val 78169"/>
            </a:avLst>
          </a:prstGeom>
          <a:solidFill>
            <a:srgbClr val="F20374"/>
          </a:solidFill>
          <a:ln/>
        </p:spPr>
      </p:sp>
      <p:sp>
        <p:nvSpPr>
          <p:cNvPr id="6" name="Shape 4"/>
          <p:cNvSpPr/>
          <p:nvPr/>
        </p:nvSpPr>
        <p:spPr>
          <a:xfrm>
            <a:off x="2417266" y="1183556"/>
            <a:ext cx="319088" cy="319087"/>
          </a:xfrm>
          <a:prstGeom prst="roundRect">
            <a:avLst>
              <a:gd name="adj" fmla="val 179105"/>
            </a:avLst>
          </a:prstGeom>
          <a:solidFill>
            <a:srgbClr val="F20374"/>
          </a:solidFill>
          <a:ln/>
        </p:spPr>
      </p:sp>
      <p:sp>
        <p:nvSpPr>
          <p:cNvPr id="7" name="Text 5"/>
          <p:cNvSpPr/>
          <p:nvPr/>
        </p:nvSpPr>
        <p:spPr>
          <a:xfrm>
            <a:off x="2512963" y="1263328"/>
            <a:ext cx="127620" cy="159544"/>
          </a:xfrm>
          <a:prstGeom prst="rect">
            <a:avLst/>
          </a:prstGeom>
          <a:noFill/>
          <a:ln/>
        </p:spPr>
        <p:txBody>
          <a:bodyPr wrap="none" lIns="0" tIns="0" rIns="0" bIns="0" rtlCol="0" anchor="ctr"/>
          <a:lstStyle/>
          <a:p>
            <a:pPr algn="ctr" indent="0" marL="0">
              <a:lnSpc>
                <a:spcPct val="100000"/>
              </a:lnSpc>
              <a:buNone/>
            </a:pPr>
            <a:r>
              <a:rPr lang="en-US" sz="1000" b="1" dirty="0">
                <a:solidFill>
                  <a:srgbClr val="FFFFFF"/>
                </a:solidFill>
                <a:latin typeface="Overpass Bold" pitchFamily="34" charset="0"/>
                <a:ea typeface="Overpass Bold" pitchFamily="34" charset="-122"/>
                <a:cs typeface="Overpass Bold" pitchFamily="34" charset="-120"/>
              </a:rPr>
              <a:t>1</a:t>
            </a:r>
            <a:endParaRPr lang="en-US" sz="1000" dirty="0"/>
          </a:p>
        </p:txBody>
      </p:sp>
      <p:sp>
        <p:nvSpPr>
          <p:cNvPr id="8" name="Text 6"/>
          <p:cNvSpPr/>
          <p:nvPr/>
        </p:nvSpPr>
        <p:spPr>
          <a:xfrm>
            <a:off x="745480" y="1608981"/>
            <a:ext cx="1251347" cy="156418"/>
          </a:xfrm>
          <a:prstGeom prst="rect">
            <a:avLst/>
          </a:prstGeom>
          <a:noFill/>
          <a:ln/>
        </p:spPr>
        <p:txBody>
          <a:bodyPr wrap="none" lIns="0" tIns="0" rIns="0" bIns="0" rtlCol="0" anchor="t"/>
          <a:lstStyle/>
          <a:p>
            <a:pPr algn="l" indent="0" marL="0">
              <a:lnSpc>
                <a:spcPts val="1200"/>
              </a:lnSpc>
              <a:buNone/>
            </a:pPr>
            <a:r>
              <a:rPr lang="en-US" sz="950" b="1" dirty="0">
                <a:solidFill>
                  <a:srgbClr val="E5E0DF"/>
                </a:solidFill>
                <a:latin typeface="Overpass Bold" pitchFamily="34" charset="0"/>
                <a:ea typeface="Overpass Bold" pitchFamily="34" charset="-122"/>
                <a:cs typeface="Overpass Bold" pitchFamily="34" charset="-120"/>
              </a:rPr>
              <a:t>dataset-card</a:t>
            </a:r>
            <a:endParaRPr lang="en-US" sz="950" dirty="0"/>
          </a:p>
        </p:txBody>
      </p:sp>
      <p:sp>
        <p:nvSpPr>
          <p:cNvPr id="9" name="Text 7"/>
          <p:cNvSpPr/>
          <p:nvPr/>
        </p:nvSpPr>
        <p:spPr>
          <a:xfrm>
            <a:off x="745480" y="1817191"/>
            <a:ext cx="3662660" cy="308372"/>
          </a:xfrm>
          <a:prstGeom prst="rect">
            <a:avLst/>
          </a:prstGeom>
          <a:noFill/>
          <a:ln/>
        </p:spPr>
        <p:txBody>
          <a:bodyPr wrap="square" lIns="0" tIns="0" rIns="0" bIns="0" rtlCol="0" anchor="t"/>
          <a:lstStyle/>
          <a:p>
            <a:pPr algn="l" indent="0" marL="0">
              <a:lnSpc>
                <a:spcPts val="1200"/>
              </a:lnSpc>
              <a:buNone/>
            </a:pPr>
            <a:r>
              <a:rPr lang="en-US" sz="800" b="1" dirty="0">
                <a:solidFill>
                  <a:srgbClr val="E5E0DF"/>
                </a:solidFill>
                <a:latin typeface="Overpass" pitchFamily="34" charset="0"/>
                <a:ea typeface="Overpass" pitchFamily="34" charset="-122"/>
                <a:cs typeface="Overpass" pitchFamily="34" charset="-120"/>
              </a:rPr>
              <a:t>Required:</a:t>
            </a:r>
            <a:pPr algn="l" indent="0" marL="0">
              <a:lnSpc>
                <a:spcPts val="1200"/>
              </a:lnSpc>
              <a:buNone/>
            </a:pPr>
            <a:r>
              <a:rPr lang="en-US" sz="800" dirty="0">
                <a:solidFill>
                  <a:srgbClr val="E5E0DF"/>
                </a:solidFill>
                <a:latin typeface="Overpass" pitchFamily="34" charset="0"/>
                <a:ea typeface="Overpass" pitchFamily="34" charset="-122"/>
                <a:cs typeface="Overpass" pitchFamily="34" charset="-120"/>
              </a:rPr>
              <a:t> title, dataset_id, state, semantic_role, records, tokens</a:t>
            </a:r>
            <a:endParaRPr lang="en-US" sz="800" dirty="0"/>
          </a:p>
          <a:p>
            <a:pPr algn="l" indent="0" marL="0">
              <a:lnSpc>
                <a:spcPts val="1200"/>
              </a:lnSpc>
              <a:buNone/>
            </a:pPr>
            <a:r>
              <a:rPr lang="en-US" sz="800" b="1" dirty="0">
                <a:solidFill>
                  <a:srgbClr val="E5E0DF"/>
                </a:solidFill>
                <a:latin typeface="Overpass" pitchFamily="34" charset="0"/>
                <a:ea typeface="Overpass" pitchFamily="34" charset="-122"/>
                <a:cs typeface="Overpass" pitchFamily="34" charset="-120"/>
              </a:rPr>
              <a:t>Layout:</a:t>
            </a:r>
            <a:pPr algn="l" indent="0" marL="0">
              <a:lnSpc>
                <a:spcPts val="1200"/>
              </a:lnSpc>
              <a:buNone/>
            </a:pPr>
            <a:r>
              <a:rPr lang="en-US" sz="800" dirty="0">
                <a:solidFill>
                  <a:srgbClr val="E5E0DF"/>
                </a:solidFill>
                <a:latin typeface="Overpass" pitchFamily="34" charset="0"/>
                <a:ea typeface="Overpass" pitchFamily="34" charset="-122"/>
                <a:cs typeface="Overpass" pitchFamily="34" charset="-120"/>
              </a:rPr>
              <a:t> icon → title → tags → stats → actions → status · compact density</a:t>
            </a:r>
            <a:endParaRPr lang="en-US" sz="800" dirty="0"/>
          </a:p>
        </p:txBody>
      </p:sp>
      <p:sp>
        <p:nvSpPr>
          <p:cNvPr id="10" name="Shape 8"/>
          <p:cNvSpPr/>
          <p:nvPr/>
        </p:nvSpPr>
        <p:spPr>
          <a:xfrm>
            <a:off x="4615160" y="1343099"/>
            <a:ext cx="3903985" cy="1057275"/>
          </a:xfrm>
          <a:prstGeom prst="roundRect">
            <a:avLst>
              <a:gd name="adj" fmla="val 6486"/>
            </a:avLst>
          </a:prstGeom>
          <a:solidFill>
            <a:srgbClr val="252222">
              <a:alpha val="95000"/>
            </a:srgbClr>
          </a:solidFill>
          <a:ln w="14288">
            <a:solidFill>
              <a:srgbClr val="971B55"/>
            </a:solidFill>
            <a:prstDash val="solid"/>
          </a:ln>
        </p:spPr>
      </p:sp>
      <p:sp>
        <p:nvSpPr>
          <p:cNvPr id="11" name="Shape 9"/>
          <p:cNvSpPr/>
          <p:nvPr/>
        </p:nvSpPr>
        <p:spPr>
          <a:xfrm>
            <a:off x="4615160" y="1328812"/>
            <a:ext cx="3903985" cy="57150"/>
          </a:xfrm>
          <a:prstGeom prst="roundRect">
            <a:avLst>
              <a:gd name="adj" fmla="val 78169"/>
            </a:avLst>
          </a:prstGeom>
          <a:solidFill>
            <a:srgbClr val="F20374"/>
          </a:solidFill>
          <a:ln/>
        </p:spPr>
      </p:sp>
      <p:sp>
        <p:nvSpPr>
          <p:cNvPr id="12" name="Shape 10"/>
          <p:cNvSpPr/>
          <p:nvPr/>
        </p:nvSpPr>
        <p:spPr>
          <a:xfrm>
            <a:off x="6407572" y="1183556"/>
            <a:ext cx="319088" cy="319087"/>
          </a:xfrm>
          <a:prstGeom prst="roundRect">
            <a:avLst>
              <a:gd name="adj" fmla="val 179105"/>
            </a:avLst>
          </a:prstGeom>
          <a:solidFill>
            <a:srgbClr val="F20374"/>
          </a:solidFill>
          <a:ln/>
        </p:spPr>
      </p:sp>
      <p:sp>
        <p:nvSpPr>
          <p:cNvPr id="13" name="Text 11"/>
          <p:cNvSpPr/>
          <p:nvPr/>
        </p:nvSpPr>
        <p:spPr>
          <a:xfrm>
            <a:off x="6503268" y="1263328"/>
            <a:ext cx="127620" cy="159544"/>
          </a:xfrm>
          <a:prstGeom prst="rect">
            <a:avLst/>
          </a:prstGeom>
          <a:noFill/>
          <a:ln/>
        </p:spPr>
        <p:txBody>
          <a:bodyPr wrap="none" lIns="0" tIns="0" rIns="0" bIns="0" rtlCol="0" anchor="ctr"/>
          <a:lstStyle/>
          <a:p>
            <a:pPr algn="ctr" indent="0" marL="0">
              <a:lnSpc>
                <a:spcPct val="100000"/>
              </a:lnSpc>
              <a:buNone/>
            </a:pPr>
            <a:r>
              <a:rPr lang="en-US" sz="1000" b="1" dirty="0">
                <a:solidFill>
                  <a:srgbClr val="FFFFFF"/>
                </a:solidFill>
                <a:latin typeface="Overpass Bold" pitchFamily="34" charset="0"/>
                <a:ea typeface="Overpass Bold" pitchFamily="34" charset="-122"/>
                <a:cs typeface="Overpass Bold" pitchFamily="34" charset="-120"/>
              </a:rPr>
              <a:t>2</a:t>
            </a:r>
            <a:endParaRPr lang="en-US" sz="1000" dirty="0"/>
          </a:p>
        </p:txBody>
      </p:sp>
      <p:sp>
        <p:nvSpPr>
          <p:cNvPr id="14" name="Text 12"/>
          <p:cNvSpPr/>
          <p:nvPr/>
        </p:nvSpPr>
        <p:spPr>
          <a:xfrm>
            <a:off x="4735785" y="1608981"/>
            <a:ext cx="1251347" cy="156418"/>
          </a:xfrm>
          <a:prstGeom prst="rect">
            <a:avLst/>
          </a:prstGeom>
          <a:noFill/>
          <a:ln/>
        </p:spPr>
        <p:txBody>
          <a:bodyPr wrap="none" lIns="0" tIns="0" rIns="0" bIns="0" rtlCol="0" anchor="t"/>
          <a:lstStyle/>
          <a:p>
            <a:pPr algn="l" indent="0" marL="0">
              <a:lnSpc>
                <a:spcPts val="1200"/>
              </a:lnSpc>
              <a:buNone/>
            </a:pPr>
            <a:r>
              <a:rPr lang="en-US" sz="950" b="1" dirty="0">
                <a:solidFill>
                  <a:srgbClr val="E5E0DF"/>
                </a:solidFill>
                <a:latin typeface="Overpass Bold" pitchFamily="34" charset="0"/>
                <a:ea typeface="Overpass Bold" pitchFamily="34" charset="-122"/>
                <a:cs typeface="Overpass Bold" pitchFamily="34" charset="-120"/>
              </a:rPr>
              <a:t>dataset-header</a:t>
            </a:r>
            <a:endParaRPr lang="en-US" sz="950" dirty="0"/>
          </a:p>
        </p:txBody>
      </p:sp>
      <p:sp>
        <p:nvSpPr>
          <p:cNvPr id="15" name="Text 13"/>
          <p:cNvSpPr/>
          <p:nvPr/>
        </p:nvSpPr>
        <p:spPr>
          <a:xfrm>
            <a:off x="4735785" y="1817191"/>
            <a:ext cx="3662735" cy="462558"/>
          </a:xfrm>
          <a:prstGeom prst="rect">
            <a:avLst/>
          </a:prstGeom>
          <a:noFill/>
          <a:ln/>
        </p:spPr>
        <p:txBody>
          <a:bodyPr wrap="square" lIns="0" tIns="0" rIns="0" bIns="0" rtlCol="0" anchor="t"/>
          <a:lstStyle/>
          <a:p>
            <a:pPr algn="l" indent="0" marL="0">
              <a:lnSpc>
                <a:spcPts val="1200"/>
              </a:lnSpc>
              <a:buNone/>
            </a:pPr>
            <a:r>
              <a:rPr lang="en-US" sz="800" b="1" dirty="0">
                <a:solidFill>
                  <a:srgbClr val="E5E0DF"/>
                </a:solidFill>
                <a:latin typeface="Overpass" pitchFamily="34" charset="0"/>
                <a:ea typeface="Overpass" pitchFamily="34" charset="-122"/>
                <a:cs typeface="Overpass" pitchFamily="34" charset="-120"/>
              </a:rPr>
              <a:t>Required:</a:t>
            </a:r>
            <a:pPr algn="l" indent="0" marL="0">
              <a:lnSpc>
                <a:spcPts val="1200"/>
              </a:lnSpc>
              <a:buNone/>
            </a:pPr>
            <a:r>
              <a:rPr lang="en-US" sz="800" dirty="0">
                <a:solidFill>
                  <a:srgbClr val="E5E0DF"/>
                </a:solidFill>
                <a:latin typeface="Overpass" pitchFamily="34" charset="0"/>
                <a:ea typeface="Overpass" pitchFamily="34" charset="-122"/>
                <a:cs typeface="Overpass" pitchFamily="34" charset="-120"/>
              </a:rPr>
              <a:t> title, dataset ID, state, description, tags, records, tokens, license, updated, canonical action</a:t>
            </a:r>
            <a:endParaRPr lang="en-US" sz="800" dirty="0"/>
          </a:p>
          <a:p>
            <a:pPr algn="l" indent="0" marL="0">
              <a:lnSpc>
                <a:spcPts val="1200"/>
              </a:lnSpc>
              <a:buNone/>
            </a:pPr>
            <a:r>
              <a:rPr lang="en-US" sz="800" b="1" dirty="0">
                <a:solidFill>
                  <a:srgbClr val="E5E0DF"/>
                </a:solidFill>
                <a:latin typeface="Overpass" pitchFamily="34" charset="0"/>
                <a:ea typeface="Overpass" pitchFamily="34" charset="-122"/>
                <a:cs typeface="Overpass" pitchFamily="34" charset="-120"/>
              </a:rPr>
              <a:t>Flow:</a:t>
            </a:r>
            <a:pPr algn="l" indent="0" marL="0">
              <a:lnSpc>
                <a:spcPts val="1200"/>
              </a:lnSpc>
              <a:buNone/>
            </a:pPr>
            <a:r>
              <a:rPr lang="en-US" sz="800" dirty="0">
                <a:solidFill>
                  <a:srgbClr val="E5E0DF"/>
                </a:solidFill>
                <a:latin typeface="Overpass" pitchFamily="34" charset="0"/>
                <a:ea typeface="Overpass" pitchFamily="34" charset="-122"/>
                <a:cs typeface="Overpass" pitchFamily="34" charset="-120"/>
              </a:rPr>
              <a:t> identity-left-state-right · detailed density</a:t>
            </a:r>
            <a:endParaRPr lang="en-US" sz="800" dirty="0"/>
          </a:p>
        </p:txBody>
      </p:sp>
      <p:sp>
        <p:nvSpPr>
          <p:cNvPr id="16" name="Shape 14"/>
          <p:cNvSpPr/>
          <p:nvPr/>
        </p:nvSpPr>
        <p:spPr>
          <a:xfrm>
            <a:off x="624855" y="2646313"/>
            <a:ext cx="3903911" cy="903089"/>
          </a:xfrm>
          <a:prstGeom prst="roundRect">
            <a:avLst>
              <a:gd name="adj" fmla="val 7594"/>
            </a:avLst>
          </a:prstGeom>
          <a:solidFill>
            <a:srgbClr val="252222">
              <a:alpha val="95000"/>
            </a:srgbClr>
          </a:solidFill>
          <a:ln w="14288">
            <a:solidFill>
              <a:srgbClr val="971B55"/>
            </a:solidFill>
            <a:prstDash val="solid"/>
          </a:ln>
        </p:spPr>
      </p:sp>
      <p:sp>
        <p:nvSpPr>
          <p:cNvPr id="17" name="Shape 15"/>
          <p:cNvSpPr/>
          <p:nvPr/>
        </p:nvSpPr>
        <p:spPr>
          <a:xfrm>
            <a:off x="624855" y="2632025"/>
            <a:ext cx="3903911" cy="57150"/>
          </a:xfrm>
          <a:prstGeom prst="roundRect">
            <a:avLst>
              <a:gd name="adj" fmla="val 78169"/>
            </a:avLst>
          </a:prstGeom>
          <a:solidFill>
            <a:srgbClr val="F20374"/>
          </a:solidFill>
          <a:ln/>
        </p:spPr>
      </p:sp>
      <p:sp>
        <p:nvSpPr>
          <p:cNvPr id="18" name="Shape 16"/>
          <p:cNvSpPr/>
          <p:nvPr/>
        </p:nvSpPr>
        <p:spPr>
          <a:xfrm>
            <a:off x="2417266" y="2486769"/>
            <a:ext cx="319088" cy="319087"/>
          </a:xfrm>
          <a:prstGeom prst="roundRect">
            <a:avLst>
              <a:gd name="adj" fmla="val 179105"/>
            </a:avLst>
          </a:prstGeom>
          <a:solidFill>
            <a:srgbClr val="F20374"/>
          </a:solidFill>
          <a:ln/>
        </p:spPr>
      </p:sp>
      <p:sp>
        <p:nvSpPr>
          <p:cNvPr id="19" name="Text 17"/>
          <p:cNvSpPr/>
          <p:nvPr/>
        </p:nvSpPr>
        <p:spPr>
          <a:xfrm>
            <a:off x="2512963" y="2566541"/>
            <a:ext cx="127620" cy="159544"/>
          </a:xfrm>
          <a:prstGeom prst="rect">
            <a:avLst/>
          </a:prstGeom>
          <a:noFill/>
          <a:ln/>
        </p:spPr>
        <p:txBody>
          <a:bodyPr wrap="none" lIns="0" tIns="0" rIns="0" bIns="0" rtlCol="0" anchor="ctr"/>
          <a:lstStyle/>
          <a:p>
            <a:pPr algn="ctr" indent="0" marL="0">
              <a:lnSpc>
                <a:spcPct val="100000"/>
              </a:lnSpc>
              <a:buNone/>
            </a:pPr>
            <a:r>
              <a:rPr lang="en-US" sz="1000" b="1" dirty="0">
                <a:solidFill>
                  <a:srgbClr val="FFFFFF"/>
                </a:solidFill>
                <a:latin typeface="Overpass Bold" pitchFamily="34" charset="0"/>
                <a:ea typeface="Overpass Bold" pitchFamily="34" charset="-122"/>
                <a:cs typeface="Overpass Bold" pitchFamily="34" charset="-120"/>
              </a:rPr>
              <a:t>3</a:t>
            </a:r>
            <a:endParaRPr lang="en-US" sz="1000" dirty="0"/>
          </a:p>
        </p:txBody>
      </p:sp>
      <p:sp>
        <p:nvSpPr>
          <p:cNvPr id="20" name="Text 18"/>
          <p:cNvSpPr/>
          <p:nvPr/>
        </p:nvSpPr>
        <p:spPr>
          <a:xfrm>
            <a:off x="745480" y="2912194"/>
            <a:ext cx="1251347" cy="156418"/>
          </a:xfrm>
          <a:prstGeom prst="rect">
            <a:avLst/>
          </a:prstGeom>
          <a:noFill/>
          <a:ln/>
        </p:spPr>
        <p:txBody>
          <a:bodyPr wrap="none" lIns="0" tIns="0" rIns="0" bIns="0" rtlCol="0" anchor="t"/>
          <a:lstStyle/>
          <a:p>
            <a:pPr algn="l" indent="0" marL="0">
              <a:lnSpc>
                <a:spcPts val="1200"/>
              </a:lnSpc>
              <a:buNone/>
            </a:pPr>
            <a:r>
              <a:rPr lang="en-US" sz="950" b="1" dirty="0">
                <a:solidFill>
                  <a:srgbClr val="E5E0DF"/>
                </a:solidFill>
                <a:latin typeface="Overpass Bold" pitchFamily="34" charset="0"/>
                <a:ea typeface="Overpass Bold" pitchFamily="34" charset="-122"/>
                <a:cs typeface="Overpass Bold" pitchFamily="34" charset="-120"/>
              </a:rPr>
              <a:t>pipeline-panel</a:t>
            </a:r>
            <a:endParaRPr lang="en-US" sz="950" dirty="0"/>
          </a:p>
        </p:txBody>
      </p:sp>
      <p:sp>
        <p:nvSpPr>
          <p:cNvPr id="21" name="Text 19"/>
          <p:cNvSpPr/>
          <p:nvPr/>
        </p:nvSpPr>
        <p:spPr>
          <a:xfrm>
            <a:off x="745480" y="3120405"/>
            <a:ext cx="3662660" cy="308372"/>
          </a:xfrm>
          <a:prstGeom prst="rect">
            <a:avLst/>
          </a:prstGeom>
          <a:noFill/>
          <a:ln/>
        </p:spPr>
        <p:txBody>
          <a:bodyPr wrap="square" lIns="0" tIns="0" rIns="0" bIns="0" rtlCol="0" anchor="t"/>
          <a:lstStyle/>
          <a:p>
            <a:pPr algn="l" indent="0" marL="0">
              <a:lnSpc>
                <a:spcPts val="1200"/>
              </a:lnSpc>
              <a:buNone/>
            </a:pPr>
            <a:r>
              <a:rPr lang="en-US" sz="800" b="1" dirty="0">
                <a:solidFill>
                  <a:srgbClr val="E5E0DF"/>
                </a:solidFill>
                <a:latin typeface="Overpass" pitchFamily="34" charset="0"/>
                <a:ea typeface="Overpass" pitchFamily="34" charset="-122"/>
                <a:cs typeface="Overpass" pitchFamily="34" charset="-120"/>
              </a:rPr>
              <a:t>Required:</a:t>
            </a:r>
            <a:pPr algn="l" indent="0" marL="0">
              <a:lnSpc>
                <a:spcPts val="1200"/>
              </a:lnSpc>
              <a:buNone/>
            </a:pPr>
            <a:r>
              <a:rPr lang="en-US" sz="800" dirty="0">
                <a:solidFill>
                  <a:srgbClr val="E5E0DF"/>
                </a:solidFill>
                <a:latin typeface="Overpass" pitchFamily="34" charset="0"/>
                <a:ea typeface="Overpass" pitchFamily="34" charset="-122"/>
                <a:cs typeface="Overpass" pitchFamily="34" charset="-120"/>
              </a:rPr>
              <a:t> pipeline ID, state, dataset, stage list, timestamp</a:t>
            </a:r>
            <a:endParaRPr lang="en-US" sz="800" dirty="0"/>
          </a:p>
          <a:p>
            <a:pPr algn="l" indent="0" marL="0">
              <a:lnSpc>
                <a:spcPts val="1200"/>
              </a:lnSpc>
              <a:buNone/>
            </a:pPr>
            <a:r>
              <a:rPr lang="en-US" sz="800" b="1" dirty="0">
                <a:solidFill>
                  <a:srgbClr val="E5E0DF"/>
                </a:solidFill>
                <a:latin typeface="Overpass" pitchFamily="34" charset="0"/>
                <a:ea typeface="Overpass" pitchFamily="34" charset="-122"/>
                <a:cs typeface="Overpass" pitchFamily="34" charset="-120"/>
              </a:rPr>
              <a:t>Render:</a:t>
            </a:r>
            <a:pPr algn="l" indent="0" marL="0">
              <a:lnSpc>
                <a:spcPts val="1200"/>
              </a:lnSpc>
              <a:buNone/>
            </a:pPr>
            <a:r>
              <a:rPr lang="en-US" sz="800" dirty="0">
                <a:solidFill>
                  <a:srgbClr val="E5E0DF"/>
                </a:solidFill>
                <a:latin typeface="Overpass" pitchFamily="34" charset="0"/>
                <a:ea typeface="Overpass" pitchFamily="34" charset="-122"/>
                <a:cs typeface="Overpass" pitchFamily="34" charset="-120"/>
              </a:rPr>
              <a:t> running → pulse; complete → green; warning → yellow; error → red</a:t>
            </a:r>
            <a:endParaRPr lang="en-US" sz="800" dirty="0"/>
          </a:p>
        </p:txBody>
      </p:sp>
      <p:sp>
        <p:nvSpPr>
          <p:cNvPr id="22" name="Shape 20"/>
          <p:cNvSpPr/>
          <p:nvPr/>
        </p:nvSpPr>
        <p:spPr>
          <a:xfrm>
            <a:off x="4615160" y="2646313"/>
            <a:ext cx="3903985" cy="903089"/>
          </a:xfrm>
          <a:prstGeom prst="roundRect">
            <a:avLst>
              <a:gd name="adj" fmla="val 7594"/>
            </a:avLst>
          </a:prstGeom>
          <a:solidFill>
            <a:srgbClr val="252222">
              <a:alpha val="95000"/>
            </a:srgbClr>
          </a:solidFill>
          <a:ln w="14288">
            <a:solidFill>
              <a:srgbClr val="971B55"/>
            </a:solidFill>
            <a:prstDash val="solid"/>
          </a:ln>
        </p:spPr>
      </p:sp>
      <p:sp>
        <p:nvSpPr>
          <p:cNvPr id="23" name="Shape 21"/>
          <p:cNvSpPr/>
          <p:nvPr/>
        </p:nvSpPr>
        <p:spPr>
          <a:xfrm>
            <a:off x="4615160" y="2632025"/>
            <a:ext cx="3903985" cy="57150"/>
          </a:xfrm>
          <a:prstGeom prst="roundRect">
            <a:avLst>
              <a:gd name="adj" fmla="val 78169"/>
            </a:avLst>
          </a:prstGeom>
          <a:solidFill>
            <a:srgbClr val="F20374"/>
          </a:solidFill>
          <a:ln/>
        </p:spPr>
      </p:sp>
      <p:sp>
        <p:nvSpPr>
          <p:cNvPr id="24" name="Shape 22"/>
          <p:cNvSpPr/>
          <p:nvPr/>
        </p:nvSpPr>
        <p:spPr>
          <a:xfrm>
            <a:off x="6407572" y="2486769"/>
            <a:ext cx="319088" cy="319087"/>
          </a:xfrm>
          <a:prstGeom prst="roundRect">
            <a:avLst>
              <a:gd name="adj" fmla="val 179105"/>
            </a:avLst>
          </a:prstGeom>
          <a:solidFill>
            <a:srgbClr val="F20374"/>
          </a:solidFill>
          <a:ln/>
        </p:spPr>
      </p:sp>
      <p:sp>
        <p:nvSpPr>
          <p:cNvPr id="25" name="Text 23"/>
          <p:cNvSpPr/>
          <p:nvPr/>
        </p:nvSpPr>
        <p:spPr>
          <a:xfrm>
            <a:off x="6503268" y="2566541"/>
            <a:ext cx="127620" cy="159544"/>
          </a:xfrm>
          <a:prstGeom prst="rect">
            <a:avLst/>
          </a:prstGeom>
          <a:noFill/>
          <a:ln/>
        </p:spPr>
        <p:txBody>
          <a:bodyPr wrap="none" lIns="0" tIns="0" rIns="0" bIns="0" rtlCol="0" anchor="ctr"/>
          <a:lstStyle/>
          <a:p>
            <a:pPr algn="ctr" indent="0" marL="0">
              <a:lnSpc>
                <a:spcPct val="100000"/>
              </a:lnSpc>
              <a:buNone/>
            </a:pPr>
            <a:r>
              <a:rPr lang="en-US" sz="1000" b="1" dirty="0">
                <a:solidFill>
                  <a:srgbClr val="FFFFFF"/>
                </a:solidFill>
                <a:latin typeface="Overpass Bold" pitchFamily="34" charset="0"/>
                <a:ea typeface="Overpass Bold" pitchFamily="34" charset="-122"/>
                <a:cs typeface="Overpass Bold" pitchFamily="34" charset="-120"/>
              </a:rPr>
              <a:t>4</a:t>
            </a:r>
            <a:endParaRPr lang="en-US" sz="1000" dirty="0"/>
          </a:p>
        </p:txBody>
      </p:sp>
      <p:sp>
        <p:nvSpPr>
          <p:cNvPr id="26" name="Text 24"/>
          <p:cNvSpPr/>
          <p:nvPr/>
        </p:nvSpPr>
        <p:spPr>
          <a:xfrm>
            <a:off x="4735785" y="2912194"/>
            <a:ext cx="1251347" cy="156418"/>
          </a:xfrm>
          <a:prstGeom prst="rect">
            <a:avLst/>
          </a:prstGeom>
          <a:noFill/>
          <a:ln/>
        </p:spPr>
        <p:txBody>
          <a:bodyPr wrap="none" lIns="0" tIns="0" rIns="0" bIns="0" rtlCol="0" anchor="t"/>
          <a:lstStyle/>
          <a:p>
            <a:pPr algn="l" indent="0" marL="0">
              <a:lnSpc>
                <a:spcPts val="1200"/>
              </a:lnSpc>
              <a:buNone/>
            </a:pPr>
            <a:r>
              <a:rPr lang="en-US" sz="950" b="1" dirty="0">
                <a:solidFill>
                  <a:srgbClr val="E5E0DF"/>
                </a:solidFill>
                <a:latin typeface="Overpass Bold" pitchFamily="34" charset="0"/>
                <a:ea typeface="Overpass Bold" pitchFamily="34" charset="-122"/>
                <a:cs typeface="Overpass Bold" pitchFamily="34" charset="-120"/>
              </a:rPr>
              <a:t>stats-tile</a:t>
            </a:r>
            <a:endParaRPr lang="en-US" sz="950" dirty="0"/>
          </a:p>
        </p:txBody>
      </p:sp>
      <p:sp>
        <p:nvSpPr>
          <p:cNvPr id="27" name="Text 25"/>
          <p:cNvSpPr/>
          <p:nvPr/>
        </p:nvSpPr>
        <p:spPr>
          <a:xfrm>
            <a:off x="4735785" y="3120405"/>
            <a:ext cx="3662735" cy="308372"/>
          </a:xfrm>
          <a:prstGeom prst="rect">
            <a:avLst/>
          </a:prstGeom>
          <a:noFill/>
          <a:ln/>
        </p:spPr>
        <p:txBody>
          <a:bodyPr wrap="square" lIns="0" tIns="0" rIns="0" bIns="0" rtlCol="0" anchor="t"/>
          <a:lstStyle/>
          <a:p>
            <a:pPr algn="l" indent="0" marL="0">
              <a:lnSpc>
                <a:spcPts val="1200"/>
              </a:lnSpc>
              <a:buNone/>
            </a:pPr>
            <a:r>
              <a:rPr lang="en-US" sz="800" b="1" dirty="0">
                <a:solidFill>
                  <a:srgbClr val="E5E0DF"/>
                </a:solidFill>
                <a:latin typeface="Overpass" pitchFamily="34" charset="0"/>
                <a:ea typeface="Overpass" pitchFamily="34" charset="-122"/>
                <a:cs typeface="Overpass" pitchFamily="34" charset="-120"/>
              </a:rPr>
              <a:t>Required:</a:t>
            </a:r>
            <a:pPr algn="l" indent="0" marL="0">
              <a:lnSpc>
                <a:spcPts val="1200"/>
              </a:lnSpc>
              <a:buNone/>
            </a:pPr>
            <a:r>
              <a:rPr lang="en-US" sz="800" dirty="0">
                <a:solidFill>
                  <a:srgbClr val="E5E0DF"/>
                </a:solidFill>
                <a:latin typeface="Overpass" pitchFamily="34" charset="0"/>
                <a:ea typeface="Overpass" pitchFamily="34" charset="-122"/>
                <a:cs typeface="Overpass" pitchFamily="34" charset="-120"/>
              </a:rPr>
              <a:t> label, value, semantic_role</a:t>
            </a:r>
            <a:endParaRPr lang="en-US" sz="800" dirty="0"/>
          </a:p>
          <a:p>
            <a:pPr algn="l" indent="0" marL="0">
              <a:lnSpc>
                <a:spcPts val="1200"/>
              </a:lnSpc>
              <a:buNone/>
            </a:pPr>
            <a:r>
              <a:rPr lang="en-US" sz="800" b="1" dirty="0">
                <a:solidFill>
                  <a:srgbClr val="E5E0DF"/>
                </a:solidFill>
                <a:latin typeface="Overpass" pitchFamily="34" charset="0"/>
                <a:ea typeface="Overpass" pitchFamily="34" charset="-122"/>
                <a:cs typeface="Overpass" pitchFamily="34" charset="-120"/>
              </a:rPr>
              <a:t>Rules:</a:t>
            </a:r>
            <a:pPr algn="l" indent="0" marL="0">
              <a:lnSpc>
                <a:spcPts val="1200"/>
              </a:lnSpc>
              <a:buNone/>
            </a:pPr>
            <a:r>
              <a:rPr lang="en-US" sz="800" dirty="0">
                <a:solidFill>
                  <a:srgbClr val="E5E0DF"/>
                </a:solidFill>
                <a:latin typeface="Overpass" pitchFamily="34" charset="0"/>
                <a:ea typeface="Overpass" pitchFamily="34" charset="-122"/>
                <a:cs typeface="Overpass" pitchFamily="34" charset="-120"/>
              </a:rPr>
              <a:t> no glow unless live state · mono labels · values readable at a glance</a:t>
            </a:r>
            <a:endParaRPr lang="en-US" sz="800" dirty="0"/>
          </a:p>
        </p:txBody>
      </p:sp>
      <p:sp>
        <p:nvSpPr>
          <p:cNvPr id="28" name="Shape 26"/>
          <p:cNvSpPr/>
          <p:nvPr/>
        </p:nvSpPr>
        <p:spPr>
          <a:xfrm>
            <a:off x="624855" y="3795340"/>
            <a:ext cx="3903911" cy="1057275"/>
          </a:xfrm>
          <a:prstGeom prst="roundRect">
            <a:avLst>
              <a:gd name="adj" fmla="val 6486"/>
            </a:avLst>
          </a:prstGeom>
          <a:solidFill>
            <a:srgbClr val="252222">
              <a:alpha val="95000"/>
            </a:srgbClr>
          </a:solidFill>
          <a:ln w="14288">
            <a:solidFill>
              <a:srgbClr val="971B55"/>
            </a:solidFill>
            <a:prstDash val="solid"/>
          </a:ln>
        </p:spPr>
      </p:sp>
      <p:sp>
        <p:nvSpPr>
          <p:cNvPr id="29" name="Shape 27"/>
          <p:cNvSpPr/>
          <p:nvPr/>
        </p:nvSpPr>
        <p:spPr>
          <a:xfrm>
            <a:off x="624855" y="3781053"/>
            <a:ext cx="3903911" cy="57150"/>
          </a:xfrm>
          <a:prstGeom prst="roundRect">
            <a:avLst>
              <a:gd name="adj" fmla="val 78169"/>
            </a:avLst>
          </a:prstGeom>
          <a:solidFill>
            <a:srgbClr val="F20374"/>
          </a:solidFill>
          <a:ln/>
        </p:spPr>
      </p:sp>
      <p:sp>
        <p:nvSpPr>
          <p:cNvPr id="30" name="Shape 28"/>
          <p:cNvSpPr/>
          <p:nvPr/>
        </p:nvSpPr>
        <p:spPr>
          <a:xfrm>
            <a:off x="2417266" y="3635797"/>
            <a:ext cx="319088" cy="319087"/>
          </a:xfrm>
          <a:prstGeom prst="roundRect">
            <a:avLst>
              <a:gd name="adj" fmla="val 179105"/>
            </a:avLst>
          </a:prstGeom>
          <a:solidFill>
            <a:srgbClr val="F20374"/>
          </a:solidFill>
          <a:ln/>
        </p:spPr>
      </p:sp>
      <p:sp>
        <p:nvSpPr>
          <p:cNvPr id="31" name="Text 29"/>
          <p:cNvSpPr/>
          <p:nvPr/>
        </p:nvSpPr>
        <p:spPr>
          <a:xfrm>
            <a:off x="2512963" y="3715569"/>
            <a:ext cx="127620" cy="159544"/>
          </a:xfrm>
          <a:prstGeom prst="rect">
            <a:avLst/>
          </a:prstGeom>
          <a:noFill/>
          <a:ln/>
        </p:spPr>
        <p:txBody>
          <a:bodyPr wrap="none" lIns="0" tIns="0" rIns="0" bIns="0" rtlCol="0" anchor="ctr"/>
          <a:lstStyle/>
          <a:p>
            <a:pPr algn="ctr" indent="0" marL="0">
              <a:lnSpc>
                <a:spcPct val="100000"/>
              </a:lnSpc>
              <a:buNone/>
            </a:pPr>
            <a:r>
              <a:rPr lang="en-US" sz="1000" b="1" dirty="0">
                <a:solidFill>
                  <a:srgbClr val="FFFFFF"/>
                </a:solidFill>
                <a:latin typeface="Overpass Bold" pitchFamily="34" charset="0"/>
                <a:ea typeface="Overpass Bold" pitchFamily="34" charset="-122"/>
                <a:cs typeface="Overpass Bold" pitchFamily="34" charset="-120"/>
              </a:rPr>
              <a:t>5</a:t>
            </a:r>
            <a:endParaRPr lang="en-US" sz="1000" dirty="0"/>
          </a:p>
        </p:txBody>
      </p:sp>
      <p:sp>
        <p:nvSpPr>
          <p:cNvPr id="32" name="Text 30"/>
          <p:cNvSpPr/>
          <p:nvPr/>
        </p:nvSpPr>
        <p:spPr>
          <a:xfrm>
            <a:off x="745480" y="4061222"/>
            <a:ext cx="1251347" cy="156418"/>
          </a:xfrm>
          <a:prstGeom prst="rect">
            <a:avLst/>
          </a:prstGeom>
          <a:noFill/>
          <a:ln/>
        </p:spPr>
        <p:txBody>
          <a:bodyPr wrap="none" lIns="0" tIns="0" rIns="0" bIns="0" rtlCol="0" anchor="t"/>
          <a:lstStyle/>
          <a:p>
            <a:pPr algn="l" indent="0" marL="0">
              <a:lnSpc>
                <a:spcPts val="1200"/>
              </a:lnSpc>
              <a:buNone/>
            </a:pPr>
            <a:r>
              <a:rPr lang="en-US" sz="950" b="1" dirty="0">
                <a:solidFill>
                  <a:srgbClr val="E5E0DF"/>
                </a:solidFill>
                <a:latin typeface="Overpass Bold" pitchFamily="34" charset="0"/>
                <a:ea typeface="Overpass Bold" pitchFamily="34" charset="-122"/>
                <a:cs typeface="Overpass Bold" pitchFamily="34" charset="-120"/>
              </a:rPr>
              <a:t>qa-item</a:t>
            </a:r>
            <a:endParaRPr lang="en-US" sz="950" dirty="0"/>
          </a:p>
        </p:txBody>
      </p:sp>
      <p:sp>
        <p:nvSpPr>
          <p:cNvPr id="33" name="Text 31"/>
          <p:cNvSpPr/>
          <p:nvPr/>
        </p:nvSpPr>
        <p:spPr>
          <a:xfrm>
            <a:off x="745480" y="4269432"/>
            <a:ext cx="3662660" cy="462558"/>
          </a:xfrm>
          <a:prstGeom prst="rect">
            <a:avLst/>
          </a:prstGeom>
          <a:noFill/>
          <a:ln/>
        </p:spPr>
        <p:txBody>
          <a:bodyPr wrap="square" lIns="0" tIns="0" rIns="0" bIns="0" rtlCol="0" anchor="t"/>
          <a:lstStyle/>
          <a:p>
            <a:pPr algn="l" indent="0" marL="0">
              <a:lnSpc>
                <a:spcPts val="1200"/>
              </a:lnSpc>
              <a:buNone/>
            </a:pPr>
            <a:r>
              <a:rPr lang="en-US" sz="800" b="1" dirty="0">
                <a:solidFill>
                  <a:srgbClr val="E5E0DF"/>
                </a:solidFill>
                <a:latin typeface="Overpass" pitchFamily="34" charset="0"/>
                <a:ea typeface="Overpass" pitchFamily="34" charset="-122"/>
                <a:cs typeface="Overpass" pitchFamily="34" charset="-120"/>
              </a:rPr>
              <a:t>Required:</a:t>
            </a:r>
            <a:pPr algn="l" indent="0" marL="0">
              <a:lnSpc>
                <a:spcPts val="1200"/>
              </a:lnSpc>
              <a:buNone/>
            </a:pPr>
            <a:r>
              <a:rPr lang="en-US" sz="800" dirty="0">
                <a:solidFill>
                  <a:srgbClr val="E5E0DF"/>
                </a:solidFill>
                <a:latin typeface="Overpass" pitchFamily="34" charset="0"/>
                <a:ea typeface="Overpass" pitchFamily="34" charset="-122"/>
                <a:cs typeface="Overpass" pitchFamily="34" charset="-120"/>
              </a:rPr>
              <a:t> question, category, id</a:t>
            </a:r>
            <a:endParaRPr lang="en-US" sz="800" dirty="0"/>
          </a:p>
          <a:p>
            <a:pPr algn="l" indent="0" marL="0">
              <a:lnSpc>
                <a:spcPts val="1200"/>
              </a:lnSpc>
              <a:buNone/>
            </a:pPr>
            <a:r>
              <a:rPr lang="en-US" sz="800" b="1" dirty="0">
                <a:solidFill>
                  <a:srgbClr val="E5E0DF"/>
                </a:solidFill>
                <a:latin typeface="Overpass" pitchFamily="34" charset="0"/>
                <a:ea typeface="Overpass" pitchFamily="34" charset="-122"/>
                <a:cs typeface="Overpass" pitchFamily="34" charset="-120"/>
              </a:rPr>
              <a:t>Layout:</a:t>
            </a:r>
            <a:pPr algn="l" indent="0" marL="0">
              <a:lnSpc>
                <a:spcPts val="1200"/>
              </a:lnSpc>
              <a:buNone/>
            </a:pPr>
            <a:r>
              <a:rPr lang="en-US" sz="800" dirty="0">
                <a:solidFill>
                  <a:srgbClr val="E5E0DF"/>
                </a:solidFill>
                <a:latin typeface="Overpass" pitchFamily="34" charset="0"/>
                <a:ea typeface="Overpass" pitchFamily="34" charset="-122"/>
                <a:cs typeface="Overpass" pitchFamily="34" charset="-120"/>
              </a:rPr>
              <a:t> index → semantic_indicator → title → toggle → body → links · indexed-accordion · compact</a:t>
            </a:r>
            <a:endParaRPr lang="en-US" sz="800" dirty="0"/>
          </a:p>
        </p:txBody>
      </p:sp>
      <p:sp>
        <p:nvSpPr>
          <p:cNvPr id="34" name="Shape 32"/>
          <p:cNvSpPr/>
          <p:nvPr/>
        </p:nvSpPr>
        <p:spPr>
          <a:xfrm>
            <a:off x="4615160" y="3795340"/>
            <a:ext cx="3903985" cy="1057275"/>
          </a:xfrm>
          <a:prstGeom prst="roundRect">
            <a:avLst>
              <a:gd name="adj" fmla="val 6486"/>
            </a:avLst>
          </a:prstGeom>
          <a:solidFill>
            <a:srgbClr val="252222">
              <a:alpha val="95000"/>
            </a:srgbClr>
          </a:solidFill>
          <a:ln w="14288">
            <a:solidFill>
              <a:srgbClr val="971B55"/>
            </a:solidFill>
            <a:prstDash val="solid"/>
          </a:ln>
        </p:spPr>
      </p:sp>
      <p:sp>
        <p:nvSpPr>
          <p:cNvPr id="35" name="Shape 33"/>
          <p:cNvSpPr/>
          <p:nvPr/>
        </p:nvSpPr>
        <p:spPr>
          <a:xfrm>
            <a:off x="4615160" y="3781053"/>
            <a:ext cx="3903985" cy="57150"/>
          </a:xfrm>
          <a:prstGeom prst="roundRect">
            <a:avLst>
              <a:gd name="adj" fmla="val 78169"/>
            </a:avLst>
          </a:prstGeom>
          <a:solidFill>
            <a:srgbClr val="F20374"/>
          </a:solidFill>
          <a:ln/>
        </p:spPr>
      </p:sp>
      <p:sp>
        <p:nvSpPr>
          <p:cNvPr id="36" name="Shape 34"/>
          <p:cNvSpPr/>
          <p:nvPr/>
        </p:nvSpPr>
        <p:spPr>
          <a:xfrm>
            <a:off x="6407572" y="3635797"/>
            <a:ext cx="319088" cy="319087"/>
          </a:xfrm>
          <a:prstGeom prst="roundRect">
            <a:avLst>
              <a:gd name="adj" fmla="val 179105"/>
            </a:avLst>
          </a:prstGeom>
          <a:solidFill>
            <a:srgbClr val="F20374"/>
          </a:solidFill>
          <a:ln/>
        </p:spPr>
      </p:sp>
      <p:sp>
        <p:nvSpPr>
          <p:cNvPr id="37" name="Text 35"/>
          <p:cNvSpPr/>
          <p:nvPr/>
        </p:nvSpPr>
        <p:spPr>
          <a:xfrm>
            <a:off x="6503268" y="3715569"/>
            <a:ext cx="127620" cy="159544"/>
          </a:xfrm>
          <a:prstGeom prst="rect">
            <a:avLst/>
          </a:prstGeom>
          <a:noFill/>
          <a:ln/>
        </p:spPr>
        <p:txBody>
          <a:bodyPr wrap="none" lIns="0" tIns="0" rIns="0" bIns="0" rtlCol="0" anchor="ctr"/>
          <a:lstStyle/>
          <a:p>
            <a:pPr algn="ctr" indent="0" marL="0">
              <a:lnSpc>
                <a:spcPct val="100000"/>
              </a:lnSpc>
              <a:buNone/>
            </a:pPr>
            <a:r>
              <a:rPr lang="en-US" sz="1000" b="1" dirty="0">
                <a:solidFill>
                  <a:srgbClr val="FFFFFF"/>
                </a:solidFill>
                <a:latin typeface="Overpass Bold" pitchFamily="34" charset="0"/>
                <a:ea typeface="Overpass Bold" pitchFamily="34" charset="-122"/>
                <a:cs typeface="Overpass Bold" pitchFamily="34" charset="-120"/>
              </a:rPr>
              <a:t>6</a:t>
            </a:r>
            <a:endParaRPr lang="en-US" sz="1000" dirty="0"/>
          </a:p>
        </p:txBody>
      </p:sp>
      <p:sp>
        <p:nvSpPr>
          <p:cNvPr id="38" name="Text 36"/>
          <p:cNvSpPr/>
          <p:nvPr/>
        </p:nvSpPr>
        <p:spPr>
          <a:xfrm>
            <a:off x="4735785" y="4061222"/>
            <a:ext cx="1251347" cy="156418"/>
          </a:xfrm>
          <a:prstGeom prst="rect">
            <a:avLst/>
          </a:prstGeom>
          <a:noFill/>
          <a:ln/>
        </p:spPr>
        <p:txBody>
          <a:bodyPr wrap="none" lIns="0" tIns="0" rIns="0" bIns="0" rtlCol="0" anchor="t"/>
          <a:lstStyle/>
          <a:p>
            <a:pPr algn="l" indent="0" marL="0">
              <a:lnSpc>
                <a:spcPts val="1200"/>
              </a:lnSpc>
              <a:buNone/>
            </a:pPr>
            <a:r>
              <a:rPr lang="en-US" sz="950" b="1" dirty="0">
                <a:solidFill>
                  <a:srgbClr val="E5E0DF"/>
                </a:solidFill>
                <a:latin typeface="Overpass Bold" pitchFamily="34" charset="0"/>
                <a:ea typeface="Overpass Bold" pitchFamily="34" charset="-122"/>
                <a:cs typeface="Overpass Bold" pitchFamily="34" charset="-120"/>
              </a:rPr>
              <a:t>theme-board</a:t>
            </a:r>
            <a:endParaRPr lang="en-US" sz="950" dirty="0"/>
          </a:p>
        </p:txBody>
      </p:sp>
      <p:sp>
        <p:nvSpPr>
          <p:cNvPr id="39" name="Text 37"/>
          <p:cNvSpPr/>
          <p:nvPr/>
        </p:nvSpPr>
        <p:spPr>
          <a:xfrm>
            <a:off x="4735785" y="4269432"/>
            <a:ext cx="3662735" cy="308372"/>
          </a:xfrm>
          <a:prstGeom prst="rect">
            <a:avLst/>
          </a:prstGeom>
          <a:noFill/>
          <a:ln/>
        </p:spPr>
        <p:txBody>
          <a:bodyPr wrap="square" lIns="0" tIns="0" rIns="0" bIns="0" rtlCol="0" anchor="t"/>
          <a:lstStyle/>
          <a:p>
            <a:pPr algn="l" indent="0" marL="0">
              <a:lnSpc>
                <a:spcPts val="1200"/>
              </a:lnSpc>
              <a:buNone/>
            </a:pPr>
            <a:r>
              <a:rPr lang="en-US" sz="800" b="1" dirty="0">
                <a:solidFill>
                  <a:srgbClr val="E5E0DF"/>
                </a:solidFill>
                <a:latin typeface="Overpass" pitchFamily="34" charset="0"/>
                <a:ea typeface="Overpass" pitchFamily="34" charset="-122"/>
                <a:cs typeface="Overpass" pitchFamily="34" charset="-120"/>
              </a:rPr>
              <a:t>Required:</a:t>
            </a:r>
            <a:pPr algn="l" indent="0" marL="0">
              <a:lnSpc>
                <a:spcPts val="1200"/>
              </a:lnSpc>
              <a:buNone/>
            </a:pPr>
            <a:r>
              <a:rPr lang="en-US" sz="800" dirty="0">
                <a:solidFill>
                  <a:srgbClr val="E5E0DF"/>
                </a:solidFill>
                <a:latin typeface="Overpass" pitchFamily="34" charset="0"/>
                <a:ea typeface="Overpass" pitchFamily="34" charset="-122"/>
                <a:cs typeface="Overpass" pitchFamily="34" charset="-120"/>
              </a:rPr>
              <a:t> theme ID/name/version, background swatches, semantic role swatches, state behavior examples</a:t>
            </a:r>
            <a:endParaRPr lang="en-US" sz="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00757" y="312539"/>
            <a:ext cx="3545458" cy="306809"/>
          </a:xfrm>
          <a:prstGeom prst="rect">
            <a:avLst/>
          </a:prstGeom>
          <a:noFill/>
          <a:ln/>
        </p:spPr>
        <p:txBody>
          <a:bodyPr wrap="none" lIns="0" tIns="0" rIns="0" bIns="0" rtlCol="0" anchor="t"/>
          <a:lstStyle/>
          <a:p>
            <a:pPr algn="l" indent="0" marL="0">
              <a:lnSpc>
                <a:spcPts val="2400"/>
              </a:lnSpc>
              <a:buNone/>
            </a:pPr>
            <a:r>
              <a:rPr lang="en-US" sz="1900" b="1" dirty="0">
                <a:solidFill>
                  <a:srgbClr val="FFFFFF"/>
                </a:solidFill>
                <a:latin typeface="Overpass Bold" pitchFamily="34" charset="0"/>
                <a:ea typeface="Overpass Bold" pitchFamily="34" charset="-122"/>
                <a:cs typeface="Overpass Bold" pitchFamily="34" charset="-120"/>
              </a:rPr>
              <a:t>10. Semantic to Visual Mapping</a:t>
            </a:r>
            <a:endParaRPr lang="en-US" sz="1900" dirty="0"/>
          </a:p>
        </p:txBody>
      </p:sp>
      <p:sp>
        <p:nvSpPr>
          <p:cNvPr id="3" name="Text 1"/>
          <p:cNvSpPr/>
          <p:nvPr/>
        </p:nvSpPr>
        <p:spPr>
          <a:xfrm>
            <a:off x="700757" y="785589"/>
            <a:ext cx="7742411" cy="299889"/>
          </a:xfrm>
          <a:prstGeom prst="rect">
            <a:avLst/>
          </a:prstGeom>
          <a:noFill/>
          <a:ln/>
        </p:spPr>
        <p:txBody>
          <a:bodyPr wrap="squar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AIC maps NIPC semantic roles and artifact states to deterministic visual behavior. Color role and state strength are always kept separate: hue encodes meaning; brightness, glow, and animation encode activity level.</a:t>
            </a:r>
            <a:endParaRPr lang="en-US" sz="800" dirty="0"/>
          </a:p>
        </p:txBody>
      </p:sp>
      <p:sp>
        <p:nvSpPr>
          <p:cNvPr id="4" name="Text 2"/>
          <p:cNvSpPr/>
          <p:nvPr/>
        </p:nvSpPr>
        <p:spPr>
          <a:xfrm>
            <a:off x="700757" y="1262063"/>
            <a:ext cx="1227237" cy="153367"/>
          </a:xfrm>
          <a:prstGeom prst="rect">
            <a:avLst/>
          </a:prstGeom>
          <a:noFill/>
          <a:ln/>
        </p:spPr>
        <p:txBody>
          <a:bodyPr wrap="none" lIns="0" tIns="0" rIns="0" bIns="0" rtlCol="0" anchor="t"/>
          <a:lstStyle/>
          <a:p>
            <a:pPr algn="l" indent="0" marL="0">
              <a:lnSpc>
                <a:spcPts val="1200"/>
              </a:lnSpc>
              <a:buNone/>
            </a:pPr>
            <a:r>
              <a:rPr lang="en-US" sz="950" b="1" dirty="0">
                <a:solidFill>
                  <a:srgbClr val="FFFFFF"/>
                </a:solidFill>
                <a:latin typeface="Overpass Bold" pitchFamily="34" charset="0"/>
                <a:ea typeface="Overpass Bold" pitchFamily="34" charset="-122"/>
                <a:cs typeface="Overpass Bold" pitchFamily="34" charset="-120"/>
              </a:rPr>
              <a:t>NIPC Intensity Scale</a:t>
            </a:r>
            <a:endParaRPr lang="en-US" sz="950" dirty="0"/>
          </a:p>
        </p:txBody>
      </p:sp>
      <p:sp>
        <p:nvSpPr>
          <p:cNvPr id="5" name="Shape 3"/>
          <p:cNvSpPr/>
          <p:nvPr/>
        </p:nvSpPr>
        <p:spPr>
          <a:xfrm>
            <a:off x="700757" y="1508894"/>
            <a:ext cx="3743920" cy="2752055"/>
          </a:xfrm>
          <a:prstGeom prst="roundRect">
            <a:avLst>
              <a:gd name="adj" fmla="val 1592"/>
            </a:avLst>
          </a:prstGeom>
          <a:noFill/>
          <a:ln w="4763">
            <a:solidFill>
              <a:srgbClr val="FFFFFF">
                <a:alpha val="24000"/>
              </a:srgbClr>
            </a:solidFill>
            <a:prstDash val="solid"/>
          </a:ln>
        </p:spPr>
      </p:sp>
      <p:sp>
        <p:nvSpPr>
          <p:cNvPr id="6" name="Text 4"/>
          <p:cNvSpPr/>
          <p:nvPr/>
        </p:nvSpPr>
        <p:spPr>
          <a:xfrm>
            <a:off x="810220" y="1568276"/>
            <a:ext cx="1033611" cy="149944"/>
          </a:xfrm>
          <a:prstGeom prst="rect">
            <a:avLst/>
          </a:prstGeom>
          <a:noFill/>
          <a:ln/>
        </p:spPr>
        <p:txBody>
          <a:bodyPr wrap="none" lIns="0" tIns="0" rIns="0" bIns="0" rtlCol="0" anchor="t"/>
          <a:lstStyle/>
          <a:p>
            <a:pPr algn="l" indent="0" marL="0">
              <a:lnSpc>
                <a:spcPts val="1150"/>
              </a:lnSpc>
              <a:buNone/>
            </a:pPr>
            <a:r>
              <a:rPr lang="en-US" sz="800" b="1" dirty="0">
                <a:solidFill>
                  <a:srgbClr val="E5E0DF"/>
                </a:solidFill>
                <a:latin typeface="Overpass" pitchFamily="34" charset="0"/>
                <a:ea typeface="Overpass" pitchFamily="34" charset="-122"/>
                <a:cs typeface="Overpass" pitchFamily="34" charset="-120"/>
              </a:rPr>
              <a:t>Level</a:t>
            </a:r>
            <a:endParaRPr lang="en-US" sz="800" dirty="0"/>
          </a:p>
        </p:txBody>
      </p:sp>
      <p:sp>
        <p:nvSpPr>
          <p:cNvPr id="7" name="Text 5"/>
          <p:cNvSpPr/>
          <p:nvPr/>
        </p:nvSpPr>
        <p:spPr>
          <a:xfrm>
            <a:off x="2057102" y="1568276"/>
            <a:ext cx="1031230" cy="149944"/>
          </a:xfrm>
          <a:prstGeom prst="rect">
            <a:avLst/>
          </a:prstGeom>
          <a:noFill/>
          <a:ln/>
        </p:spPr>
        <p:txBody>
          <a:bodyPr wrap="none" lIns="0" tIns="0" rIns="0" bIns="0" rtlCol="0" anchor="t"/>
          <a:lstStyle/>
          <a:p>
            <a:pPr algn="l" indent="0" marL="0">
              <a:lnSpc>
                <a:spcPts val="1150"/>
              </a:lnSpc>
              <a:buNone/>
            </a:pPr>
            <a:r>
              <a:rPr lang="en-US" sz="800" b="1" dirty="0">
                <a:solidFill>
                  <a:srgbClr val="E5E0DF"/>
                </a:solidFill>
                <a:latin typeface="Overpass" pitchFamily="34" charset="0"/>
                <a:ea typeface="Overpass" pitchFamily="34" charset="-122"/>
                <a:cs typeface="Overpass" pitchFamily="34" charset="-120"/>
              </a:rPr>
              <a:t>Name</a:t>
            </a:r>
            <a:endParaRPr lang="en-US" sz="800" dirty="0"/>
          </a:p>
        </p:txBody>
      </p:sp>
      <p:sp>
        <p:nvSpPr>
          <p:cNvPr id="8" name="Text 6"/>
          <p:cNvSpPr/>
          <p:nvPr/>
        </p:nvSpPr>
        <p:spPr>
          <a:xfrm>
            <a:off x="3301603" y="1568276"/>
            <a:ext cx="1033611" cy="149944"/>
          </a:xfrm>
          <a:prstGeom prst="rect">
            <a:avLst/>
          </a:prstGeom>
          <a:noFill/>
          <a:ln/>
        </p:spPr>
        <p:txBody>
          <a:bodyPr wrap="none" lIns="0" tIns="0" rIns="0" bIns="0" rtlCol="0" anchor="t"/>
          <a:lstStyle/>
          <a:p>
            <a:pPr algn="l" indent="0" marL="0">
              <a:lnSpc>
                <a:spcPts val="1150"/>
              </a:lnSpc>
              <a:buNone/>
            </a:pPr>
            <a:r>
              <a:rPr lang="en-US" sz="800" b="1" dirty="0">
                <a:solidFill>
                  <a:srgbClr val="E5E0DF"/>
                </a:solidFill>
                <a:latin typeface="Overpass" pitchFamily="34" charset="0"/>
                <a:ea typeface="Overpass" pitchFamily="34" charset="-122"/>
                <a:cs typeface="Overpass" pitchFamily="34" charset="-120"/>
              </a:rPr>
              <a:t>Use Case</a:t>
            </a:r>
            <a:endParaRPr lang="en-US" sz="800" dirty="0"/>
          </a:p>
        </p:txBody>
      </p:sp>
      <p:sp>
        <p:nvSpPr>
          <p:cNvPr id="9" name="Text 7"/>
          <p:cNvSpPr/>
          <p:nvPr/>
        </p:nvSpPr>
        <p:spPr>
          <a:xfrm>
            <a:off x="810220" y="1832223"/>
            <a:ext cx="1033611"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0</a:t>
            </a:r>
            <a:endParaRPr lang="en-US" sz="800" dirty="0"/>
          </a:p>
        </p:txBody>
      </p:sp>
      <p:sp>
        <p:nvSpPr>
          <p:cNvPr id="10" name="Text 8"/>
          <p:cNvSpPr/>
          <p:nvPr/>
        </p:nvSpPr>
        <p:spPr>
          <a:xfrm>
            <a:off x="2057102" y="1832223"/>
            <a:ext cx="1031230"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muted</a:t>
            </a:r>
            <a:endParaRPr lang="en-US" sz="800" dirty="0"/>
          </a:p>
        </p:txBody>
      </p:sp>
      <p:sp>
        <p:nvSpPr>
          <p:cNvPr id="11" name="Text 9"/>
          <p:cNvSpPr/>
          <p:nvPr/>
        </p:nvSpPr>
        <p:spPr>
          <a:xfrm>
            <a:off x="3301603" y="1832223"/>
            <a:ext cx="1033611" cy="299889"/>
          </a:xfrm>
          <a:prstGeom prst="rect">
            <a:avLst/>
          </a:prstGeom>
          <a:noFill/>
          <a:ln/>
        </p:spPr>
        <p:txBody>
          <a:bodyPr wrap="squar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Archived, unknown, background metadata</a:t>
            </a:r>
            <a:endParaRPr lang="en-US" sz="800" dirty="0"/>
          </a:p>
        </p:txBody>
      </p:sp>
      <p:sp>
        <p:nvSpPr>
          <p:cNvPr id="12" name="Text 10"/>
          <p:cNvSpPr/>
          <p:nvPr/>
        </p:nvSpPr>
        <p:spPr>
          <a:xfrm>
            <a:off x="810220" y="2246114"/>
            <a:ext cx="1033611"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1</a:t>
            </a:r>
            <a:endParaRPr lang="en-US" sz="800" dirty="0"/>
          </a:p>
        </p:txBody>
      </p:sp>
      <p:sp>
        <p:nvSpPr>
          <p:cNvPr id="13" name="Text 11"/>
          <p:cNvSpPr/>
          <p:nvPr/>
        </p:nvSpPr>
        <p:spPr>
          <a:xfrm>
            <a:off x="2057102" y="2246114"/>
            <a:ext cx="1031230"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whisper</a:t>
            </a:r>
            <a:endParaRPr lang="en-US" sz="800" dirty="0"/>
          </a:p>
        </p:txBody>
      </p:sp>
      <p:sp>
        <p:nvSpPr>
          <p:cNvPr id="14" name="Text 12"/>
          <p:cNvSpPr/>
          <p:nvPr/>
        </p:nvSpPr>
        <p:spPr>
          <a:xfrm>
            <a:off x="3301603" y="2246114"/>
            <a:ext cx="1033611" cy="299889"/>
          </a:xfrm>
          <a:prstGeom prst="rect">
            <a:avLst/>
          </a:prstGeom>
          <a:noFill/>
          <a:ln/>
        </p:spPr>
        <p:txBody>
          <a:bodyPr wrap="squar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Tiny dot, thin rail, subtle label</a:t>
            </a:r>
            <a:endParaRPr lang="en-US" sz="800" dirty="0"/>
          </a:p>
        </p:txBody>
      </p:sp>
      <p:sp>
        <p:nvSpPr>
          <p:cNvPr id="15" name="Text 13"/>
          <p:cNvSpPr/>
          <p:nvPr/>
        </p:nvSpPr>
        <p:spPr>
          <a:xfrm>
            <a:off x="810220" y="2660005"/>
            <a:ext cx="1033611"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2</a:t>
            </a:r>
            <a:endParaRPr lang="en-US" sz="800" dirty="0"/>
          </a:p>
        </p:txBody>
      </p:sp>
      <p:sp>
        <p:nvSpPr>
          <p:cNvPr id="16" name="Text 14"/>
          <p:cNvSpPr/>
          <p:nvPr/>
        </p:nvSpPr>
        <p:spPr>
          <a:xfrm>
            <a:off x="2057102" y="2660005"/>
            <a:ext cx="1031230"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soft</a:t>
            </a:r>
            <a:endParaRPr lang="en-US" sz="800" dirty="0"/>
          </a:p>
        </p:txBody>
      </p:sp>
      <p:sp>
        <p:nvSpPr>
          <p:cNvPr id="17" name="Text 15"/>
          <p:cNvSpPr/>
          <p:nvPr/>
        </p:nvSpPr>
        <p:spPr>
          <a:xfrm>
            <a:off x="3301603" y="2660005"/>
            <a:ext cx="1033611" cy="299889"/>
          </a:xfrm>
          <a:prstGeom prst="rect">
            <a:avLst/>
          </a:prstGeom>
          <a:noFill/>
          <a:ln/>
        </p:spPr>
        <p:txBody>
          <a:bodyPr wrap="squar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Normal tags, semantic indicator</a:t>
            </a:r>
            <a:endParaRPr lang="en-US" sz="800" dirty="0"/>
          </a:p>
        </p:txBody>
      </p:sp>
      <p:sp>
        <p:nvSpPr>
          <p:cNvPr id="18" name="Text 16"/>
          <p:cNvSpPr/>
          <p:nvPr/>
        </p:nvSpPr>
        <p:spPr>
          <a:xfrm>
            <a:off x="810220" y="3073896"/>
            <a:ext cx="1033611"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3</a:t>
            </a:r>
            <a:endParaRPr lang="en-US" sz="800" dirty="0"/>
          </a:p>
        </p:txBody>
      </p:sp>
      <p:sp>
        <p:nvSpPr>
          <p:cNvPr id="19" name="Text 17"/>
          <p:cNvSpPr/>
          <p:nvPr/>
        </p:nvSpPr>
        <p:spPr>
          <a:xfrm>
            <a:off x="2057102" y="3073896"/>
            <a:ext cx="1031230"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active</a:t>
            </a:r>
            <a:endParaRPr lang="en-US" sz="800" dirty="0"/>
          </a:p>
        </p:txBody>
      </p:sp>
      <p:sp>
        <p:nvSpPr>
          <p:cNvPr id="20" name="Text 18"/>
          <p:cNvSpPr/>
          <p:nvPr/>
        </p:nvSpPr>
        <p:spPr>
          <a:xfrm>
            <a:off x="3301603" y="3073896"/>
            <a:ext cx="1033611" cy="299889"/>
          </a:xfrm>
          <a:prstGeom prst="rect">
            <a:avLst/>
          </a:prstGeom>
          <a:noFill/>
          <a:ln/>
        </p:spPr>
        <p:txBody>
          <a:bodyPr wrap="squar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Selected item, highlighted card</a:t>
            </a:r>
            <a:endParaRPr lang="en-US" sz="800" dirty="0"/>
          </a:p>
        </p:txBody>
      </p:sp>
      <p:sp>
        <p:nvSpPr>
          <p:cNvPr id="21" name="Text 19"/>
          <p:cNvSpPr/>
          <p:nvPr/>
        </p:nvSpPr>
        <p:spPr>
          <a:xfrm>
            <a:off x="810220" y="3487787"/>
            <a:ext cx="1033611"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4</a:t>
            </a:r>
            <a:endParaRPr lang="en-US" sz="800" dirty="0"/>
          </a:p>
        </p:txBody>
      </p:sp>
      <p:sp>
        <p:nvSpPr>
          <p:cNvPr id="22" name="Text 20"/>
          <p:cNvSpPr/>
          <p:nvPr/>
        </p:nvSpPr>
        <p:spPr>
          <a:xfrm>
            <a:off x="2057102" y="3487787"/>
            <a:ext cx="1031230"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urgent</a:t>
            </a:r>
            <a:endParaRPr lang="en-US" sz="800" dirty="0"/>
          </a:p>
        </p:txBody>
      </p:sp>
      <p:sp>
        <p:nvSpPr>
          <p:cNvPr id="23" name="Text 21"/>
          <p:cNvSpPr/>
          <p:nvPr/>
        </p:nvSpPr>
        <p:spPr>
          <a:xfrm>
            <a:off x="3301603" y="3487787"/>
            <a:ext cx="1033611" cy="299889"/>
          </a:xfrm>
          <a:prstGeom prst="rect">
            <a:avLst/>
          </a:prstGeom>
          <a:noFill/>
          <a:ln/>
        </p:spPr>
        <p:txBody>
          <a:bodyPr wrap="squar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Warning, running, featured</a:t>
            </a:r>
            <a:endParaRPr lang="en-US" sz="800" dirty="0"/>
          </a:p>
        </p:txBody>
      </p:sp>
      <p:sp>
        <p:nvSpPr>
          <p:cNvPr id="24" name="Text 22"/>
          <p:cNvSpPr/>
          <p:nvPr/>
        </p:nvSpPr>
        <p:spPr>
          <a:xfrm>
            <a:off x="810220" y="3901678"/>
            <a:ext cx="1033611"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5</a:t>
            </a:r>
            <a:endParaRPr lang="en-US" sz="800" dirty="0"/>
          </a:p>
        </p:txBody>
      </p:sp>
      <p:sp>
        <p:nvSpPr>
          <p:cNvPr id="25" name="Text 23"/>
          <p:cNvSpPr/>
          <p:nvPr/>
        </p:nvSpPr>
        <p:spPr>
          <a:xfrm>
            <a:off x="2057102" y="3901678"/>
            <a:ext cx="1031230"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interrupt</a:t>
            </a:r>
            <a:endParaRPr lang="en-US" sz="800" dirty="0"/>
          </a:p>
        </p:txBody>
      </p:sp>
      <p:sp>
        <p:nvSpPr>
          <p:cNvPr id="26" name="Text 24"/>
          <p:cNvSpPr/>
          <p:nvPr/>
        </p:nvSpPr>
        <p:spPr>
          <a:xfrm>
            <a:off x="3301603" y="3901678"/>
            <a:ext cx="1033611" cy="299889"/>
          </a:xfrm>
          <a:prstGeom prst="rect">
            <a:avLst/>
          </a:prstGeom>
          <a:noFill/>
          <a:ln/>
        </p:spPr>
        <p:txBody>
          <a:bodyPr wrap="squar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Error or critical blocker only</a:t>
            </a:r>
            <a:endParaRPr lang="en-US" sz="800" dirty="0"/>
          </a:p>
        </p:txBody>
      </p:sp>
      <p:sp>
        <p:nvSpPr>
          <p:cNvPr id="27" name="Text 25"/>
          <p:cNvSpPr/>
          <p:nvPr/>
        </p:nvSpPr>
        <p:spPr>
          <a:xfrm>
            <a:off x="4703936" y="1262063"/>
            <a:ext cx="1409923" cy="153367"/>
          </a:xfrm>
          <a:prstGeom prst="rect">
            <a:avLst/>
          </a:prstGeom>
          <a:noFill/>
          <a:ln/>
        </p:spPr>
        <p:txBody>
          <a:bodyPr wrap="none" lIns="0" tIns="0" rIns="0" bIns="0" rtlCol="0" anchor="t"/>
          <a:lstStyle/>
          <a:p>
            <a:pPr algn="l" indent="0" marL="0">
              <a:lnSpc>
                <a:spcPts val="1200"/>
              </a:lnSpc>
              <a:buNone/>
            </a:pPr>
            <a:r>
              <a:rPr lang="en-US" sz="950" b="1" dirty="0">
                <a:solidFill>
                  <a:srgbClr val="FFFFFF"/>
                </a:solidFill>
                <a:latin typeface="Overpass Bold" pitchFamily="34" charset="0"/>
                <a:ea typeface="Overpass Bold" pitchFamily="34" charset="-122"/>
                <a:cs typeface="Overpass Bold" pitchFamily="34" charset="-120"/>
              </a:rPr>
              <a:t>State Mapping Examples</a:t>
            </a:r>
            <a:endParaRPr lang="en-US" sz="950" dirty="0"/>
          </a:p>
        </p:txBody>
      </p:sp>
      <p:sp>
        <p:nvSpPr>
          <p:cNvPr id="28" name="Shape 26"/>
          <p:cNvSpPr/>
          <p:nvPr/>
        </p:nvSpPr>
        <p:spPr>
          <a:xfrm>
            <a:off x="4703936" y="1508894"/>
            <a:ext cx="3743920" cy="2082998"/>
          </a:xfrm>
          <a:prstGeom prst="roundRect">
            <a:avLst>
              <a:gd name="adj" fmla="val 2103"/>
            </a:avLst>
          </a:prstGeom>
          <a:noFill/>
          <a:ln w="4763">
            <a:solidFill>
              <a:srgbClr val="FFFFFF">
                <a:alpha val="24000"/>
              </a:srgbClr>
            </a:solidFill>
            <a:prstDash val="solid"/>
          </a:ln>
        </p:spPr>
      </p:sp>
      <p:sp>
        <p:nvSpPr>
          <p:cNvPr id="29" name="Shape 27"/>
          <p:cNvSpPr/>
          <p:nvPr/>
        </p:nvSpPr>
        <p:spPr>
          <a:xfrm>
            <a:off x="4708699" y="1513656"/>
            <a:ext cx="3734395" cy="259184"/>
          </a:xfrm>
          <a:prstGeom prst="rect">
            <a:avLst/>
          </a:prstGeom>
          <a:solidFill>
            <a:srgbClr val="FFFFFF">
              <a:alpha val="4000"/>
            </a:srgbClr>
          </a:solidFill>
          <a:ln/>
        </p:spPr>
      </p:sp>
      <p:sp>
        <p:nvSpPr>
          <p:cNvPr id="30" name="Text 28"/>
          <p:cNvSpPr/>
          <p:nvPr/>
        </p:nvSpPr>
        <p:spPr>
          <a:xfrm>
            <a:off x="4812953" y="1568276"/>
            <a:ext cx="722709" cy="149944"/>
          </a:xfrm>
          <a:prstGeom prst="rect">
            <a:avLst/>
          </a:prstGeom>
          <a:noFill/>
          <a:ln/>
        </p:spPr>
        <p:txBody>
          <a:bodyPr wrap="none" lIns="0" tIns="0" rIns="0" bIns="0" rtlCol="0" anchor="t"/>
          <a:lstStyle/>
          <a:p>
            <a:pPr algn="l" indent="0" marL="0">
              <a:lnSpc>
                <a:spcPts val="1150"/>
              </a:lnSpc>
              <a:buNone/>
            </a:pPr>
            <a:r>
              <a:rPr lang="en-US" sz="800" b="1" dirty="0">
                <a:solidFill>
                  <a:srgbClr val="E5E0DF"/>
                </a:solidFill>
                <a:latin typeface="Overpass" pitchFamily="34" charset="0"/>
                <a:ea typeface="Overpass" pitchFamily="34" charset="-122"/>
                <a:cs typeface="Overpass" pitchFamily="34" charset="-120"/>
              </a:rPr>
              <a:t>State</a:t>
            </a:r>
            <a:endParaRPr lang="en-US" sz="800" dirty="0"/>
          </a:p>
        </p:txBody>
      </p:sp>
      <p:sp>
        <p:nvSpPr>
          <p:cNvPr id="31" name="Text 29"/>
          <p:cNvSpPr/>
          <p:nvPr/>
        </p:nvSpPr>
        <p:spPr>
          <a:xfrm>
            <a:off x="5748933" y="1568276"/>
            <a:ext cx="720328" cy="149944"/>
          </a:xfrm>
          <a:prstGeom prst="rect">
            <a:avLst/>
          </a:prstGeom>
          <a:noFill/>
          <a:ln/>
        </p:spPr>
        <p:txBody>
          <a:bodyPr wrap="none" lIns="0" tIns="0" rIns="0" bIns="0" rtlCol="0" anchor="t"/>
          <a:lstStyle/>
          <a:p>
            <a:pPr algn="l" indent="0" marL="0">
              <a:lnSpc>
                <a:spcPts val="1150"/>
              </a:lnSpc>
              <a:buNone/>
            </a:pPr>
            <a:r>
              <a:rPr lang="en-US" sz="800" b="1" dirty="0">
                <a:solidFill>
                  <a:srgbClr val="E5E0DF"/>
                </a:solidFill>
                <a:latin typeface="Overpass" pitchFamily="34" charset="0"/>
                <a:ea typeface="Overpass" pitchFamily="34" charset="-122"/>
                <a:cs typeface="Overpass" pitchFamily="34" charset="-120"/>
              </a:rPr>
              <a:t>Border</a:t>
            </a:r>
            <a:endParaRPr lang="en-US" sz="800" dirty="0"/>
          </a:p>
        </p:txBody>
      </p:sp>
      <p:sp>
        <p:nvSpPr>
          <p:cNvPr id="32" name="Text 30"/>
          <p:cNvSpPr/>
          <p:nvPr/>
        </p:nvSpPr>
        <p:spPr>
          <a:xfrm>
            <a:off x="6682532" y="1568276"/>
            <a:ext cx="720328" cy="149944"/>
          </a:xfrm>
          <a:prstGeom prst="rect">
            <a:avLst/>
          </a:prstGeom>
          <a:noFill/>
          <a:ln/>
        </p:spPr>
        <p:txBody>
          <a:bodyPr wrap="none" lIns="0" tIns="0" rIns="0" bIns="0" rtlCol="0" anchor="t"/>
          <a:lstStyle/>
          <a:p>
            <a:pPr algn="l" indent="0" marL="0">
              <a:lnSpc>
                <a:spcPts val="1150"/>
              </a:lnSpc>
              <a:buNone/>
            </a:pPr>
            <a:r>
              <a:rPr lang="en-US" sz="800" b="1" dirty="0">
                <a:solidFill>
                  <a:srgbClr val="E5E0DF"/>
                </a:solidFill>
                <a:latin typeface="Overpass" pitchFamily="34" charset="0"/>
                <a:ea typeface="Overpass" pitchFamily="34" charset="-122"/>
                <a:cs typeface="Overpass" pitchFamily="34" charset="-120"/>
              </a:rPr>
              <a:t>Glow</a:t>
            </a:r>
            <a:endParaRPr lang="en-US" sz="800" dirty="0"/>
          </a:p>
        </p:txBody>
      </p:sp>
      <p:sp>
        <p:nvSpPr>
          <p:cNvPr id="33" name="Text 31"/>
          <p:cNvSpPr/>
          <p:nvPr/>
        </p:nvSpPr>
        <p:spPr>
          <a:xfrm>
            <a:off x="7616130" y="1568276"/>
            <a:ext cx="722709" cy="149944"/>
          </a:xfrm>
          <a:prstGeom prst="rect">
            <a:avLst/>
          </a:prstGeom>
          <a:noFill/>
          <a:ln/>
        </p:spPr>
        <p:txBody>
          <a:bodyPr wrap="none" lIns="0" tIns="0" rIns="0" bIns="0" rtlCol="0" anchor="t"/>
          <a:lstStyle/>
          <a:p>
            <a:pPr algn="l" indent="0" marL="0">
              <a:lnSpc>
                <a:spcPts val="1150"/>
              </a:lnSpc>
              <a:buNone/>
            </a:pPr>
            <a:r>
              <a:rPr lang="en-US" sz="800" b="1" dirty="0">
                <a:solidFill>
                  <a:srgbClr val="E5E0DF"/>
                </a:solidFill>
                <a:latin typeface="Overpass" pitchFamily="34" charset="0"/>
                <a:ea typeface="Overpass" pitchFamily="34" charset="-122"/>
                <a:cs typeface="Overpass" pitchFamily="34" charset="-120"/>
              </a:rPr>
              <a:t>Intensity</a:t>
            </a:r>
            <a:endParaRPr lang="en-US" sz="800" dirty="0"/>
          </a:p>
        </p:txBody>
      </p:sp>
      <p:sp>
        <p:nvSpPr>
          <p:cNvPr id="34" name="Shape 32"/>
          <p:cNvSpPr/>
          <p:nvPr/>
        </p:nvSpPr>
        <p:spPr>
          <a:xfrm>
            <a:off x="4708699" y="1772841"/>
            <a:ext cx="3734395" cy="259184"/>
          </a:xfrm>
          <a:prstGeom prst="rect">
            <a:avLst/>
          </a:prstGeom>
          <a:solidFill>
            <a:srgbClr val="000000">
              <a:alpha val="4000"/>
            </a:srgbClr>
          </a:solidFill>
          <a:ln/>
        </p:spPr>
      </p:sp>
      <p:sp>
        <p:nvSpPr>
          <p:cNvPr id="35" name="Text 33"/>
          <p:cNvSpPr/>
          <p:nvPr/>
        </p:nvSpPr>
        <p:spPr>
          <a:xfrm>
            <a:off x="4812953" y="1827461"/>
            <a:ext cx="722709"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idle</a:t>
            </a:r>
            <a:endParaRPr lang="en-US" sz="800" dirty="0"/>
          </a:p>
        </p:txBody>
      </p:sp>
      <p:sp>
        <p:nvSpPr>
          <p:cNvPr id="36" name="Text 34"/>
          <p:cNvSpPr/>
          <p:nvPr/>
        </p:nvSpPr>
        <p:spPr>
          <a:xfrm>
            <a:off x="5748933" y="1827461"/>
            <a:ext cx="720328"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archive</a:t>
            </a:r>
            <a:endParaRPr lang="en-US" sz="800" dirty="0"/>
          </a:p>
        </p:txBody>
      </p:sp>
      <p:sp>
        <p:nvSpPr>
          <p:cNvPr id="37" name="Text 35"/>
          <p:cNvSpPr/>
          <p:nvPr/>
        </p:nvSpPr>
        <p:spPr>
          <a:xfrm>
            <a:off x="6682532" y="1827461"/>
            <a:ext cx="720328"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none</a:t>
            </a:r>
            <a:endParaRPr lang="en-US" sz="800" dirty="0"/>
          </a:p>
        </p:txBody>
      </p:sp>
      <p:sp>
        <p:nvSpPr>
          <p:cNvPr id="38" name="Text 36"/>
          <p:cNvSpPr/>
          <p:nvPr/>
        </p:nvSpPr>
        <p:spPr>
          <a:xfrm>
            <a:off x="7616130" y="1827461"/>
            <a:ext cx="722709"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0</a:t>
            </a:r>
            <a:endParaRPr lang="en-US" sz="800" dirty="0"/>
          </a:p>
        </p:txBody>
      </p:sp>
      <p:sp>
        <p:nvSpPr>
          <p:cNvPr id="39" name="Shape 37"/>
          <p:cNvSpPr/>
          <p:nvPr/>
        </p:nvSpPr>
        <p:spPr>
          <a:xfrm>
            <a:off x="4708699" y="2032025"/>
            <a:ext cx="3734395" cy="259184"/>
          </a:xfrm>
          <a:prstGeom prst="rect">
            <a:avLst/>
          </a:prstGeom>
          <a:solidFill>
            <a:srgbClr val="FFFFFF">
              <a:alpha val="4000"/>
            </a:srgbClr>
          </a:solidFill>
          <a:ln/>
        </p:spPr>
      </p:sp>
      <p:sp>
        <p:nvSpPr>
          <p:cNvPr id="40" name="Text 38"/>
          <p:cNvSpPr/>
          <p:nvPr/>
        </p:nvSpPr>
        <p:spPr>
          <a:xfrm>
            <a:off x="4812953" y="2086645"/>
            <a:ext cx="722709"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active</a:t>
            </a:r>
            <a:endParaRPr lang="en-US" sz="800" dirty="0"/>
          </a:p>
        </p:txBody>
      </p:sp>
      <p:sp>
        <p:nvSpPr>
          <p:cNvPr id="41" name="Text 39"/>
          <p:cNvSpPr/>
          <p:nvPr/>
        </p:nvSpPr>
        <p:spPr>
          <a:xfrm>
            <a:off x="5748933" y="2086645"/>
            <a:ext cx="720328"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info</a:t>
            </a:r>
            <a:endParaRPr lang="en-US" sz="800" dirty="0"/>
          </a:p>
        </p:txBody>
      </p:sp>
      <p:sp>
        <p:nvSpPr>
          <p:cNvPr id="42" name="Text 40"/>
          <p:cNvSpPr/>
          <p:nvPr/>
        </p:nvSpPr>
        <p:spPr>
          <a:xfrm>
            <a:off x="6682532" y="2086645"/>
            <a:ext cx="720328"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soft</a:t>
            </a:r>
            <a:endParaRPr lang="en-US" sz="800" dirty="0"/>
          </a:p>
        </p:txBody>
      </p:sp>
      <p:sp>
        <p:nvSpPr>
          <p:cNvPr id="43" name="Text 41"/>
          <p:cNvSpPr/>
          <p:nvPr/>
        </p:nvSpPr>
        <p:spPr>
          <a:xfrm>
            <a:off x="7616130" y="2086645"/>
            <a:ext cx="722709"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2</a:t>
            </a:r>
            <a:endParaRPr lang="en-US" sz="800" dirty="0"/>
          </a:p>
        </p:txBody>
      </p:sp>
      <p:sp>
        <p:nvSpPr>
          <p:cNvPr id="44" name="Shape 42"/>
          <p:cNvSpPr/>
          <p:nvPr/>
        </p:nvSpPr>
        <p:spPr>
          <a:xfrm>
            <a:off x="4708699" y="2291209"/>
            <a:ext cx="3734395" cy="259184"/>
          </a:xfrm>
          <a:prstGeom prst="rect">
            <a:avLst/>
          </a:prstGeom>
          <a:solidFill>
            <a:srgbClr val="000000">
              <a:alpha val="4000"/>
            </a:srgbClr>
          </a:solidFill>
          <a:ln/>
        </p:spPr>
      </p:sp>
      <p:sp>
        <p:nvSpPr>
          <p:cNvPr id="45" name="Text 43"/>
          <p:cNvSpPr/>
          <p:nvPr/>
        </p:nvSpPr>
        <p:spPr>
          <a:xfrm>
            <a:off x="4812953" y="2345829"/>
            <a:ext cx="722709"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running</a:t>
            </a:r>
            <a:endParaRPr lang="en-US" sz="800" dirty="0"/>
          </a:p>
        </p:txBody>
      </p:sp>
      <p:sp>
        <p:nvSpPr>
          <p:cNvPr id="46" name="Text 44"/>
          <p:cNvSpPr/>
          <p:nvPr/>
        </p:nvSpPr>
        <p:spPr>
          <a:xfrm>
            <a:off x="5748933" y="2345829"/>
            <a:ext cx="720328"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process</a:t>
            </a:r>
            <a:endParaRPr lang="en-US" sz="800" dirty="0"/>
          </a:p>
        </p:txBody>
      </p:sp>
      <p:sp>
        <p:nvSpPr>
          <p:cNvPr id="47" name="Text 45"/>
          <p:cNvSpPr/>
          <p:nvPr/>
        </p:nvSpPr>
        <p:spPr>
          <a:xfrm>
            <a:off x="6682532" y="2345829"/>
            <a:ext cx="720328"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pulse</a:t>
            </a:r>
            <a:endParaRPr lang="en-US" sz="800" dirty="0"/>
          </a:p>
        </p:txBody>
      </p:sp>
      <p:sp>
        <p:nvSpPr>
          <p:cNvPr id="48" name="Text 46"/>
          <p:cNvSpPr/>
          <p:nvPr/>
        </p:nvSpPr>
        <p:spPr>
          <a:xfrm>
            <a:off x="7616130" y="2345829"/>
            <a:ext cx="722709"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4</a:t>
            </a:r>
            <a:endParaRPr lang="en-US" sz="800" dirty="0"/>
          </a:p>
        </p:txBody>
      </p:sp>
      <p:sp>
        <p:nvSpPr>
          <p:cNvPr id="49" name="Shape 47"/>
          <p:cNvSpPr/>
          <p:nvPr/>
        </p:nvSpPr>
        <p:spPr>
          <a:xfrm>
            <a:off x="4708699" y="2550393"/>
            <a:ext cx="3734395" cy="259184"/>
          </a:xfrm>
          <a:prstGeom prst="rect">
            <a:avLst/>
          </a:prstGeom>
          <a:solidFill>
            <a:srgbClr val="FFFFFF">
              <a:alpha val="4000"/>
            </a:srgbClr>
          </a:solidFill>
          <a:ln/>
        </p:spPr>
      </p:sp>
      <p:sp>
        <p:nvSpPr>
          <p:cNvPr id="50" name="Text 48"/>
          <p:cNvSpPr/>
          <p:nvPr/>
        </p:nvSpPr>
        <p:spPr>
          <a:xfrm>
            <a:off x="4812953" y="2605013"/>
            <a:ext cx="722709"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warning</a:t>
            </a:r>
            <a:endParaRPr lang="en-US" sz="800" dirty="0"/>
          </a:p>
        </p:txBody>
      </p:sp>
      <p:sp>
        <p:nvSpPr>
          <p:cNvPr id="51" name="Text 49"/>
          <p:cNvSpPr/>
          <p:nvPr/>
        </p:nvSpPr>
        <p:spPr>
          <a:xfrm>
            <a:off x="5748933" y="2605013"/>
            <a:ext cx="720328"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caution</a:t>
            </a:r>
            <a:endParaRPr lang="en-US" sz="800" dirty="0"/>
          </a:p>
        </p:txBody>
      </p:sp>
      <p:sp>
        <p:nvSpPr>
          <p:cNvPr id="52" name="Text 50"/>
          <p:cNvSpPr/>
          <p:nvPr/>
        </p:nvSpPr>
        <p:spPr>
          <a:xfrm>
            <a:off x="6682532" y="2605013"/>
            <a:ext cx="720328"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soft</a:t>
            </a:r>
            <a:endParaRPr lang="en-US" sz="800" dirty="0"/>
          </a:p>
        </p:txBody>
      </p:sp>
      <p:sp>
        <p:nvSpPr>
          <p:cNvPr id="53" name="Text 51"/>
          <p:cNvSpPr/>
          <p:nvPr/>
        </p:nvSpPr>
        <p:spPr>
          <a:xfrm>
            <a:off x="7616130" y="2605013"/>
            <a:ext cx="722709"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3</a:t>
            </a:r>
            <a:endParaRPr lang="en-US" sz="800" dirty="0"/>
          </a:p>
        </p:txBody>
      </p:sp>
      <p:sp>
        <p:nvSpPr>
          <p:cNvPr id="54" name="Shape 52"/>
          <p:cNvSpPr/>
          <p:nvPr/>
        </p:nvSpPr>
        <p:spPr>
          <a:xfrm>
            <a:off x="4708699" y="2809577"/>
            <a:ext cx="3734395" cy="259184"/>
          </a:xfrm>
          <a:prstGeom prst="rect">
            <a:avLst/>
          </a:prstGeom>
          <a:solidFill>
            <a:srgbClr val="000000">
              <a:alpha val="4000"/>
            </a:srgbClr>
          </a:solidFill>
          <a:ln/>
        </p:spPr>
      </p:sp>
      <p:sp>
        <p:nvSpPr>
          <p:cNvPr id="55" name="Text 53"/>
          <p:cNvSpPr/>
          <p:nvPr/>
        </p:nvSpPr>
        <p:spPr>
          <a:xfrm>
            <a:off x="4812953" y="2864197"/>
            <a:ext cx="722709"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error</a:t>
            </a:r>
            <a:endParaRPr lang="en-US" sz="800" dirty="0"/>
          </a:p>
        </p:txBody>
      </p:sp>
      <p:sp>
        <p:nvSpPr>
          <p:cNvPr id="56" name="Text 54"/>
          <p:cNvSpPr/>
          <p:nvPr/>
        </p:nvSpPr>
        <p:spPr>
          <a:xfrm>
            <a:off x="5748933" y="2864197"/>
            <a:ext cx="720328"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error</a:t>
            </a:r>
            <a:endParaRPr lang="en-US" sz="800" dirty="0"/>
          </a:p>
        </p:txBody>
      </p:sp>
      <p:sp>
        <p:nvSpPr>
          <p:cNvPr id="57" name="Text 55"/>
          <p:cNvSpPr/>
          <p:nvPr/>
        </p:nvSpPr>
        <p:spPr>
          <a:xfrm>
            <a:off x="6682532" y="2864197"/>
            <a:ext cx="720328"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sharp</a:t>
            </a:r>
            <a:endParaRPr lang="en-US" sz="800" dirty="0"/>
          </a:p>
        </p:txBody>
      </p:sp>
      <p:sp>
        <p:nvSpPr>
          <p:cNvPr id="58" name="Text 56"/>
          <p:cNvSpPr/>
          <p:nvPr/>
        </p:nvSpPr>
        <p:spPr>
          <a:xfrm>
            <a:off x="7616130" y="2864197"/>
            <a:ext cx="722709"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4</a:t>
            </a:r>
            <a:endParaRPr lang="en-US" sz="800" dirty="0"/>
          </a:p>
        </p:txBody>
      </p:sp>
      <p:sp>
        <p:nvSpPr>
          <p:cNvPr id="59" name="Shape 57"/>
          <p:cNvSpPr/>
          <p:nvPr/>
        </p:nvSpPr>
        <p:spPr>
          <a:xfrm>
            <a:off x="4708699" y="3068762"/>
            <a:ext cx="3734395" cy="259184"/>
          </a:xfrm>
          <a:prstGeom prst="rect">
            <a:avLst/>
          </a:prstGeom>
          <a:solidFill>
            <a:srgbClr val="FFFFFF">
              <a:alpha val="4000"/>
            </a:srgbClr>
          </a:solidFill>
          <a:ln/>
        </p:spPr>
      </p:sp>
      <p:sp>
        <p:nvSpPr>
          <p:cNvPr id="60" name="Text 58"/>
          <p:cNvSpPr/>
          <p:nvPr/>
        </p:nvSpPr>
        <p:spPr>
          <a:xfrm>
            <a:off x="4812953" y="3123381"/>
            <a:ext cx="722709"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verified</a:t>
            </a:r>
            <a:endParaRPr lang="en-US" sz="800" dirty="0"/>
          </a:p>
        </p:txBody>
      </p:sp>
      <p:sp>
        <p:nvSpPr>
          <p:cNvPr id="61" name="Text 59"/>
          <p:cNvSpPr/>
          <p:nvPr/>
        </p:nvSpPr>
        <p:spPr>
          <a:xfrm>
            <a:off x="5748933" y="3123381"/>
            <a:ext cx="720328"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success</a:t>
            </a:r>
            <a:endParaRPr lang="en-US" sz="800" dirty="0"/>
          </a:p>
        </p:txBody>
      </p:sp>
      <p:sp>
        <p:nvSpPr>
          <p:cNvPr id="62" name="Text 60"/>
          <p:cNvSpPr/>
          <p:nvPr/>
        </p:nvSpPr>
        <p:spPr>
          <a:xfrm>
            <a:off x="6682532" y="3123381"/>
            <a:ext cx="720328"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soft</a:t>
            </a:r>
            <a:endParaRPr lang="en-US" sz="800" dirty="0"/>
          </a:p>
        </p:txBody>
      </p:sp>
      <p:sp>
        <p:nvSpPr>
          <p:cNvPr id="63" name="Text 61"/>
          <p:cNvSpPr/>
          <p:nvPr/>
        </p:nvSpPr>
        <p:spPr>
          <a:xfrm>
            <a:off x="7616130" y="3123381"/>
            <a:ext cx="722709"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2</a:t>
            </a:r>
            <a:endParaRPr lang="en-US" sz="800" dirty="0"/>
          </a:p>
        </p:txBody>
      </p:sp>
      <p:sp>
        <p:nvSpPr>
          <p:cNvPr id="64" name="Shape 62"/>
          <p:cNvSpPr/>
          <p:nvPr/>
        </p:nvSpPr>
        <p:spPr>
          <a:xfrm>
            <a:off x="4708699" y="3327946"/>
            <a:ext cx="3734395" cy="259184"/>
          </a:xfrm>
          <a:prstGeom prst="rect">
            <a:avLst/>
          </a:prstGeom>
          <a:solidFill>
            <a:srgbClr val="000000">
              <a:alpha val="4000"/>
            </a:srgbClr>
          </a:solidFill>
          <a:ln/>
        </p:spPr>
      </p:sp>
      <p:sp>
        <p:nvSpPr>
          <p:cNvPr id="65" name="Text 63"/>
          <p:cNvSpPr/>
          <p:nvPr/>
        </p:nvSpPr>
        <p:spPr>
          <a:xfrm>
            <a:off x="4812953" y="3382566"/>
            <a:ext cx="722709"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archived</a:t>
            </a:r>
            <a:endParaRPr lang="en-US" sz="800" dirty="0"/>
          </a:p>
        </p:txBody>
      </p:sp>
      <p:sp>
        <p:nvSpPr>
          <p:cNvPr id="66" name="Text 64"/>
          <p:cNvSpPr/>
          <p:nvPr/>
        </p:nvSpPr>
        <p:spPr>
          <a:xfrm>
            <a:off x="5748933" y="3382566"/>
            <a:ext cx="720328"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archive</a:t>
            </a:r>
            <a:endParaRPr lang="en-US" sz="800" dirty="0"/>
          </a:p>
        </p:txBody>
      </p:sp>
      <p:sp>
        <p:nvSpPr>
          <p:cNvPr id="67" name="Text 65"/>
          <p:cNvSpPr/>
          <p:nvPr/>
        </p:nvSpPr>
        <p:spPr>
          <a:xfrm>
            <a:off x="6682532" y="3382566"/>
            <a:ext cx="720328"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none</a:t>
            </a:r>
            <a:endParaRPr lang="en-US" sz="800" dirty="0"/>
          </a:p>
        </p:txBody>
      </p:sp>
      <p:sp>
        <p:nvSpPr>
          <p:cNvPr id="68" name="Text 66"/>
          <p:cNvSpPr/>
          <p:nvPr/>
        </p:nvSpPr>
        <p:spPr>
          <a:xfrm>
            <a:off x="7616130" y="3382566"/>
            <a:ext cx="722709"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0</a:t>
            </a:r>
            <a:endParaRPr lang="en-US" sz="800" dirty="0"/>
          </a:p>
        </p:txBody>
      </p:sp>
      <p:sp>
        <p:nvSpPr>
          <p:cNvPr id="69" name="Text 67"/>
          <p:cNvSpPr/>
          <p:nvPr/>
        </p:nvSpPr>
        <p:spPr>
          <a:xfrm>
            <a:off x="4703936" y="3685356"/>
            <a:ext cx="1824633" cy="153367"/>
          </a:xfrm>
          <a:prstGeom prst="rect">
            <a:avLst/>
          </a:prstGeom>
          <a:noFill/>
          <a:ln/>
        </p:spPr>
        <p:txBody>
          <a:bodyPr wrap="none" lIns="0" tIns="0" rIns="0" bIns="0" rtlCol="0" anchor="t"/>
          <a:lstStyle/>
          <a:p>
            <a:pPr algn="l" indent="0" marL="0">
              <a:lnSpc>
                <a:spcPts val="1200"/>
              </a:lnSpc>
              <a:buNone/>
            </a:pPr>
            <a:r>
              <a:rPr lang="en-US" sz="950" b="1" dirty="0">
                <a:solidFill>
                  <a:srgbClr val="FFFFFF"/>
                </a:solidFill>
                <a:latin typeface="Overpass Bold" pitchFamily="34" charset="0"/>
                <a:ea typeface="Overpass Bold" pitchFamily="34" charset="-122"/>
                <a:cs typeface="Overpass Bold" pitchFamily="34" charset="-120"/>
              </a:rPr>
              <a:t>NIPC Palette Validator Warnings</a:t>
            </a:r>
            <a:endParaRPr lang="en-US" sz="950" dirty="0"/>
          </a:p>
        </p:txBody>
      </p:sp>
      <p:sp>
        <p:nvSpPr>
          <p:cNvPr id="70" name="Text 68"/>
          <p:cNvSpPr/>
          <p:nvPr/>
        </p:nvSpPr>
        <p:spPr>
          <a:xfrm>
            <a:off x="4703936" y="3921844"/>
            <a:ext cx="3743920" cy="880095"/>
          </a:xfrm>
          <a:prstGeom prst="rect">
            <a:avLst/>
          </a:prstGeom>
          <a:noFill/>
          <a:ln/>
        </p:spPr>
        <p:txBody>
          <a:bodyPr wrap="square" lIns="0" tIns="0" rIns="0" bIns="0" rtlCol="0" anchor="t"/>
          <a:lstStyle/>
          <a:p>
            <a:pPr algn="l" marL="342900" indent="-342900">
              <a:lnSpc>
                <a:spcPts val="1150"/>
              </a:lnSpc>
              <a:buSzPct val="100000"/>
              <a:buChar char="•"/>
            </a:pPr>
            <a:r>
              <a:rPr lang="en-US" sz="800" dirty="0">
                <a:solidFill>
                  <a:srgbClr val="E5E0DF"/>
                </a:solidFill>
                <a:latin typeface="Overpass" pitchFamily="34" charset="0"/>
                <a:ea typeface="Overpass" pitchFamily="34" charset="-122"/>
                <a:cs typeface="Overpass" pitchFamily="34" charset="-120"/>
              </a:rPr>
              <a:t>Red/risk roles used for non-risk decoration</a:t>
            </a:r>
            <a:endParaRPr lang="en-US" sz="800" dirty="0"/>
          </a:p>
          <a:p>
            <a:pPr algn="l" marL="342900" indent="-342900">
              <a:lnSpc>
                <a:spcPts val="1150"/>
              </a:lnSpc>
              <a:buSzPct val="100000"/>
              <a:buChar char="•"/>
            </a:pPr>
            <a:r>
              <a:rPr lang="en-US" sz="800" dirty="0">
                <a:solidFill>
                  <a:srgbClr val="E5E0DF"/>
                </a:solidFill>
                <a:latin typeface="Overpass" pitchFamily="34" charset="0"/>
                <a:ea typeface="Overpass" pitchFamily="34" charset="-122"/>
                <a:cs typeface="Overpass" pitchFamily="34" charset="-120"/>
              </a:rPr>
              <a:t>Green/trust roles appear without evidence fields</a:t>
            </a:r>
            <a:endParaRPr lang="en-US" sz="800" dirty="0"/>
          </a:p>
          <a:p>
            <a:pPr algn="l" marL="342900" indent="-342900">
              <a:lnSpc>
                <a:spcPts val="1150"/>
              </a:lnSpc>
              <a:buSzPct val="100000"/>
              <a:buChar char="•"/>
            </a:pPr>
            <a:r>
              <a:rPr lang="en-US" sz="800" dirty="0">
                <a:solidFill>
                  <a:srgbClr val="E5E0DF"/>
                </a:solidFill>
                <a:latin typeface="Overpass" pitchFamily="34" charset="0"/>
                <a:ea typeface="Overpass" pitchFamily="34" charset="-122"/>
                <a:cs typeface="Overpass" pitchFamily="34" charset="-120"/>
              </a:rPr>
              <a:t>Yellow/attention roles dominate a surface instead of acting as markers</a:t>
            </a:r>
            <a:endParaRPr lang="en-US" sz="800" dirty="0"/>
          </a:p>
          <a:p>
            <a:pPr algn="l" marL="342900" indent="-342900">
              <a:lnSpc>
                <a:spcPts val="1150"/>
              </a:lnSpc>
              <a:buSzPct val="100000"/>
              <a:buChar char="•"/>
            </a:pPr>
            <a:r>
              <a:rPr lang="en-US" sz="800" dirty="0">
                <a:solidFill>
                  <a:srgbClr val="E5E0DF"/>
                </a:solidFill>
                <a:latin typeface="Overpass" pitchFamily="34" charset="0"/>
                <a:ea typeface="Overpass" pitchFamily="34" charset="-122"/>
                <a:cs typeface="Overpass" pitchFamily="34" charset="-120"/>
              </a:rPr>
              <a:t>A compact artifact uses more than one dominant semantic family</a:t>
            </a:r>
            <a:endParaRPr lang="en-US" sz="800" dirty="0"/>
          </a:p>
          <a:p>
            <a:pPr algn="l" marL="342900" indent="-342900">
              <a:lnSpc>
                <a:spcPts val="1150"/>
              </a:lnSpc>
              <a:buSzPct val="100000"/>
              <a:buChar char="•"/>
            </a:pPr>
            <a:r>
              <a:rPr lang="en-US" sz="800" dirty="0">
                <a:solidFill>
                  <a:srgbClr val="E5E0DF"/>
                </a:solidFill>
                <a:latin typeface="Overpass" pitchFamily="34" charset="0"/>
                <a:ea typeface="Overpass" pitchFamily="34" charset="-122"/>
                <a:cs typeface="Overpass" pitchFamily="34" charset="-120"/>
              </a:rPr>
              <a:t>A </a:t>
            </a:r>
            <a:pPr algn="l" marL="342900" indent="-342900">
              <a:lnSpc>
                <a:spcPts val="1150"/>
              </a:lnSpc>
              <a:buSzPct val="100000"/>
              <a:buChar char="•"/>
            </a:pPr>
            <a:r>
              <a:rPr lang="en-US" sz="800" dirty="0">
                <a:solidFill>
                  <a:srgbClr val="E5E0DF"/>
                </a:solidFill>
                <a:highlight>
                  <a:srgbClr val="322F2F"/>
                </a:highlight>
                <a:latin typeface="Consolas" pitchFamily="34" charset="0"/>
                <a:ea typeface="Consolas" pitchFamily="34" charset="-122"/>
                <a:cs typeface="Consolas" pitchFamily="34" charset="-120"/>
              </a:rPr>
              <a:t>qa-item</a:t>
            </a:r>
            <a:pPr algn="l" marL="342900" indent="-342900">
              <a:lnSpc>
                <a:spcPts val="1150"/>
              </a:lnSpc>
              <a:buSzPct val="100000"/>
              <a:buChar char="•"/>
            </a:pPr>
            <a:r>
              <a:rPr lang="en-US" sz="800" dirty="0">
                <a:solidFill>
                  <a:srgbClr val="E5E0DF"/>
                </a:solidFill>
                <a:latin typeface="Overpass" pitchFamily="34" charset="0"/>
                <a:ea typeface="Overpass" pitchFamily="34" charset="-122"/>
                <a:cs typeface="Overpass" pitchFamily="34" charset="-120"/>
              </a:rPr>
              <a:t> lacks a semantic indicator</a:t>
            </a:r>
            <a:endParaRPr lang="en-US" sz="8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515392" y="383753"/>
            <a:ext cx="4384997" cy="378991"/>
          </a:xfrm>
          <a:prstGeom prst="rect">
            <a:avLst/>
          </a:prstGeom>
          <a:noFill/>
          <a:ln/>
        </p:spPr>
        <p:txBody>
          <a:bodyPr wrap="none" lIns="0" tIns="0" rIns="0" bIns="0" rtlCol="0" anchor="t"/>
          <a:lstStyle/>
          <a:p>
            <a:pPr algn="l" indent="0" marL="0">
              <a:lnSpc>
                <a:spcPts val="2950"/>
              </a:lnSpc>
              <a:buNone/>
            </a:pPr>
            <a:r>
              <a:rPr lang="en-US" sz="2350" b="1" dirty="0">
                <a:solidFill>
                  <a:srgbClr val="FFFFFF"/>
                </a:solidFill>
                <a:latin typeface="Overpass Bold" pitchFamily="34" charset="0"/>
                <a:ea typeface="Overpass Bold" pitchFamily="34" charset="-122"/>
                <a:cs typeface="Overpass Bold" pitchFamily="34" charset="-120"/>
              </a:rPr>
              <a:t>11. SVG vs. HTML Responsibility</a:t>
            </a:r>
            <a:endParaRPr lang="en-US" sz="2350" dirty="0"/>
          </a:p>
        </p:txBody>
      </p:sp>
      <p:sp>
        <p:nvSpPr>
          <p:cNvPr id="3" name="Text 1"/>
          <p:cNvSpPr/>
          <p:nvPr/>
        </p:nvSpPr>
        <p:spPr>
          <a:xfrm>
            <a:off x="515392" y="1016422"/>
            <a:ext cx="8113216" cy="409129"/>
          </a:xfrm>
          <a:prstGeom prst="rect">
            <a:avLst/>
          </a:prstGeom>
          <a:noFill/>
          <a:ln/>
        </p:spPr>
        <p:txBody>
          <a:bodyPr wrap="square" lIns="0" tIns="0" rIns="0" bIns="0" rtlCol="0" anchor="t"/>
          <a:lstStyle/>
          <a:p>
            <a:pPr algn="l" indent="0" marL="0">
              <a:lnSpc>
                <a:spcPts val="1600"/>
              </a:lnSpc>
              <a:buNone/>
            </a:pPr>
            <a:r>
              <a:rPr lang="en-US" sz="1000" dirty="0">
                <a:solidFill>
                  <a:srgbClr val="E5E0DF"/>
                </a:solidFill>
                <a:latin typeface="Overpass" pitchFamily="34" charset="0"/>
                <a:ea typeface="Overpass" pitchFamily="34" charset="-122"/>
                <a:cs typeface="Overpass" pitchFamily="34" charset="-120"/>
              </a:rPr>
              <a:t>AIC enforces a clean separation between portable visual artifacts and interactive page behavior. Both targets may show the same data — but they must derive it from the same source manifest or compiled artifact payload.</a:t>
            </a:r>
            <a:endParaRPr lang="en-US" sz="1000" dirty="0"/>
          </a:p>
        </p:txBody>
      </p:sp>
      <p:sp>
        <p:nvSpPr>
          <p:cNvPr id="4" name="Shape 2"/>
          <p:cNvSpPr/>
          <p:nvPr/>
        </p:nvSpPr>
        <p:spPr>
          <a:xfrm>
            <a:off x="515392" y="1568202"/>
            <a:ext cx="8113216" cy="2302222"/>
          </a:xfrm>
          <a:prstGeom prst="roundRect">
            <a:avLst>
              <a:gd name="adj" fmla="val 2351"/>
            </a:avLst>
          </a:prstGeom>
          <a:solidFill>
            <a:srgbClr val="7E023C"/>
          </a:solidFill>
          <a:ln w="4763">
            <a:solidFill>
              <a:srgbClr val="971B55"/>
            </a:solidFill>
            <a:prstDash val="solid"/>
          </a:ln>
        </p:spPr>
      </p:sp>
      <p:sp>
        <p:nvSpPr>
          <p:cNvPr id="5" name="Shape 3"/>
          <p:cNvSpPr/>
          <p:nvPr/>
        </p:nvSpPr>
        <p:spPr>
          <a:xfrm>
            <a:off x="520154" y="1572964"/>
            <a:ext cx="2701230" cy="2292697"/>
          </a:xfrm>
          <a:prstGeom prst="roundRect">
            <a:avLst>
              <a:gd name="adj" fmla="val 2361"/>
            </a:avLst>
          </a:prstGeom>
          <a:solidFill>
            <a:srgbClr val="7E023C"/>
          </a:solidFill>
          <a:ln/>
        </p:spPr>
      </p:sp>
      <p:sp>
        <p:nvSpPr>
          <p:cNvPr id="6" name="Text 4"/>
          <p:cNvSpPr/>
          <p:nvPr/>
        </p:nvSpPr>
        <p:spPr>
          <a:xfrm>
            <a:off x="648965" y="1701775"/>
            <a:ext cx="1516038" cy="189458"/>
          </a:xfrm>
          <a:prstGeom prst="rect">
            <a:avLst/>
          </a:prstGeom>
          <a:noFill/>
          <a:ln/>
        </p:spPr>
        <p:txBody>
          <a:bodyPr wrap="none" lIns="0" tIns="0" rIns="0" bIns="0" rtlCol="0" anchor="t"/>
          <a:lstStyle/>
          <a:p>
            <a:pPr algn="l" indent="0" marL="0">
              <a:lnSpc>
                <a:spcPts val="1450"/>
              </a:lnSpc>
              <a:buNone/>
            </a:pPr>
            <a:r>
              <a:rPr lang="en-US" sz="1150" b="1" dirty="0">
                <a:solidFill>
                  <a:srgbClr val="E5E0DF"/>
                </a:solidFill>
                <a:latin typeface="Overpass Bold" pitchFamily="34" charset="0"/>
                <a:ea typeface="Overpass Bold" pitchFamily="34" charset="-122"/>
                <a:cs typeface="Overpass Bold" pitchFamily="34" charset="-120"/>
              </a:rPr>
              <a:t>SVG Carries</a:t>
            </a:r>
            <a:endParaRPr lang="en-US" sz="1150" dirty="0"/>
          </a:p>
        </p:txBody>
      </p:sp>
      <p:sp>
        <p:nvSpPr>
          <p:cNvPr id="7" name="Text 5"/>
          <p:cNvSpPr/>
          <p:nvPr/>
        </p:nvSpPr>
        <p:spPr>
          <a:xfrm>
            <a:off x="648965" y="1967285"/>
            <a:ext cx="2443609" cy="1769566"/>
          </a:xfrm>
          <a:prstGeom prst="rect">
            <a:avLst/>
          </a:prstGeom>
          <a:noFill/>
          <a:ln/>
        </p:spPr>
        <p:txBody>
          <a:bodyPr wrap="square" lIns="0" tIns="0" rIns="0" bIns="0" rtlCol="0" anchor="t"/>
          <a:lstStyle/>
          <a:p>
            <a:pPr algn="l" marL="342900" indent="-342900">
              <a:lnSpc>
                <a:spcPts val="1600"/>
              </a:lnSpc>
              <a:buSzPct val="100000"/>
              <a:buChar char="•"/>
            </a:pPr>
            <a:r>
              <a:rPr lang="en-US" sz="1000" dirty="0">
                <a:solidFill>
                  <a:srgbClr val="E5E0DF"/>
                </a:solidFill>
                <a:latin typeface="Overpass" pitchFamily="34" charset="0"/>
                <a:ea typeface="Overpass" pitchFamily="34" charset="-122"/>
                <a:cs typeface="Overpass" pitchFamily="34" charset="-120"/>
              </a:rPr>
              <a:t>Artifact identity, title, and primary semantic role</a:t>
            </a:r>
            <a:endParaRPr lang="en-US" sz="1000" dirty="0"/>
          </a:p>
          <a:p>
            <a:pPr algn="l" marL="342900" indent="-342900">
              <a:lnSpc>
                <a:spcPts val="1600"/>
              </a:lnSpc>
              <a:buSzPct val="100000"/>
              <a:buChar char="•"/>
            </a:pPr>
            <a:r>
              <a:rPr lang="en-US" sz="1000" dirty="0">
                <a:solidFill>
                  <a:srgbClr val="E5E0DF"/>
                </a:solidFill>
                <a:latin typeface="Overpass" pitchFamily="34" charset="0"/>
                <a:ea typeface="Overpass" pitchFamily="34" charset="-122"/>
                <a:cs typeface="Overpass" pitchFamily="34" charset="-120"/>
              </a:rPr>
              <a:t>State indicator and compact visible metadata</a:t>
            </a:r>
            <a:endParaRPr lang="en-US" sz="1000" dirty="0"/>
          </a:p>
          <a:p>
            <a:pPr algn="l" marL="342900" indent="-342900">
              <a:lnSpc>
                <a:spcPts val="1600"/>
              </a:lnSpc>
              <a:buSzPct val="100000"/>
              <a:buChar char="•"/>
            </a:pPr>
            <a:r>
              <a:rPr lang="en-US" sz="1000" dirty="0">
                <a:solidFill>
                  <a:srgbClr val="E5E0DF"/>
                </a:solidFill>
                <a:latin typeface="Overpass" pitchFamily="34" charset="0"/>
                <a:ea typeface="Overpass" pitchFamily="34" charset="-122"/>
                <a:cs typeface="Overpass" pitchFamily="34" charset="-120"/>
              </a:rPr>
              <a:t>Core stats, tags (when compact), and embedded SESM metadata</a:t>
            </a:r>
            <a:endParaRPr lang="en-US" sz="1000" dirty="0"/>
          </a:p>
          <a:p>
            <a:pPr algn="l" marL="342900" indent="-342900">
              <a:lnSpc>
                <a:spcPts val="1600"/>
              </a:lnSpc>
              <a:buSzPct val="100000"/>
              <a:buChar char="•"/>
            </a:pPr>
            <a:r>
              <a:rPr lang="en-US" sz="1000" dirty="0">
                <a:solidFill>
                  <a:srgbClr val="E5E0DF"/>
                </a:solidFill>
                <a:latin typeface="Overpass" pitchFamily="34" charset="0"/>
                <a:ea typeface="Overpass" pitchFamily="34" charset="-122"/>
                <a:cs typeface="Overpass" pitchFamily="34" charset="-120"/>
              </a:rPr>
              <a:t>Stable visual layout for dataset cards, pipeline panels, and theme boards</a:t>
            </a:r>
            <a:endParaRPr lang="en-US" sz="1000" dirty="0"/>
          </a:p>
        </p:txBody>
      </p:sp>
      <p:sp>
        <p:nvSpPr>
          <p:cNvPr id="8" name="Shape 6"/>
          <p:cNvSpPr/>
          <p:nvPr/>
        </p:nvSpPr>
        <p:spPr>
          <a:xfrm>
            <a:off x="3221385" y="1572964"/>
            <a:ext cx="2701230" cy="2292697"/>
          </a:xfrm>
          <a:prstGeom prst="rect">
            <a:avLst/>
          </a:prstGeom>
          <a:solidFill>
            <a:srgbClr val="7E023C"/>
          </a:solidFill>
          <a:ln/>
        </p:spPr>
      </p:sp>
      <p:sp>
        <p:nvSpPr>
          <p:cNvPr id="9" name="Shape 7"/>
          <p:cNvSpPr/>
          <p:nvPr/>
        </p:nvSpPr>
        <p:spPr>
          <a:xfrm>
            <a:off x="3221385" y="1572964"/>
            <a:ext cx="14288" cy="2292697"/>
          </a:xfrm>
          <a:prstGeom prst="roundRect">
            <a:avLst>
              <a:gd name="adj" fmla="val 378805"/>
            </a:avLst>
          </a:prstGeom>
          <a:solidFill>
            <a:srgbClr val="971B55"/>
          </a:solidFill>
          <a:ln/>
        </p:spPr>
      </p:sp>
      <p:sp>
        <p:nvSpPr>
          <p:cNvPr id="10" name="Text 8"/>
          <p:cNvSpPr/>
          <p:nvPr/>
        </p:nvSpPr>
        <p:spPr>
          <a:xfrm>
            <a:off x="3350196" y="1701775"/>
            <a:ext cx="1516038" cy="189458"/>
          </a:xfrm>
          <a:prstGeom prst="rect">
            <a:avLst/>
          </a:prstGeom>
          <a:noFill/>
          <a:ln/>
        </p:spPr>
        <p:txBody>
          <a:bodyPr wrap="none" lIns="0" tIns="0" rIns="0" bIns="0" rtlCol="0" anchor="t"/>
          <a:lstStyle/>
          <a:p>
            <a:pPr algn="l" indent="0" marL="0">
              <a:lnSpc>
                <a:spcPts val="1450"/>
              </a:lnSpc>
              <a:buNone/>
            </a:pPr>
            <a:r>
              <a:rPr lang="en-US" sz="1150" b="1" dirty="0">
                <a:solidFill>
                  <a:srgbClr val="E5E0DF"/>
                </a:solidFill>
                <a:latin typeface="Overpass Bold" pitchFamily="34" charset="0"/>
                <a:ea typeface="Overpass Bold" pitchFamily="34" charset="-122"/>
                <a:cs typeface="Overpass Bold" pitchFamily="34" charset="-120"/>
              </a:rPr>
              <a:t>HTML Carries</a:t>
            </a:r>
            <a:endParaRPr lang="en-US" sz="1150" dirty="0"/>
          </a:p>
        </p:txBody>
      </p:sp>
      <p:sp>
        <p:nvSpPr>
          <p:cNvPr id="11" name="Text 9"/>
          <p:cNvSpPr/>
          <p:nvPr/>
        </p:nvSpPr>
        <p:spPr>
          <a:xfrm>
            <a:off x="3350196" y="1967285"/>
            <a:ext cx="2443609" cy="1769566"/>
          </a:xfrm>
          <a:prstGeom prst="rect">
            <a:avLst/>
          </a:prstGeom>
          <a:noFill/>
          <a:ln/>
        </p:spPr>
        <p:txBody>
          <a:bodyPr wrap="square" lIns="0" tIns="0" rIns="0" bIns="0" rtlCol="0" anchor="t"/>
          <a:lstStyle/>
          <a:p>
            <a:pPr algn="l" marL="342900" indent="-342900">
              <a:lnSpc>
                <a:spcPts val="1600"/>
              </a:lnSpc>
              <a:buSzPct val="100000"/>
              <a:buChar char="•"/>
            </a:pPr>
            <a:r>
              <a:rPr lang="en-US" sz="1000" dirty="0">
                <a:solidFill>
                  <a:srgbClr val="E5E0DF"/>
                </a:solidFill>
                <a:latin typeface="Overpass" pitchFamily="34" charset="0"/>
                <a:ea typeface="Overpass" pitchFamily="34" charset="-122"/>
                <a:cs typeface="Overpass" pitchFamily="34" charset="-120"/>
              </a:rPr>
              <a:t>Page layout, interactive controls, and search/filter/sort</a:t>
            </a:r>
            <a:endParaRPr lang="en-US" sz="1000" dirty="0"/>
          </a:p>
          <a:p>
            <a:pPr algn="l" marL="342900" indent="-342900">
              <a:lnSpc>
                <a:spcPts val="1600"/>
              </a:lnSpc>
              <a:buSzPct val="100000"/>
              <a:buChar char="•"/>
            </a:pPr>
            <a:r>
              <a:rPr lang="en-US" sz="1000" dirty="0">
                <a:solidFill>
                  <a:srgbClr val="E5E0DF"/>
                </a:solidFill>
                <a:latin typeface="Overpass" pitchFamily="34" charset="0"/>
                <a:ea typeface="Overpass" pitchFamily="34" charset="-122"/>
                <a:cs typeface="Overpass" pitchFamily="34" charset="-120"/>
              </a:rPr>
              <a:t>Expanded metadata, keyboard focus behavior, and tooltips</a:t>
            </a:r>
            <a:endParaRPr lang="en-US" sz="1000" dirty="0"/>
          </a:p>
          <a:p>
            <a:pPr algn="l" marL="342900" indent="-342900">
              <a:lnSpc>
                <a:spcPts val="1600"/>
              </a:lnSpc>
              <a:buSzPct val="100000"/>
              <a:buChar char="•"/>
            </a:pPr>
            <a:r>
              <a:rPr lang="en-US" sz="1000" dirty="0">
                <a:solidFill>
                  <a:srgbClr val="E5E0DF"/>
                </a:solidFill>
                <a:latin typeface="Overpass" pitchFamily="34" charset="0"/>
                <a:ea typeface="Overpass" pitchFamily="34" charset="-122"/>
                <a:cs typeface="Overpass" pitchFamily="34" charset="-120"/>
              </a:rPr>
              <a:t>Long-form text, responsive reflow, and analytics hooks</a:t>
            </a:r>
            <a:endParaRPr lang="en-US" sz="1000" dirty="0"/>
          </a:p>
          <a:p>
            <a:pPr algn="l" marL="342900" indent="-342900">
              <a:lnSpc>
                <a:spcPts val="1600"/>
              </a:lnSpc>
              <a:buSzPct val="100000"/>
              <a:buChar char="•"/>
            </a:pPr>
            <a:r>
              <a:rPr lang="en-US" sz="1000" dirty="0">
                <a:solidFill>
                  <a:srgbClr val="E5E0DF"/>
                </a:solidFill>
                <a:latin typeface="Overpass" pitchFamily="34" charset="0"/>
                <a:ea typeface="Overpass" pitchFamily="34" charset="-122"/>
                <a:cs typeface="Overpass" pitchFamily="34" charset="-120"/>
              </a:rPr>
              <a:t>Download controls, forms, and user input</a:t>
            </a:r>
            <a:endParaRPr lang="en-US" sz="1000" dirty="0"/>
          </a:p>
        </p:txBody>
      </p:sp>
      <p:sp>
        <p:nvSpPr>
          <p:cNvPr id="12" name="Shape 10"/>
          <p:cNvSpPr/>
          <p:nvPr/>
        </p:nvSpPr>
        <p:spPr>
          <a:xfrm>
            <a:off x="5922615" y="1572964"/>
            <a:ext cx="2701230" cy="2292697"/>
          </a:xfrm>
          <a:prstGeom prst="rect">
            <a:avLst/>
          </a:prstGeom>
          <a:solidFill>
            <a:srgbClr val="7E023C"/>
          </a:solidFill>
          <a:ln/>
        </p:spPr>
      </p:sp>
      <p:sp>
        <p:nvSpPr>
          <p:cNvPr id="13" name="Shape 11"/>
          <p:cNvSpPr/>
          <p:nvPr/>
        </p:nvSpPr>
        <p:spPr>
          <a:xfrm>
            <a:off x="5922615" y="1572964"/>
            <a:ext cx="14288" cy="2292697"/>
          </a:xfrm>
          <a:prstGeom prst="roundRect">
            <a:avLst>
              <a:gd name="adj" fmla="val 378805"/>
            </a:avLst>
          </a:prstGeom>
          <a:solidFill>
            <a:srgbClr val="971B55"/>
          </a:solidFill>
          <a:ln/>
        </p:spPr>
      </p:sp>
      <p:sp>
        <p:nvSpPr>
          <p:cNvPr id="14" name="Text 12"/>
          <p:cNvSpPr/>
          <p:nvPr/>
        </p:nvSpPr>
        <p:spPr>
          <a:xfrm>
            <a:off x="6051426" y="1701775"/>
            <a:ext cx="1516038" cy="189458"/>
          </a:xfrm>
          <a:prstGeom prst="rect">
            <a:avLst/>
          </a:prstGeom>
          <a:noFill/>
          <a:ln/>
        </p:spPr>
        <p:txBody>
          <a:bodyPr wrap="none" lIns="0" tIns="0" rIns="0" bIns="0" rtlCol="0" anchor="t"/>
          <a:lstStyle/>
          <a:p>
            <a:pPr algn="l" indent="0" marL="0">
              <a:lnSpc>
                <a:spcPts val="1450"/>
              </a:lnSpc>
              <a:buNone/>
            </a:pPr>
            <a:r>
              <a:rPr lang="en-US" sz="1150" b="1" dirty="0">
                <a:solidFill>
                  <a:srgbClr val="E5E0DF"/>
                </a:solidFill>
                <a:latin typeface="Overpass Bold" pitchFamily="34" charset="0"/>
                <a:ea typeface="Overpass Bold" pitchFamily="34" charset="-122"/>
                <a:cs typeface="Overpass Bold" pitchFamily="34" charset="-120"/>
              </a:rPr>
              <a:t>Shared by Both</a:t>
            </a:r>
            <a:endParaRPr lang="en-US" sz="1150" dirty="0"/>
          </a:p>
        </p:txBody>
      </p:sp>
      <p:sp>
        <p:nvSpPr>
          <p:cNvPr id="15" name="Text 13"/>
          <p:cNvSpPr/>
          <p:nvPr/>
        </p:nvSpPr>
        <p:spPr>
          <a:xfrm>
            <a:off x="6051426" y="1967285"/>
            <a:ext cx="2443609" cy="658044"/>
          </a:xfrm>
          <a:prstGeom prst="rect">
            <a:avLst/>
          </a:prstGeom>
          <a:noFill/>
          <a:ln/>
        </p:spPr>
        <p:txBody>
          <a:bodyPr wrap="square" lIns="0" tIns="0" rIns="0" bIns="0" rtlCol="0" anchor="t"/>
          <a:lstStyle/>
          <a:p>
            <a:pPr algn="l" marL="342900" indent="-342900">
              <a:lnSpc>
                <a:spcPts val="1600"/>
              </a:lnSpc>
              <a:buSzPct val="100000"/>
              <a:buChar char="•"/>
            </a:pPr>
            <a:r>
              <a:rPr lang="en-US" sz="1000" dirty="0">
                <a:solidFill>
                  <a:srgbClr val="E5E0DF"/>
                </a:solidFill>
                <a:latin typeface="Overpass" pitchFamily="34" charset="0"/>
                <a:ea typeface="Overpass" pitchFamily="34" charset="-122"/>
                <a:cs typeface="Overpass" pitchFamily="34" charset="-120"/>
              </a:rPr>
              <a:t>Title, state, tags, and primary stats</a:t>
            </a:r>
            <a:endParaRPr lang="en-US" sz="1000" dirty="0"/>
          </a:p>
          <a:p>
            <a:pPr algn="l" marL="342900" indent="-342900">
              <a:lnSpc>
                <a:spcPts val="1600"/>
              </a:lnSpc>
              <a:buSzPct val="100000"/>
              <a:buChar char="•"/>
            </a:pPr>
            <a:r>
              <a:rPr lang="en-US" sz="1000" dirty="0">
                <a:solidFill>
                  <a:srgbClr val="E5E0DF"/>
                </a:solidFill>
                <a:latin typeface="Overpass" pitchFamily="34" charset="0"/>
                <a:ea typeface="Overpass" pitchFamily="34" charset="-122"/>
                <a:cs typeface="Overpass" pitchFamily="34" charset="-120"/>
              </a:rPr>
              <a:t>Canonical action — derived from the same source manifest</a:t>
            </a:r>
            <a:endParaRPr lang="en-US" sz="1000" dirty="0"/>
          </a:p>
        </p:txBody>
      </p:sp>
      <p:sp>
        <p:nvSpPr>
          <p:cNvPr id="16" name="Shape 14"/>
          <p:cNvSpPr/>
          <p:nvPr/>
        </p:nvSpPr>
        <p:spPr>
          <a:xfrm>
            <a:off x="515392" y="4013076"/>
            <a:ext cx="8113216" cy="746596"/>
          </a:xfrm>
          <a:prstGeom prst="roundRect">
            <a:avLst>
              <a:gd name="adj" fmla="val 7249"/>
            </a:avLst>
          </a:prstGeom>
          <a:solidFill>
            <a:srgbClr val="022349"/>
          </a:solidFill>
          <a:ln/>
        </p:spPr>
      </p:sp>
      <p:pic>
        <p:nvPicPr>
          <p:cNvPr id="17" name="Image 0" descr="preencoded.png">    </p:cNvPr>
          <p:cNvPicPr>
            <a:picLocks noChangeAspect="1"/>
          </p:cNvPicPr>
          <p:nvPr/>
        </p:nvPicPr>
        <p:blipFill>
          <a:blip r:embed="rId1"/>
          <a:stretch>
            <a:fillRect/>
          </a:stretch>
        </p:blipFill>
        <p:spPr>
          <a:xfrm>
            <a:off x="644203" y="4194646"/>
            <a:ext cx="161032" cy="128811"/>
          </a:xfrm>
          <a:prstGeom prst="rect">
            <a:avLst/>
          </a:prstGeom>
        </p:spPr>
      </p:pic>
      <p:sp>
        <p:nvSpPr>
          <p:cNvPr id="18" name="Text 15"/>
          <p:cNvSpPr/>
          <p:nvPr/>
        </p:nvSpPr>
        <p:spPr>
          <a:xfrm>
            <a:off x="934045" y="4172024"/>
            <a:ext cx="7565752" cy="409129"/>
          </a:xfrm>
          <a:prstGeom prst="rect">
            <a:avLst/>
          </a:prstGeom>
          <a:noFill/>
          <a:ln/>
        </p:spPr>
        <p:txBody>
          <a:bodyPr wrap="square" lIns="0" tIns="0" rIns="0" bIns="0" rtlCol="0" anchor="t"/>
          <a:lstStyle/>
          <a:p>
            <a:pPr algn="l" indent="0" marL="0">
              <a:lnSpc>
                <a:spcPts val="1600"/>
              </a:lnSpc>
              <a:buNone/>
            </a:pPr>
            <a:r>
              <a:rPr lang="en-US" sz="1000" dirty="0">
                <a:solidFill>
                  <a:srgbClr val="FFFFFF"/>
                </a:solidFill>
                <a:latin typeface="Overpass" pitchFamily="34" charset="0"/>
                <a:ea typeface="Overpass" pitchFamily="34" charset="-122"/>
                <a:cs typeface="Overpass" pitchFamily="34" charset="-120"/>
              </a:rPr>
              <a:t>HTML can wrap SVG artifacts and expose the same canonical data, adding interactions without altering the underlying artifact meaning.</a:t>
            </a:r>
            <a:endParaRPr lang="en-US" sz="1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00757" y="346025"/>
            <a:ext cx="2792983" cy="306809"/>
          </a:xfrm>
          <a:prstGeom prst="rect">
            <a:avLst/>
          </a:prstGeom>
          <a:noFill/>
          <a:ln/>
        </p:spPr>
        <p:txBody>
          <a:bodyPr wrap="none" lIns="0" tIns="0" rIns="0" bIns="0" rtlCol="0" anchor="t"/>
          <a:lstStyle/>
          <a:p>
            <a:pPr algn="l" indent="0" marL="0">
              <a:lnSpc>
                <a:spcPts val="2400"/>
              </a:lnSpc>
              <a:buNone/>
            </a:pPr>
            <a:r>
              <a:rPr lang="en-US" sz="1900" b="1" dirty="0">
                <a:solidFill>
                  <a:srgbClr val="FFFFFF"/>
                </a:solidFill>
                <a:latin typeface="Overpass Bold" pitchFamily="34" charset="0"/>
                <a:ea typeface="Overpass Bold" pitchFamily="34" charset="-122"/>
                <a:cs typeface="Overpass Bold" pitchFamily="34" charset="-120"/>
              </a:rPr>
              <a:t>12. Interaction Contracts</a:t>
            </a:r>
            <a:endParaRPr lang="en-US" sz="1900" dirty="0"/>
          </a:p>
        </p:txBody>
      </p:sp>
      <p:sp>
        <p:nvSpPr>
          <p:cNvPr id="3" name="Text 1"/>
          <p:cNvSpPr/>
          <p:nvPr/>
        </p:nvSpPr>
        <p:spPr>
          <a:xfrm>
            <a:off x="700757" y="819076"/>
            <a:ext cx="7742411" cy="314176"/>
          </a:xfrm>
          <a:prstGeom prst="rect">
            <a:avLst/>
          </a:prstGeom>
          <a:noFill/>
          <a:ln/>
        </p:spPr>
        <p:txBody>
          <a:bodyPr wrap="squar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Interactions are declared through AIC and reflected in SESM </a:t>
            </a:r>
            <a:pPr algn="l" indent="0" marL="0">
              <a:lnSpc>
                <a:spcPts val="1150"/>
              </a:lnSpc>
              <a:buNone/>
            </a:pPr>
            <a:r>
              <a:rPr lang="en-US" sz="800" dirty="0">
                <a:solidFill>
                  <a:srgbClr val="E5E0DF"/>
                </a:solidFill>
                <a:highlight>
                  <a:srgbClr val="322F2F"/>
                </a:highlight>
                <a:latin typeface="Consolas" pitchFamily="34" charset="0"/>
                <a:ea typeface="Consolas" pitchFamily="34" charset="-122"/>
                <a:cs typeface="Consolas" pitchFamily="34" charset="-120"/>
              </a:rPr>
              <a:t>ui.interaction</a:t>
            </a:r>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 SVGs may expose clickable regions, but HTML wrappers remain responsible for accessibility and keyboard navigation.</a:t>
            </a:r>
            <a:endParaRPr lang="en-US" sz="800" dirty="0"/>
          </a:p>
        </p:txBody>
      </p:sp>
      <p:sp>
        <p:nvSpPr>
          <p:cNvPr id="4" name="Shape 2"/>
          <p:cNvSpPr/>
          <p:nvPr/>
        </p:nvSpPr>
        <p:spPr>
          <a:xfrm>
            <a:off x="625599" y="1226716"/>
            <a:ext cx="3894237" cy="3570684"/>
          </a:xfrm>
          <a:prstGeom prst="roundRect">
            <a:avLst>
              <a:gd name="adj" fmla="val 2104"/>
            </a:avLst>
          </a:prstGeom>
          <a:solidFill>
            <a:srgbClr val="12386E">
              <a:alpha val="95000"/>
            </a:srgbClr>
          </a:solidFill>
          <a:ln/>
        </p:spPr>
      </p:sp>
      <p:sp>
        <p:nvSpPr>
          <p:cNvPr id="5" name="Text 3"/>
          <p:cNvSpPr/>
          <p:nvPr/>
        </p:nvSpPr>
        <p:spPr>
          <a:xfrm>
            <a:off x="729853" y="1309836"/>
            <a:ext cx="1537990" cy="153367"/>
          </a:xfrm>
          <a:prstGeom prst="rect">
            <a:avLst/>
          </a:prstGeom>
          <a:noFill/>
          <a:ln/>
        </p:spPr>
        <p:txBody>
          <a:bodyPr wrap="none" lIns="0" tIns="0" rIns="0" bIns="0" rtlCol="0" anchor="t"/>
          <a:lstStyle/>
          <a:p>
            <a:pPr algn="l" indent="0" marL="0">
              <a:lnSpc>
                <a:spcPts val="1200"/>
              </a:lnSpc>
              <a:buNone/>
            </a:pPr>
            <a:r>
              <a:rPr lang="en-US" sz="950" b="1" dirty="0">
                <a:solidFill>
                  <a:srgbClr val="FFFFFF"/>
                </a:solidFill>
                <a:latin typeface="Overpass Bold" pitchFamily="34" charset="0"/>
                <a:ea typeface="Overpass Bold" pitchFamily="34" charset="-122"/>
                <a:cs typeface="Overpass Bold" pitchFamily="34" charset="-120"/>
              </a:rPr>
              <a:t>Standard Interaction Block</a:t>
            </a:r>
            <a:endParaRPr lang="en-US" sz="950" dirty="0"/>
          </a:p>
        </p:txBody>
      </p:sp>
      <p:sp>
        <p:nvSpPr>
          <p:cNvPr id="6" name="Shape 4"/>
          <p:cNvSpPr/>
          <p:nvPr/>
        </p:nvSpPr>
        <p:spPr>
          <a:xfrm>
            <a:off x="729853" y="1556668"/>
            <a:ext cx="3685729" cy="1558007"/>
          </a:xfrm>
          <a:prstGeom prst="roundRect">
            <a:avLst>
              <a:gd name="adj" fmla="val 2812"/>
            </a:avLst>
          </a:prstGeom>
          <a:solidFill>
            <a:srgbClr val="1F457B"/>
          </a:solidFill>
          <a:ln/>
        </p:spPr>
      </p:sp>
      <p:sp>
        <p:nvSpPr>
          <p:cNvPr id="7" name="Shape 5"/>
          <p:cNvSpPr/>
          <p:nvPr/>
        </p:nvSpPr>
        <p:spPr>
          <a:xfrm>
            <a:off x="724644" y="1556668"/>
            <a:ext cx="3696146" cy="1558007"/>
          </a:xfrm>
          <a:prstGeom prst="roundRect">
            <a:avLst>
              <a:gd name="adj" fmla="val 1004"/>
            </a:avLst>
          </a:prstGeom>
          <a:solidFill>
            <a:srgbClr val="1F457B"/>
          </a:solidFill>
          <a:ln/>
        </p:spPr>
      </p:sp>
      <p:sp>
        <p:nvSpPr>
          <p:cNvPr id="8" name="Text 6"/>
          <p:cNvSpPr/>
          <p:nvPr/>
        </p:nvSpPr>
        <p:spPr>
          <a:xfrm>
            <a:off x="855018" y="1660922"/>
            <a:ext cx="3435400" cy="1349499"/>
          </a:xfrm>
          <a:prstGeom prst="rect">
            <a:avLst/>
          </a:prstGeom>
          <a:noFill/>
          <a:ln/>
        </p:spPr>
        <p:txBody>
          <a:bodyPr wrap="square" lIns="0" tIns="0" rIns="0" bIns="0" rtlCol="0" anchor="t"/>
          <a:lstStyle/>
          <a:p>
            <a:pPr algn="l" indent="0" marL="0">
              <a:lnSpc>
                <a:spcPts val="1150"/>
              </a:lnSpc>
              <a:buNone/>
            </a:pPr>
            <a:r>
              <a:rPr lang="en-US" sz="800" dirty="0">
                <a:solidFill>
                  <a:srgbClr val="E5E0DF"/>
                </a:solidFill>
                <a:highlight>
                  <a:srgbClr val="1F457B"/>
                </a:highlight>
                <a:latin typeface="Consolas" pitchFamily="34" charset="0"/>
                <a:ea typeface="Consolas" pitchFamily="34" charset="-122"/>
                <a:cs typeface="Consolas" pitchFamily="34" charset="-120"/>
              </a:rPr>
              <a:t>{</a:t>
            </a:r>
            <a:endParaRPr lang="en-US" sz="800" dirty="0"/>
          </a:p>
          <a:p>
            <a:pPr algn="l" indent="0" marL="0">
              <a:lnSpc>
                <a:spcPts val="1150"/>
              </a:lnSpc>
              <a:buNone/>
            </a:pPr>
            <a:r>
              <a:rPr lang="en-US" sz="800" dirty="0">
                <a:solidFill>
                  <a:srgbClr val="E5E0DF"/>
                </a:solidFill>
                <a:highlight>
                  <a:srgbClr val="1F457B"/>
                </a:highlight>
                <a:latin typeface="Consolas" pitchFamily="34" charset="0"/>
                <a:ea typeface="Consolas" pitchFamily="34" charset="-122"/>
                <a:cs typeface="Consolas" pitchFamily="34" charset="-120"/>
              </a:rPr>
              <a:t>  "interaction": {</a:t>
            </a:r>
            <a:endParaRPr lang="en-US" sz="800" dirty="0"/>
          </a:p>
          <a:p>
            <a:pPr algn="l" indent="0" marL="0">
              <a:lnSpc>
                <a:spcPts val="1150"/>
              </a:lnSpc>
              <a:buNone/>
            </a:pPr>
            <a:r>
              <a:rPr lang="en-US" sz="800" dirty="0">
                <a:solidFill>
                  <a:srgbClr val="E5E0DF"/>
                </a:solidFill>
                <a:highlight>
                  <a:srgbClr val="1F457B"/>
                </a:highlight>
                <a:latin typeface="Consolas" pitchFamily="34" charset="0"/>
                <a:ea typeface="Consolas" pitchFamily="34" charset="-122"/>
                <a:cs typeface="Consolas" pitchFamily="34" charset="-120"/>
              </a:rPr>
              <a:t>    "click": "canonical_html",</a:t>
            </a:r>
            <a:endParaRPr lang="en-US" sz="800" dirty="0"/>
          </a:p>
          <a:p>
            <a:pPr algn="l" indent="0" marL="0">
              <a:lnSpc>
                <a:spcPts val="1150"/>
              </a:lnSpc>
              <a:buNone/>
            </a:pPr>
            <a:r>
              <a:rPr lang="en-US" sz="800" dirty="0">
                <a:solidFill>
                  <a:srgbClr val="E5E0DF"/>
                </a:solidFill>
                <a:highlight>
                  <a:srgbClr val="1F457B"/>
                </a:highlight>
                <a:latin typeface="Consolas" pitchFamily="34" charset="0"/>
                <a:ea typeface="Consolas" pitchFamily="34" charset="-122"/>
                <a:cs typeface="Consolas" pitchFamily="34" charset="-120"/>
              </a:rPr>
              <a:t>    "hover": "show-metadata",</a:t>
            </a:r>
            <a:endParaRPr lang="en-US" sz="800" dirty="0"/>
          </a:p>
          <a:p>
            <a:pPr algn="l" indent="0" marL="0">
              <a:lnSpc>
                <a:spcPts val="1150"/>
              </a:lnSpc>
              <a:buNone/>
            </a:pPr>
            <a:r>
              <a:rPr lang="en-US" sz="800" dirty="0">
                <a:solidFill>
                  <a:srgbClr val="E5E0DF"/>
                </a:solidFill>
                <a:highlight>
                  <a:srgbClr val="1F457B"/>
                </a:highlight>
                <a:latin typeface="Consolas" pitchFamily="34" charset="0"/>
                <a:ea typeface="Consolas" pitchFamily="34" charset="-122"/>
                <a:cs typeface="Consolas" pitchFamily="34" charset="-120"/>
              </a:rPr>
              <a:t>    "focus": "highlight-border",</a:t>
            </a:r>
            <a:endParaRPr lang="en-US" sz="800" dirty="0"/>
          </a:p>
          <a:p>
            <a:pPr algn="l" indent="0" marL="0">
              <a:lnSpc>
                <a:spcPts val="1150"/>
              </a:lnSpc>
              <a:buNone/>
            </a:pPr>
            <a:r>
              <a:rPr lang="en-US" sz="800" dirty="0">
                <a:solidFill>
                  <a:srgbClr val="E5E0DF"/>
                </a:solidFill>
                <a:highlight>
                  <a:srgbClr val="1F457B"/>
                </a:highlight>
                <a:latin typeface="Consolas" pitchFamily="34" charset="0"/>
                <a:ea typeface="Consolas" pitchFamily="34" charset="-122"/>
                <a:cs typeface="Consolas" pitchFamily="34" charset="-120"/>
              </a:rPr>
              <a:t>    "keyboard": "activate-canonical-action"</a:t>
            </a:r>
            <a:endParaRPr lang="en-US" sz="800" dirty="0"/>
          </a:p>
          <a:p>
            <a:pPr algn="l" indent="0" marL="0">
              <a:lnSpc>
                <a:spcPts val="1150"/>
              </a:lnSpc>
              <a:buNone/>
            </a:pPr>
            <a:r>
              <a:rPr lang="en-US" sz="800" dirty="0">
                <a:solidFill>
                  <a:srgbClr val="E5E0DF"/>
                </a:solidFill>
                <a:highlight>
                  <a:srgbClr val="1F457B"/>
                </a:highlight>
                <a:latin typeface="Consolas" pitchFamily="34" charset="0"/>
                <a:ea typeface="Consolas" pitchFamily="34" charset="-122"/>
                <a:cs typeface="Consolas" pitchFamily="34" charset="-120"/>
              </a:rPr>
              <a:t>  }</a:t>
            </a:r>
            <a:endParaRPr lang="en-US" sz="800" dirty="0"/>
          </a:p>
          <a:p>
            <a:pPr algn="l" indent="0" marL="0">
              <a:lnSpc>
                <a:spcPts val="1150"/>
              </a:lnSpc>
              <a:buNone/>
            </a:pPr>
            <a:r>
              <a:rPr lang="en-US" sz="800" dirty="0">
                <a:solidFill>
                  <a:srgbClr val="E5E0DF"/>
                </a:solidFill>
                <a:highlight>
                  <a:srgbClr val="1F457B"/>
                </a:highlight>
                <a:latin typeface="Consolas" pitchFamily="34" charset="0"/>
                <a:ea typeface="Consolas" pitchFamily="34" charset="-122"/>
                <a:cs typeface="Consolas" pitchFamily="34" charset="-120"/>
              </a:rPr>
              <a:t>}</a:t>
            </a:r>
            <a:endParaRPr lang="en-US" sz="800" dirty="0"/>
          </a:p>
          <a:p>
            <a:pPr algn="l" indent="0" marL="0">
              <a:lnSpc>
                <a:spcPts val="1150"/>
              </a:lnSpc>
              <a:buNone/>
            </a:pPr>
            <a:r>
              <a:rPr lang="en-US" sz="800" dirty="0">
                <a:solidFill>
                  <a:srgbClr val="E5E0DF"/>
                </a:solidFill>
                <a:highlight>
                  <a:srgbClr val="1F457B"/>
                </a:highlight>
                <a:latin typeface="Consolas" pitchFamily="34" charset="0"/>
                <a:ea typeface="Consolas" pitchFamily="34" charset="-122"/>
                <a:cs typeface="Consolas" pitchFamily="34" charset="-120"/>
              </a:rPr>
              <a:t>    </a:t>
            </a:r>
            <a:endParaRPr lang="en-US" sz="800" dirty="0"/>
          </a:p>
        </p:txBody>
      </p:sp>
      <p:sp>
        <p:nvSpPr>
          <p:cNvPr id="9" name="Text 7"/>
          <p:cNvSpPr/>
          <p:nvPr/>
        </p:nvSpPr>
        <p:spPr>
          <a:xfrm>
            <a:off x="729853" y="3208139"/>
            <a:ext cx="1276201" cy="153367"/>
          </a:xfrm>
          <a:prstGeom prst="rect">
            <a:avLst/>
          </a:prstGeom>
          <a:noFill/>
          <a:ln/>
        </p:spPr>
        <p:txBody>
          <a:bodyPr wrap="none" lIns="0" tIns="0" rIns="0" bIns="0" rtlCol="0" anchor="t"/>
          <a:lstStyle/>
          <a:p>
            <a:pPr algn="l" indent="0" marL="0">
              <a:lnSpc>
                <a:spcPts val="1200"/>
              </a:lnSpc>
              <a:buNone/>
            </a:pPr>
            <a:r>
              <a:rPr lang="en-US" sz="950" b="1" dirty="0">
                <a:solidFill>
                  <a:srgbClr val="FFFFFF"/>
                </a:solidFill>
                <a:latin typeface="Overpass Bold" pitchFamily="34" charset="0"/>
                <a:ea typeface="Overpass Bold" pitchFamily="34" charset="-122"/>
                <a:cs typeface="Overpass Bold" pitchFamily="34" charset="-120"/>
              </a:rPr>
              <a:t>Common Click Targets</a:t>
            </a:r>
            <a:endParaRPr lang="en-US" sz="950" dirty="0"/>
          </a:p>
        </p:txBody>
      </p:sp>
      <p:sp>
        <p:nvSpPr>
          <p:cNvPr id="10" name="Text 8"/>
          <p:cNvSpPr/>
          <p:nvPr/>
        </p:nvSpPr>
        <p:spPr>
          <a:xfrm>
            <a:off x="729853" y="3444627"/>
            <a:ext cx="3685729" cy="1323752"/>
          </a:xfrm>
          <a:prstGeom prst="rect">
            <a:avLst/>
          </a:prstGeom>
          <a:noFill/>
          <a:ln/>
        </p:spPr>
        <p:txBody>
          <a:bodyPr wrap="square" lIns="0" tIns="0" rIns="0" bIns="0" rtlCol="0" anchor="t"/>
          <a:lstStyle/>
          <a:p>
            <a:pPr algn="l" marL="342900" indent="-342900">
              <a:lnSpc>
                <a:spcPts val="1150"/>
              </a:lnSpc>
              <a:buSzPct val="100000"/>
              <a:buChar char="•"/>
            </a:pPr>
            <a:r>
              <a:rPr lang="en-US" sz="800" dirty="0">
                <a:solidFill>
                  <a:srgbClr val="E5E0DF"/>
                </a:solidFill>
                <a:highlight>
                  <a:srgbClr val="1F457B"/>
                </a:highlight>
                <a:latin typeface="Consolas" pitchFamily="34" charset="0"/>
                <a:ea typeface="Consolas" pitchFamily="34" charset="-122"/>
                <a:cs typeface="Consolas" pitchFamily="34" charset="-120"/>
              </a:rPr>
              <a:t>canonical_html</a:t>
            </a:r>
            <a:endParaRPr lang="en-US" sz="800" dirty="0"/>
          </a:p>
          <a:p>
            <a:pPr algn="l" marL="342900" indent="-342900">
              <a:lnSpc>
                <a:spcPts val="1150"/>
              </a:lnSpc>
              <a:buSzPct val="100000"/>
              <a:buChar char="•"/>
            </a:pPr>
            <a:r>
              <a:rPr lang="en-US" sz="800" dirty="0">
                <a:solidFill>
                  <a:srgbClr val="E5E0DF"/>
                </a:solidFill>
                <a:highlight>
                  <a:srgbClr val="1F457B"/>
                </a:highlight>
                <a:latin typeface="Consolas" pitchFamily="34" charset="0"/>
                <a:ea typeface="Consolas" pitchFamily="34" charset="-122"/>
                <a:cs typeface="Consolas" pitchFamily="34" charset="-120"/>
              </a:rPr>
              <a:t>download</a:t>
            </a:r>
            <a:endParaRPr lang="en-US" sz="800" dirty="0"/>
          </a:p>
          <a:p>
            <a:pPr algn="l" marL="342900" indent="-342900">
              <a:lnSpc>
                <a:spcPts val="1150"/>
              </a:lnSpc>
              <a:buSzPct val="100000"/>
              <a:buChar char="•"/>
            </a:pPr>
            <a:r>
              <a:rPr lang="en-US" sz="800" dirty="0">
                <a:solidFill>
                  <a:srgbClr val="E5E0DF"/>
                </a:solidFill>
                <a:highlight>
                  <a:srgbClr val="1F457B"/>
                </a:highlight>
                <a:latin typeface="Consolas" pitchFamily="34" charset="0"/>
                <a:ea typeface="Consolas" pitchFamily="34" charset="-122"/>
                <a:cs typeface="Consolas" pitchFamily="34" charset="-120"/>
              </a:rPr>
              <a:t>pipeline_report</a:t>
            </a:r>
            <a:endParaRPr lang="en-US" sz="800" dirty="0"/>
          </a:p>
          <a:p>
            <a:pPr algn="l" marL="342900" indent="-342900">
              <a:lnSpc>
                <a:spcPts val="1150"/>
              </a:lnSpc>
              <a:buSzPct val="100000"/>
              <a:buChar char="•"/>
            </a:pPr>
            <a:r>
              <a:rPr lang="en-US" sz="800" dirty="0">
                <a:solidFill>
                  <a:srgbClr val="E5E0DF"/>
                </a:solidFill>
                <a:highlight>
                  <a:srgbClr val="1F457B"/>
                </a:highlight>
                <a:latin typeface="Consolas" pitchFamily="34" charset="0"/>
                <a:ea typeface="Consolas" pitchFamily="34" charset="-122"/>
                <a:cs typeface="Consolas" pitchFamily="34" charset="-120"/>
              </a:rPr>
              <a:t>manifest</a:t>
            </a:r>
            <a:endParaRPr lang="en-US" sz="800" dirty="0"/>
          </a:p>
          <a:p>
            <a:pPr algn="l" marL="342900" indent="-342900">
              <a:lnSpc>
                <a:spcPts val="1150"/>
              </a:lnSpc>
              <a:buSzPct val="100000"/>
              <a:buChar char="•"/>
            </a:pPr>
            <a:r>
              <a:rPr lang="en-US" sz="800" dirty="0">
                <a:solidFill>
                  <a:srgbClr val="E5E0DF"/>
                </a:solidFill>
                <a:highlight>
                  <a:srgbClr val="1F457B"/>
                </a:highlight>
                <a:latin typeface="Consolas" pitchFamily="34" charset="0"/>
                <a:ea typeface="Consolas" pitchFamily="34" charset="-122"/>
                <a:cs typeface="Consolas" pitchFamily="34" charset="-120"/>
              </a:rPr>
              <a:t>schema</a:t>
            </a:r>
            <a:endParaRPr lang="en-US" sz="800" dirty="0"/>
          </a:p>
          <a:p>
            <a:pPr algn="l" marL="342900" indent="-342900">
              <a:lnSpc>
                <a:spcPts val="1150"/>
              </a:lnSpc>
              <a:buSzPct val="100000"/>
              <a:buChar char="•"/>
            </a:pPr>
            <a:r>
              <a:rPr lang="en-US" sz="800" dirty="0">
                <a:solidFill>
                  <a:srgbClr val="E5E0DF"/>
                </a:solidFill>
                <a:highlight>
                  <a:srgbClr val="1F457B"/>
                </a:highlight>
                <a:latin typeface="Consolas" pitchFamily="34" charset="0"/>
                <a:ea typeface="Consolas" pitchFamily="34" charset="-122"/>
                <a:cs typeface="Consolas" pitchFamily="34" charset="-120"/>
              </a:rPr>
              <a:t>related_dataset</a:t>
            </a:r>
            <a:endParaRPr lang="en-US" sz="800" dirty="0"/>
          </a:p>
          <a:p>
            <a:pPr algn="l" marL="342900" indent="-342900">
              <a:lnSpc>
                <a:spcPts val="1150"/>
              </a:lnSpc>
              <a:buSzPct val="100000"/>
              <a:buChar char="•"/>
            </a:pPr>
            <a:r>
              <a:rPr lang="en-US" sz="800" dirty="0">
                <a:solidFill>
                  <a:srgbClr val="E5E0DF"/>
                </a:solidFill>
                <a:highlight>
                  <a:srgbClr val="1F457B"/>
                </a:highlight>
                <a:latin typeface="Consolas" pitchFamily="34" charset="0"/>
                <a:ea typeface="Consolas" pitchFamily="34" charset="-122"/>
                <a:cs typeface="Consolas" pitchFamily="34" charset="-120"/>
              </a:rPr>
              <a:t>none</a:t>
            </a:r>
            <a:endParaRPr lang="en-US" sz="800" dirty="0"/>
          </a:p>
        </p:txBody>
      </p:sp>
      <p:sp>
        <p:nvSpPr>
          <p:cNvPr id="11" name="Text 9"/>
          <p:cNvSpPr/>
          <p:nvPr/>
        </p:nvSpPr>
        <p:spPr>
          <a:xfrm>
            <a:off x="4703936" y="1309836"/>
            <a:ext cx="1516335" cy="153367"/>
          </a:xfrm>
          <a:prstGeom prst="rect">
            <a:avLst/>
          </a:prstGeom>
          <a:noFill/>
          <a:ln/>
        </p:spPr>
        <p:txBody>
          <a:bodyPr wrap="none" lIns="0" tIns="0" rIns="0" bIns="0" rtlCol="0" anchor="t"/>
          <a:lstStyle/>
          <a:p>
            <a:pPr algn="l" indent="0" marL="0">
              <a:lnSpc>
                <a:spcPts val="1200"/>
              </a:lnSpc>
              <a:buNone/>
            </a:pPr>
            <a:r>
              <a:rPr lang="en-US" sz="950" b="1" dirty="0">
                <a:solidFill>
                  <a:srgbClr val="FFFFFF"/>
                </a:solidFill>
                <a:latin typeface="Overpass Bold" pitchFamily="34" charset="0"/>
                <a:ea typeface="Overpass Bold" pitchFamily="34" charset="-122"/>
                <a:cs typeface="Overpass Bold" pitchFamily="34" charset="-120"/>
              </a:rPr>
              <a:t>Hover Metadata May Show</a:t>
            </a:r>
            <a:endParaRPr lang="en-US" sz="950" dirty="0"/>
          </a:p>
        </p:txBody>
      </p:sp>
      <p:sp>
        <p:nvSpPr>
          <p:cNvPr id="12" name="Text 10"/>
          <p:cNvSpPr/>
          <p:nvPr/>
        </p:nvSpPr>
        <p:spPr>
          <a:xfrm>
            <a:off x="4703936" y="1546324"/>
            <a:ext cx="3743920" cy="507876"/>
          </a:xfrm>
          <a:prstGeom prst="rect">
            <a:avLst/>
          </a:prstGeom>
          <a:noFill/>
          <a:ln/>
        </p:spPr>
        <p:txBody>
          <a:bodyPr wrap="square" lIns="0" tIns="0" rIns="0" bIns="0" rtlCol="0" anchor="t"/>
          <a:lstStyle/>
          <a:p>
            <a:pPr algn="l" marL="342900" indent="-342900">
              <a:lnSpc>
                <a:spcPts val="1150"/>
              </a:lnSpc>
              <a:buSzPct val="100000"/>
              <a:buChar char="•"/>
            </a:pPr>
            <a:r>
              <a:rPr lang="en-US" sz="800" dirty="0">
                <a:solidFill>
                  <a:srgbClr val="E5E0DF"/>
                </a:solidFill>
                <a:latin typeface="Overpass" pitchFamily="34" charset="0"/>
                <a:ea typeface="Overpass" pitchFamily="34" charset="-122"/>
                <a:cs typeface="Overpass" pitchFamily="34" charset="-120"/>
              </a:rPr>
              <a:t>Artifact ID and source manifest</a:t>
            </a:r>
            <a:endParaRPr lang="en-US" sz="800" dirty="0"/>
          </a:p>
          <a:p>
            <a:pPr algn="l" marL="342900" indent="-342900">
              <a:lnSpc>
                <a:spcPts val="1150"/>
              </a:lnSpc>
              <a:buSzPct val="100000"/>
              <a:buChar char="•"/>
            </a:pPr>
            <a:r>
              <a:rPr lang="en-US" sz="800" dirty="0">
                <a:solidFill>
                  <a:srgbClr val="E5E0DF"/>
                </a:solidFill>
                <a:latin typeface="Overpass" pitchFamily="34" charset="0"/>
                <a:ea typeface="Overpass" pitchFamily="34" charset="-122"/>
                <a:cs typeface="Overpass" pitchFamily="34" charset="-120"/>
              </a:rPr>
              <a:t>State and last updated timestamp</a:t>
            </a:r>
            <a:endParaRPr lang="en-US" sz="800" dirty="0"/>
          </a:p>
          <a:p>
            <a:pPr algn="l" marL="342900" indent="-342900">
              <a:lnSpc>
                <a:spcPts val="1150"/>
              </a:lnSpc>
              <a:buSzPct val="100000"/>
              <a:buChar char="•"/>
            </a:pPr>
            <a:r>
              <a:rPr lang="en-US" sz="800" dirty="0">
                <a:solidFill>
                  <a:srgbClr val="E5E0DF"/>
                </a:solidFill>
                <a:latin typeface="Overpass" pitchFamily="34" charset="0"/>
                <a:ea typeface="Overpass" pitchFamily="34" charset="-122"/>
                <a:cs typeface="Overpass" pitchFamily="34" charset="-120"/>
              </a:rPr>
              <a:t>Quality score and provenance summary</a:t>
            </a:r>
            <a:endParaRPr lang="en-US" sz="800" dirty="0"/>
          </a:p>
        </p:txBody>
      </p:sp>
      <p:sp>
        <p:nvSpPr>
          <p:cNvPr id="13" name="Shape 11"/>
          <p:cNvSpPr/>
          <p:nvPr/>
        </p:nvSpPr>
        <p:spPr>
          <a:xfrm>
            <a:off x="4703936" y="2147664"/>
            <a:ext cx="3743920" cy="385986"/>
          </a:xfrm>
          <a:prstGeom prst="roundRect">
            <a:avLst>
              <a:gd name="adj" fmla="val 11351"/>
            </a:avLst>
          </a:prstGeom>
          <a:solidFill>
            <a:srgbClr val="4B3F02"/>
          </a:solidFill>
          <a:ln/>
        </p:spPr>
      </p:sp>
      <p:pic>
        <p:nvPicPr>
          <p:cNvPr id="14" name="Image 0" descr="preencoded.png">    </p:cNvPr>
          <p:cNvPicPr>
            <a:picLocks noChangeAspect="1"/>
          </p:cNvPicPr>
          <p:nvPr/>
        </p:nvPicPr>
        <p:blipFill>
          <a:blip r:embed="rId1"/>
          <a:stretch>
            <a:fillRect/>
          </a:stretch>
        </p:blipFill>
        <p:spPr>
          <a:xfrm>
            <a:off x="4808190" y="2286744"/>
            <a:ext cx="130373" cy="104254"/>
          </a:xfrm>
          <a:prstGeom prst="rect">
            <a:avLst/>
          </a:prstGeom>
        </p:spPr>
      </p:pic>
      <p:sp>
        <p:nvSpPr>
          <p:cNvPr id="15" name="Text 12"/>
          <p:cNvSpPr/>
          <p:nvPr/>
        </p:nvSpPr>
        <p:spPr>
          <a:xfrm>
            <a:off x="5042818" y="2256830"/>
            <a:ext cx="3300785" cy="149944"/>
          </a:xfrm>
          <a:prstGeom prst="rect">
            <a:avLst/>
          </a:prstGeom>
          <a:noFill/>
          <a:ln/>
        </p:spPr>
        <p:txBody>
          <a:bodyPr wrap="none" lIns="0" tIns="0" rIns="0" bIns="0" rtlCol="0" anchor="t"/>
          <a:lstStyle/>
          <a:p>
            <a:pPr algn="l" indent="0" marL="0">
              <a:lnSpc>
                <a:spcPts val="1150"/>
              </a:lnSpc>
              <a:buNone/>
            </a:pPr>
            <a:r>
              <a:rPr lang="en-US" sz="800" dirty="0">
                <a:solidFill>
                  <a:srgbClr val="FFFFFF"/>
                </a:solidFill>
                <a:latin typeface="Overpass" pitchFamily="34" charset="0"/>
                <a:ea typeface="Overpass" pitchFamily="34" charset="-122"/>
                <a:cs typeface="Overpass" pitchFamily="34" charset="-120"/>
              </a:rPr>
              <a:t>Hover metadata must never be the only place critical warnings appear.</a:t>
            </a:r>
            <a:endParaRPr lang="en-US" sz="800" dirty="0"/>
          </a:p>
        </p:txBody>
      </p:sp>
      <p:sp>
        <p:nvSpPr>
          <p:cNvPr id="16" name="Text 13"/>
          <p:cNvSpPr/>
          <p:nvPr/>
        </p:nvSpPr>
        <p:spPr>
          <a:xfrm>
            <a:off x="4703936" y="2627114"/>
            <a:ext cx="1227237" cy="153367"/>
          </a:xfrm>
          <a:prstGeom prst="rect">
            <a:avLst/>
          </a:prstGeom>
          <a:noFill/>
          <a:ln/>
        </p:spPr>
        <p:txBody>
          <a:bodyPr wrap="none" lIns="0" tIns="0" rIns="0" bIns="0" rtlCol="0" anchor="t"/>
          <a:lstStyle/>
          <a:p>
            <a:pPr algn="l" indent="0" marL="0">
              <a:lnSpc>
                <a:spcPts val="1200"/>
              </a:lnSpc>
              <a:buNone/>
            </a:pPr>
            <a:r>
              <a:rPr lang="en-US" sz="950" b="1" dirty="0">
                <a:solidFill>
                  <a:srgbClr val="FFFFFF"/>
                </a:solidFill>
                <a:latin typeface="Overpass Bold" pitchFamily="34" charset="0"/>
                <a:ea typeface="Overpass Bold" pitchFamily="34" charset="-122"/>
                <a:cs typeface="Overpass Bold" pitchFamily="34" charset="-120"/>
              </a:rPr>
              <a:t>Focus Behavior Rules</a:t>
            </a:r>
            <a:endParaRPr lang="en-US" sz="950" dirty="0"/>
          </a:p>
        </p:txBody>
      </p:sp>
      <p:sp>
        <p:nvSpPr>
          <p:cNvPr id="17" name="Text 14"/>
          <p:cNvSpPr/>
          <p:nvPr/>
        </p:nvSpPr>
        <p:spPr>
          <a:xfrm>
            <a:off x="4703936" y="2863602"/>
            <a:ext cx="3743920" cy="507876"/>
          </a:xfrm>
          <a:prstGeom prst="rect">
            <a:avLst/>
          </a:prstGeom>
          <a:noFill/>
          <a:ln/>
        </p:spPr>
        <p:txBody>
          <a:bodyPr wrap="square" lIns="0" tIns="0" rIns="0" bIns="0" rtlCol="0" anchor="t"/>
          <a:lstStyle/>
          <a:p>
            <a:pPr algn="l" marL="342900" indent="-342900">
              <a:lnSpc>
                <a:spcPts val="1150"/>
              </a:lnSpc>
              <a:buSzPct val="100000"/>
              <a:buChar char="•"/>
            </a:pPr>
            <a:r>
              <a:rPr lang="en-US" sz="800" dirty="0">
                <a:solidFill>
                  <a:srgbClr val="E5E0DF"/>
                </a:solidFill>
                <a:latin typeface="Overpass" pitchFamily="34" charset="0"/>
                <a:ea typeface="Overpass" pitchFamily="34" charset="-122"/>
                <a:cs typeface="Overpass" pitchFamily="34" charset="-120"/>
              </a:rPr>
              <a:t>Use semantic border highlight — not glow alone</a:t>
            </a:r>
            <a:endParaRPr lang="en-US" sz="800" dirty="0"/>
          </a:p>
          <a:p>
            <a:pPr algn="l" marL="342900" indent="-342900">
              <a:lnSpc>
                <a:spcPts val="1150"/>
              </a:lnSpc>
              <a:buSzPct val="100000"/>
              <a:buChar char="•"/>
            </a:pPr>
            <a:r>
              <a:rPr lang="en-US" sz="800" dirty="0">
                <a:solidFill>
                  <a:srgbClr val="E5E0DF"/>
                </a:solidFill>
                <a:latin typeface="Overpass" pitchFamily="34" charset="0"/>
                <a:ea typeface="Overpass" pitchFamily="34" charset="-122"/>
                <a:cs typeface="Overpass" pitchFamily="34" charset="-120"/>
              </a:rPr>
              <a:t>Preserve visible focus at all times</a:t>
            </a:r>
            <a:endParaRPr lang="en-US" sz="800" dirty="0"/>
          </a:p>
          <a:p>
            <a:pPr algn="l" marL="342900" indent="-342900">
              <a:lnSpc>
                <a:spcPts val="1150"/>
              </a:lnSpc>
              <a:buSzPct val="100000"/>
              <a:buChar char="•"/>
            </a:pPr>
            <a:r>
              <a:rPr lang="en-US" sz="800" dirty="0">
                <a:solidFill>
                  <a:srgbClr val="E5E0DF"/>
                </a:solidFill>
                <a:latin typeface="Overpass" pitchFamily="34" charset="0"/>
                <a:ea typeface="Overpass" pitchFamily="34" charset="-122"/>
                <a:cs typeface="Overpass" pitchFamily="34" charset="-120"/>
              </a:rPr>
              <a:t>Expose accessible label text in HTML wrappers</a:t>
            </a:r>
            <a:endParaRPr lang="en-US" sz="8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1459855" y="296987"/>
            <a:ext cx="2060600" cy="246683"/>
          </a:xfrm>
          <a:prstGeom prst="rect">
            <a:avLst/>
          </a:prstGeom>
          <a:noFill/>
          <a:ln/>
        </p:spPr>
        <p:txBody>
          <a:bodyPr wrap="none" lIns="0" tIns="0" rIns="0" bIns="0" rtlCol="0" anchor="t"/>
          <a:lstStyle/>
          <a:p>
            <a:pPr algn="l" indent="0" marL="0">
              <a:lnSpc>
                <a:spcPts val="1900"/>
              </a:lnSpc>
              <a:buNone/>
            </a:pPr>
            <a:r>
              <a:rPr lang="en-US" sz="1550" b="1" dirty="0">
                <a:solidFill>
                  <a:srgbClr val="FFFFFF"/>
                </a:solidFill>
                <a:latin typeface="Overpass Bold" pitchFamily="34" charset="0"/>
                <a:ea typeface="Overpass Bold" pitchFamily="34" charset="-122"/>
                <a:cs typeface="Overpass Bold" pitchFamily="34" charset="-120"/>
              </a:rPr>
              <a:t>13. Generator Contract</a:t>
            </a:r>
            <a:endParaRPr lang="en-US" sz="1550" dirty="0"/>
          </a:p>
        </p:txBody>
      </p:sp>
      <p:sp>
        <p:nvSpPr>
          <p:cNvPr id="3" name="Text 1"/>
          <p:cNvSpPr/>
          <p:nvPr/>
        </p:nvSpPr>
        <p:spPr>
          <a:xfrm>
            <a:off x="1459855" y="651049"/>
            <a:ext cx="6224290" cy="220117"/>
          </a:xfrm>
          <a:prstGeom prst="rect">
            <a:avLst/>
          </a:prstGeom>
          <a:noFill/>
          <a:ln/>
        </p:spPr>
        <p:txBody>
          <a:bodyPr wrap="square" lIns="0" tIns="0" rIns="0" bIns="0" rtlCol="0" anchor="t"/>
          <a:lstStyle/>
          <a:p>
            <a:pPr algn="l" indent="0" marL="0">
              <a:lnSpc>
                <a:spcPts val="850"/>
              </a:lnSpc>
              <a:buNone/>
            </a:pPr>
            <a:r>
              <a:rPr lang="en-US" sz="650" dirty="0">
                <a:solidFill>
                  <a:srgbClr val="E5E0DF"/>
                </a:solidFill>
                <a:latin typeface="Overpass" pitchFamily="34" charset="0"/>
                <a:ea typeface="Overpass" pitchFamily="34" charset="-122"/>
                <a:cs typeface="Overpass" pitchFamily="34" charset="-120"/>
              </a:rPr>
              <a:t>The Rust artifact generator treats AIC as a hard contract. Every generation run must follow a deterministic, validated pipeline. Identical inputs must always produce structurally identical outputs.</a:t>
            </a:r>
            <a:endParaRPr lang="en-US" sz="650" dirty="0"/>
          </a:p>
        </p:txBody>
      </p:sp>
      <p:pic>
        <p:nvPicPr>
          <p:cNvPr id="4" name="Image 0" descr="preencoded.png">    </p:cNvPr>
          <p:cNvPicPr>
            <a:picLocks noChangeAspect="1"/>
          </p:cNvPicPr>
          <p:nvPr/>
        </p:nvPicPr>
        <p:blipFill>
          <a:blip r:embed="rId1"/>
          <a:stretch>
            <a:fillRect/>
          </a:stretch>
        </p:blipFill>
        <p:spPr>
          <a:xfrm>
            <a:off x="1459855" y="931590"/>
            <a:ext cx="6224290" cy="2800871"/>
          </a:xfrm>
          <a:prstGeom prst="rect">
            <a:avLst/>
          </a:prstGeom>
        </p:spPr>
      </p:pic>
      <p:sp>
        <p:nvSpPr>
          <p:cNvPr id="5" name="Text 2"/>
          <p:cNvSpPr/>
          <p:nvPr/>
        </p:nvSpPr>
        <p:spPr>
          <a:xfrm>
            <a:off x="2397472" y="1077094"/>
            <a:ext cx="1089228" cy="158316"/>
          </a:xfrm>
          <a:prstGeom prst="rect">
            <a:avLst/>
          </a:prstGeom>
          <a:noFill/>
          <a:ln/>
        </p:spPr>
        <p:txBody>
          <a:bodyPr wrap="none" lIns="0" tIns="0" rIns="0" bIns="0" rtlCol="0" anchor="t"/>
          <a:lstStyle/>
          <a:p>
            <a:pPr algn="ctr" indent="0" marL="0">
              <a:lnSpc>
                <a:spcPts val="1200"/>
              </a:lnSpc>
              <a:buNone/>
            </a:pPr>
            <a:r>
              <a:rPr lang="en-US" sz="950" b="1" dirty="0">
                <a:solidFill>
                  <a:srgbClr val="E5E0DF"/>
                </a:solidFill>
                <a:latin typeface="Overpass Bold" pitchFamily="34" charset="0"/>
                <a:ea typeface="Overpass Bold" pitchFamily="34" charset="-122"/>
                <a:cs typeface="Overpass Bold" pitchFamily="34" charset="-120"/>
              </a:rPr>
              <a:t>Source Manifest</a:t>
            </a:r>
            <a:endParaRPr lang="en-US" sz="950" dirty="0"/>
          </a:p>
        </p:txBody>
      </p:sp>
      <p:sp>
        <p:nvSpPr>
          <p:cNvPr id="6" name="Text 3"/>
          <p:cNvSpPr/>
          <p:nvPr/>
        </p:nvSpPr>
        <p:spPr>
          <a:xfrm>
            <a:off x="2397472" y="1283288"/>
            <a:ext cx="1089228" cy="220875"/>
          </a:xfrm>
          <a:prstGeom prst="rect">
            <a:avLst/>
          </a:prstGeom>
          <a:noFill/>
          <a:ln/>
        </p:spPr>
        <p:txBody>
          <a:bodyPr wrap="square" lIns="0" tIns="0" rIns="0" bIns="0" rtlCol="0" anchor="t"/>
          <a:lstStyle/>
          <a:p>
            <a:pPr algn="ctr" indent="0" marL="0">
              <a:lnSpc>
                <a:spcPts val="850"/>
              </a:lnSpc>
              <a:buNone/>
            </a:pPr>
            <a:r>
              <a:rPr lang="en-US" sz="800" dirty="0">
                <a:solidFill>
                  <a:srgbClr val="E5E0DF"/>
                </a:solidFill>
                <a:latin typeface="Overpass" pitchFamily="34" charset="0"/>
                <a:ea typeface="Overpass" pitchFamily="34" charset="-122"/>
                <a:cs typeface="Overpass" pitchFamily="34" charset="-120"/>
              </a:rPr>
              <a:t>Ingest canonical input manifest</a:t>
            </a:r>
            <a:endParaRPr lang="en-US" sz="800" dirty="0"/>
          </a:p>
        </p:txBody>
      </p:sp>
      <p:pic>
        <p:nvPicPr>
          <p:cNvPr id="7" name="Image 1" descr="preencoded.png">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24448" y="1810976"/>
            <a:ext cx="241261" cy="241261"/>
          </a:xfrm>
          <a:prstGeom prst="rect">
            <a:avLst/>
          </a:prstGeom>
        </p:spPr>
      </p:pic>
      <p:sp>
        <p:nvSpPr>
          <p:cNvPr id="8" name="Text 4"/>
          <p:cNvSpPr/>
          <p:nvPr/>
        </p:nvSpPr>
        <p:spPr>
          <a:xfrm>
            <a:off x="3474730" y="3177747"/>
            <a:ext cx="1095213" cy="158316"/>
          </a:xfrm>
          <a:prstGeom prst="rect">
            <a:avLst/>
          </a:prstGeom>
          <a:noFill/>
          <a:ln/>
        </p:spPr>
        <p:txBody>
          <a:bodyPr wrap="none" lIns="0" tIns="0" rIns="0" bIns="0" rtlCol="0" anchor="t"/>
          <a:lstStyle/>
          <a:p>
            <a:pPr algn="ctr" indent="0" marL="0">
              <a:lnSpc>
                <a:spcPts val="1200"/>
              </a:lnSpc>
              <a:buNone/>
            </a:pPr>
            <a:r>
              <a:rPr lang="en-US" sz="950" b="1" dirty="0">
                <a:solidFill>
                  <a:srgbClr val="E5E0DF"/>
                </a:solidFill>
                <a:latin typeface="Overpass Bold" pitchFamily="34" charset="0"/>
                <a:ea typeface="Overpass Bold" pitchFamily="34" charset="-122"/>
                <a:cs typeface="Overpass Bold" pitchFamily="34" charset="-120"/>
              </a:rPr>
              <a:t>Normalize Fields</a:t>
            </a:r>
            <a:endParaRPr lang="en-US" sz="950" dirty="0"/>
          </a:p>
        </p:txBody>
      </p:sp>
      <p:sp>
        <p:nvSpPr>
          <p:cNvPr id="9" name="Text 5"/>
          <p:cNvSpPr/>
          <p:nvPr/>
        </p:nvSpPr>
        <p:spPr>
          <a:xfrm>
            <a:off x="3474730" y="3383941"/>
            <a:ext cx="1095213" cy="220875"/>
          </a:xfrm>
          <a:prstGeom prst="rect">
            <a:avLst/>
          </a:prstGeom>
          <a:noFill/>
          <a:ln/>
        </p:spPr>
        <p:txBody>
          <a:bodyPr wrap="square" lIns="0" tIns="0" rIns="0" bIns="0" rtlCol="0" anchor="t"/>
          <a:lstStyle/>
          <a:p>
            <a:pPr algn="ctr" indent="0" marL="0">
              <a:lnSpc>
                <a:spcPts val="850"/>
              </a:lnSpc>
              <a:buNone/>
            </a:pPr>
            <a:r>
              <a:rPr lang="en-US" sz="800" dirty="0">
                <a:solidFill>
                  <a:srgbClr val="E5E0DF"/>
                </a:solidFill>
                <a:latin typeface="Overpass" pitchFamily="34" charset="0"/>
                <a:ea typeface="Overpass" pitchFamily="34" charset="-122"/>
                <a:cs typeface="Overpass" pitchFamily="34" charset="-120"/>
              </a:rPr>
              <a:t>Standardize and canonicalize fields</a:t>
            </a:r>
            <a:endParaRPr lang="en-US" sz="800" dirty="0"/>
          </a:p>
        </p:txBody>
      </p:sp>
      <p:pic>
        <p:nvPicPr>
          <p:cNvPr id="10" name="Image 2" descr="preencoded.png">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01706" y="2690737"/>
            <a:ext cx="241261" cy="241261"/>
          </a:xfrm>
          <a:prstGeom prst="rect">
            <a:avLst/>
          </a:prstGeom>
        </p:spPr>
      </p:pic>
      <p:sp>
        <p:nvSpPr>
          <p:cNvPr id="11" name="Text 6"/>
          <p:cNvSpPr/>
          <p:nvPr/>
        </p:nvSpPr>
        <p:spPr>
          <a:xfrm>
            <a:off x="4540019" y="977036"/>
            <a:ext cx="1089228" cy="316632"/>
          </a:xfrm>
          <a:prstGeom prst="rect">
            <a:avLst/>
          </a:prstGeom>
          <a:noFill/>
          <a:ln/>
        </p:spPr>
        <p:txBody>
          <a:bodyPr wrap="square" lIns="0" tIns="0" rIns="0" bIns="0" rtlCol="0" anchor="t"/>
          <a:lstStyle/>
          <a:p>
            <a:pPr algn="ctr" indent="0" marL="0">
              <a:lnSpc>
                <a:spcPts val="1200"/>
              </a:lnSpc>
              <a:buNone/>
            </a:pPr>
            <a:r>
              <a:rPr lang="en-US" sz="950" b="1" dirty="0">
                <a:solidFill>
                  <a:srgbClr val="E5E0DF"/>
                </a:solidFill>
                <a:latin typeface="Overpass Bold" pitchFamily="34" charset="0"/>
                <a:ea typeface="Overpass Bold" pitchFamily="34" charset="-122"/>
                <a:cs typeface="Overpass Bold" pitchFamily="34" charset="-120"/>
              </a:rPr>
              <a:t>Resolve Artifact Type</a:t>
            </a:r>
            <a:endParaRPr lang="en-US" sz="950" dirty="0"/>
          </a:p>
        </p:txBody>
      </p:sp>
      <p:sp>
        <p:nvSpPr>
          <p:cNvPr id="12" name="Text 7"/>
          <p:cNvSpPr/>
          <p:nvPr/>
        </p:nvSpPr>
        <p:spPr>
          <a:xfrm>
            <a:off x="4540019" y="1341546"/>
            <a:ext cx="1089228" cy="220875"/>
          </a:xfrm>
          <a:prstGeom prst="rect">
            <a:avLst/>
          </a:prstGeom>
          <a:noFill/>
          <a:ln/>
        </p:spPr>
        <p:txBody>
          <a:bodyPr wrap="square" lIns="0" tIns="0" rIns="0" bIns="0" rtlCol="0" anchor="t"/>
          <a:lstStyle/>
          <a:p>
            <a:pPr algn="ctr" indent="0" marL="0">
              <a:lnSpc>
                <a:spcPts val="850"/>
              </a:lnSpc>
              <a:buNone/>
            </a:pPr>
            <a:r>
              <a:rPr lang="en-US" sz="800" dirty="0">
                <a:solidFill>
                  <a:srgbClr val="E5E0DF"/>
                </a:solidFill>
                <a:latin typeface="Overpass" pitchFamily="34" charset="0"/>
                <a:ea typeface="Overpass" pitchFamily="34" charset="-122"/>
                <a:cs typeface="Overpass" pitchFamily="34" charset="-120"/>
              </a:rPr>
              <a:t>Determine artifact classification</a:t>
            </a:r>
            <a:endParaRPr lang="en-US" sz="800" dirty="0"/>
          </a:p>
        </p:txBody>
      </p:sp>
      <p:pic>
        <p:nvPicPr>
          <p:cNvPr id="13" name="Image 3" descr="preencoded.png">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84949" y="1787037"/>
            <a:ext cx="241261" cy="241261"/>
          </a:xfrm>
          <a:prstGeom prst="rect">
            <a:avLst/>
          </a:prstGeom>
        </p:spPr>
      </p:pic>
      <p:sp>
        <p:nvSpPr>
          <p:cNvPr id="14" name="Text 8"/>
          <p:cNvSpPr/>
          <p:nvPr/>
        </p:nvSpPr>
        <p:spPr>
          <a:xfrm>
            <a:off x="5617277" y="3098636"/>
            <a:ext cx="1089228" cy="316632"/>
          </a:xfrm>
          <a:prstGeom prst="rect">
            <a:avLst/>
          </a:prstGeom>
          <a:noFill/>
          <a:ln/>
        </p:spPr>
        <p:txBody>
          <a:bodyPr wrap="square" lIns="0" tIns="0" rIns="0" bIns="0" rtlCol="0" anchor="t"/>
          <a:lstStyle/>
          <a:p>
            <a:pPr algn="ctr" indent="0" marL="0">
              <a:lnSpc>
                <a:spcPts val="1200"/>
              </a:lnSpc>
              <a:buNone/>
            </a:pPr>
            <a:r>
              <a:rPr lang="en-US" sz="950" b="1" dirty="0">
                <a:solidFill>
                  <a:srgbClr val="E5E0DF"/>
                </a:solidFill>
                <a:latin typeface="Overpass Bold" pitchFamily="34" charset="0"/>
                <a:ea typeface="Overpass Bold" pitchFamily="34" charset="-122"/>
                <a:cs typeface="Overpass Bold" pitchFamily="34" charset="-120"/>
              </a:rPr>
              <a:t>Validate Required Fields</a:t>
            </a:r>
            <a:endParaRPr lang="en-US" sz="950" dirty="0"/>
          </a:p>
        </p:txBody>
      </p:sp>
      <p:sp>
        <p:nvSpPr>
          <p:cNvPr id="15" name="Text 9"/>
          <p:cNvSpPr/>
          <p:nvPr/>
        </p:nvSpPr>
        <p:spPr>
          <a:xfrm>
            <a:off x="5617277" y="3463146"/>
            <a:ext cx="1089228" cy="220875"/>
          </a:xfrm>
          <a:prstGeom prst="rect">
            <a:avLst/>
          </a:prstGeom>
          <a:noFill/>
          <a:ln/>
        </p:spPr>
        <p:txBody>
          <a:bodyPr wrap="square" lIns="0" tIns="0" rIns="0" bIns="0" rtlCol="0" anchor="t"/>
          <a:lstStyle/>
          <a:p>
            <a:pPr algn="ctr" indent="0" marL="0">
              <a:lnSpc>
                <a:spcPts val="850"/>
              </a:lnSpc>
              <a:buNone/>
            </a:pPr>
            <a:r>
              <a:rPr lang="en-US" sz="800" dirty="0">
                <a:solidFill>
                  <a:srgbClr val="E5E0DF"/>
                </a:solidFill>
                <a:latin typeface="Overpass" pitchFamily="34" charset="0"/>
                <a:ea typeface="Overpass" pitchFamily="34" charset="-122"/>
                <a:cs typeface="Overpass" pitchFamily="34" charset="-120"/>
              </a:rPr>
              <a:t>Enforce presence and format rules</a:t>
            </a:r>
            <a:endParaRPr lang="en-US" sz="800" dirty="0"/>
          </a:p>
        </p:txBody>
      </p:sp>
      <p:pic>
        <p:nvPicPr>
          <p:cNvPr id="16" name="Image 4" descr="preencoded.png">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44253" y="2690737"/>
            <a:ext cx="241261" cy="241261"/>
          </a:xfrm>
          <a:prstGeom prst="rect">
            <a:avLst/>
          </a:prstGeom>
        </p:spPr>
      </p:pic>
      <p:sp>
        <p:nvSpPr>
          <p:cNvPr id="17" name="Text 10"/>
          <p:cNvSpPr/>
          <p:nvPr/>
        </p:nvSpPr>
        <p:spPr>
          <a:xfrm>
            <a:off x="1459855" y="3792885"/>
            <a:ext cx="6224290" cy="220117"/>
          </a:xfrm>
          <a:prstGeom prst="rect">
            <a:avLst/>
          </a:prstGeom>
          <a:noFill/>
          <a:ln/>
        </p:spPr>
        <p:txBody>
          <a:bodyPr wrap="square" lIns="0" tIns="0" rIns="0" bIns="0" rtlCol="0" anchor="t"/>
          <a:lstStyle/>
          <a:p>
            <a:pPr algn="l" indent="0" marL="0">
              <a:lnSpc>
                <a:spcPts val="850"/>
              </a:lnSpc>
              <a:buNone/>
            </a:pPr>
            <a:r>
              <a:rPr lang="en-US" sz="650" dirty="0">
                <a:solidFill>
                  <a:srgbClr val="E5E0DF"/>
                </a:solidFill>
                <a:latin typeface="Overpass" pitchFamily="34" charset="0"/>
                <a:ea typeface="Overpass" pitchFamily="34" charset="-122"/>
                <a:cs typeface="Overpass" pitchFamily="34" charset="-120"/>
              </a:rPr>
              <a:t>Given the same generator version, template ID, AIC version, SESM version, and Neon Ink version, output should be structurally identical except for explicitly volatile fields such as timestamps or build IDs.</a:t>
            </a:r>
            <a:endParaRPr lang="en-US" sz="650" dirty="0"/>
          </a:p>
        </p:txBody>
      </p:sp>
      <p:sp>
        <p:nvSpPr>
          <p:cNvPr id="18" name="Shape 11"/>
          <p:cNvSpPr/>
          <p:nvPr/>
        </p:nvSpPr>
        <p:spPr>
          <a:xfrm>
            <a:off x="1459855" y="4073426"/>
            <a:ext cx="1515814" cy="773013"/>
          </a:xfrm>
          <a:prstGeom prst="roundRect">
            <a:avLst>
              <a:gd name="adj" fmla="val 4557"/>
            </a:avLst>
          </a:prstGeom>
          <a:solidFill>
            <a:srgbClr val="7E023C"/>
          </a:solidFill>
          <a:ln w="4763">
            <a:solidFill>
              <a:srgbClr val="971B55"/>
            </a:solidFill>
            <a:prstDash val="solid"/>
          </a:ln>
        </p:spPr>
      </p:sp>
      <p:sp>
        <p:nvSpPr>
          <p:cNvPr id="19" name="Text 12"/>
          <p:cNvSpPr/>
          <p:nvPr/>
        </p:nvSpPr>
        <p:spPr>
          <a:xfrm>
            <a:off x="1548482" y="4162053"/>
            <a:ext cx="1039937" cy="123304"/>
          </a:xfrm>
          <a:prstGeom prst="rect">
            <a:avLst/>
          </a:prstGeom>
          <a:noFill/>
          <a:ln/>
        </p:spPr>
        <p:txBody>
          <a:bodyPr wrap="none" lIns="0" tIns="0" rIns="0" bIns="0" rtlCol="0" anchor="t"/>
          <a:lstStyle/>
          <a:p>
            <a:pPr algn="l" indent="0" marL="0">
              <a:lnSpc>
                <a:spcPts val="950"/>
              </a:lnSpc>
              <a:buNone/>
            </a:pPr>
            <a:r>
              <a:rPr lang="en-US" sz="750" b="1" dirty="0">
                <a:solidFill>
                  <a:srgbClr val="E5E0DF"/>
                </a:solidFill>
                <a:latin typeface="Overpass Bold" pitchFamily="34" charset="0"/>
                <a:ea typeface="Overpass Bold" pitchFamily="34" charset="-122"/>
                <a:cs typeface="Overpass Bold" pitchFamily="34" charset="-120"/>
              </a:rPr>
              <a:t>Missing Required Field</a:t>
            </a:r>
            <a:endParaRPr lang="en-US" sz="750" dirty="0"/>
          </a:p>
        </p:txBody>
      </p:sp>
      <p:sp>
        <p:nvSpPr>
          <p:cNvPr id="20" name="Text 13"/>
          <p:cNvSpPr/>
          <p:nvPr/>
        </p:nvSpPr>
        <p:spPr>
          <a:xfrm>
            <a:off x="1548482" y="4317578"/>
            <a:ext cx="1338560" cy="440234"/>
          </a:xfrm>
          <a:prstGeom prst="rect">
            <a:avLst/>
          </a:prstGeom>
          <a:noFill/>
          <a:ln/>
        </p:spPr>
        <p:txBody>
          <a:bodyPr wrap="square" lIns="0" tIns="0" rIns="0" bIns="0" rtlCol="0" anchor="t"/>
          <a:lstStyle/>
          <a:p>
            <a:pPr algn="l" indent="0" marL="0">
              <a:lnSpc>
                <a:spcPts val="850"/>
              </a:lnSpc>
              <a:buNone/>
            </a:pPr>
            <a:r>
              <a:rPr lang="en-US" sz="650" dirty="0">
                <a:solidFill>
                  <a:srgbClr val="E5E0DF"/>
                </a:solidFill>
                <a:latin typeface="Overpass" pitchFamily="34" charset="0"/>
                <a:ea typeface="Overpass" pitchFamily="34" charset="-122"/>
                <a:cs typeface="Overpass" pitchFamily="34" charset="-120"/>
              </a:rPr>
              <a:t>Production builds fail validation. Preview builds may emit a warning artifact but must not silently invent data.</a:t>
            </a:r>
            <a:endParaRPr lang="en-US" sz="650" dirty="0"/>
          </a:p>
        </p:txBody>
      </p:sp>
      <p:sp>
        <p:nvSpPr>
          <p:cNvPr id="21" name="Shape 14"/>
          <p:cNvSpPr/>
          <p:nvPr/>
        </p:nvSpPr>
        <p:spPr>
          <a:xfrm>
            <a:off x="3029322" y="4073426"/>
            <a:ext cx="1515814" cy="773013"/>
          </a:xfrm>
          <a:prstGeom prst="roundRect">
            <a:avLst>
              <a:gd name="adj" fmla="val 4557"/>
            </a:avLst>
          </a:prstGeom>
          <a:solidFill>
            <a:srgbClr val="7E023C"/>
          </a:solidFill>
          <a:ln w="4763">
            <a:solidFill>
              <a:srgbClr val="971B55"/>
            </a:solidFill>
            <a:prstDash val="solid"/>
          </a:ln>
        </p:spPr>
      </p:sp>
      <p:sp>
        <p:nvSpPr>
          <p:cNvPr id="22" name="Text 15"/>
          <p:cNvSpPr/>
          <p:nvPr/>
        </p:nvSpPr>
        <p:spPr>
          <a:xfrm>
            <a:off x="3117949" y="4162053"/>
            <a:ext cx="1011882" cy="123304"/>
          </a:xfrm>
          <a:prstGeom prst="rect">
            <a:avLst/>
          </a:prstGeom>
          <a:noFill/>
          <a:ln/>
        </p:spPr>
        <p:txBody>
          <a:bodyPr wrap="none" lIns="0" tIns="0" rIns="0" bIns="0" rtlCol="0" anchor="t"/>
          <a:lstStyle/>
          <a:p>
            <a:pPr algn="l" indent="0" marL="0">
              <a:lnSpc>
                <a:spcPts val="950"/>
              </a:lnSpc>
              <a:buNone/>
            </a:pPr>
            <a:r>
              <a:rPr lang="en-US" sz="750" b="1" dirty="0">
                <a:solidFill>
                  <a:srgbClr val="E5E0DF"/>
                </a:solidFill>
                <a:latin typeface="Overpass Bold" pitchFamily="34" charset="0"/>
                <a:ea typeface="Overpass Bold" pitchFamily="34" charset="-122"/>
                <a:cs typeface="Overpass Bold" pitchFamily="34" charset="-120"/>
              </a:rPr>
              <a:t>Missing Optional Field</a:t>
            </a:r>
            <a:endParaRPr lang="en-US" sz="750" dirty="0"/>
          </a:p>
        </p:txBody>
      </p:sp>
      <p:sp>
        <p:nvSpPr>
          <p:cNvPr id="23" name="Text 16"/>
          <p:cNvSpPr/>
          <p:nvPr/>
        </p:nvSpPr>
        <p:spPr>
          <a:xfrm>
            <a:off x="3117949" y="4317578"/>
            <a:ext cx="1338560" cy="330175"/>
          </a:xfrm>
          <a:prstGeom prst="rect">
            <a:avLst/>
          </a:prstGeom>
          <a:noFill/>
          <a:ln/>
        </p:spPr>
        <p:txBody>
          <a:bodyPr wrap="square" lIns="0" tIns="0" rIns="0" bIns="0" rtlCol="0" anchor="t"/>
          <a:lstStyle/>
          <a:p>
            <a:pPr algn="l" indent="0" marL="0">
              <a:lnSpc>
                <a:spcPts val="850"/>
              </a:lnSpc>
              <a:buNone/>
            </a:pPr>
            <a:r>
              <a:rPr lang="en-US" sz="650" dirty="0">
                <a:solidFill>
                  <a:srgbClr val="E5E0DF"/>
                </a:solidFill>
                <a:latin typeface="Overpass" pitchFamily="34" charset="0"/>
                <a:ea typeface="Overpass" pitchFamily="34" charset="-122"/>
                <a:cs typeface="Overpass" pitchFamily="34" charset="-120"/>
              </a:rPr>
              <a:t>Region may collapse per contract. Layout must remain stable. SESM omits unknown values.</a:t>
            </a:r>
            <a:endParaRPr lang="en-US" sz="650" dirty="0"/>
          </a:p>
        </p:txBody>
      </p:sp>
      <p:sp>
        <p:nvSpPr>
          <p:cNvPr id="24" name="Shape 17"/>
          <p:cNvSpPr/>
          <p:nvPr/>
        </p:nvSpPr>
        <p:spPr>
          <a:xfrm>
            <a:off x="4598789" y="4073426"/>
            <a:ext cx="1515814" cy="773013"/>
          </a:xfrm>
          <a:prstGeom prst="roundRect">
            <a:avLst>
              <a:gd name="adj" fmla="val 4557"/>
            </a:avLst>
          </a:prstGeom>
          <a:solidFill>
            <a:srgbClr val="7E023C"/>
          </a:solidFill>
          <a:ln w="4763">
            <a:solidFill>
              <a:srgbClr val="971B55"/>
            </a:solidFill>
            <a:prstDash val="solid"/>
          </a:ln>
        </p:spPr>
      </p:sp>
      <p:sp>
        <p:nvSpPr>
          <p:cNvPr id="25" name="Text 18"/>
          <p:cNvSpPr/>
          <p:nvPr/>
        </p:nvSpPr>
        <p:spPr>
          <a:xfrm>
            <a:off x="4687416" y="4162053"/>
            <a:ext cx="986582" cy="123304"/>
          </a:xfrm>
          <a:prstGeom prst="rect">
            <a:avLst/>
          </a:prstGeom>
          <a:noFill/>
          <a:ln/>
        </p:spPr>
        <p:txBody>
          <a:bodyPr wrap="none" lIns="0" tIns="0" rIns="0" bIns="0" rtlCol="0" anchor="t"/>
          <a:lstStyle/>
          <a:p>
            <a:pPr algn="l" indent="0" marL="0">
              <a:lnSpc>
                <a:spcPts val="950"/>
              </a:lnSpc>
              <a:buNone/>
            </a:pPr>
            <a:r>
              <a:rPr lang="en-US" sz="750" b="1" dirty="0">
                <a:solidFill>
                  <a:srgbClr val="E5E0DF"/>
                </a:solidFill>
                <a:latin typeface="Overpass Bold" pitchFamily="34" charset="0"/>
                <a:ea typeface="Overpass Bold" pitchFamily="34" charset="-122"/>
                <a:cs typeface="Overpass Bold" pitchFamily="34" charset="-120"/>
              </a:rPr>
              <a:t>Fallback Priority</a:t>
            </a:r>
            <a:endParaRPr lang="en-US" sz="750" dirty="0"/>
          </a:p>
        </p:txBody>
      </p:sp>
      <p:sp>
        <p:nvSpPr>
          <p:cNvPr id="26" name="Text 19"/>
          <p:cNvSpPr/>
          <p:nvPr/>
        </p:nvSpPr>
        <p:spPr>
          <a:xfrm>
            <a:off x="4687416" y="4317578"/>
            <a:ext cx="1338560" cy="330175"/>
          </a:xfrm>
          <a:prstGeom prst="rect">
            <a:avLst/>
          </a:prstGeom>
          <a:noFill/>
          <a:ln/>
        </p:spPr>
        <p:txBody>
          <a:bodyPr wrap="square" lIns="0" tIns="0" rIns="0" bIns="0" rtlCol="0" anchor="t"/>
          <a:lstStyle/>
          <a:p>
            <a:pPr algn="l" indent="0" marL="0">
              <a:lnSpc>
                <a:spcPts val="850"/>
              </a:lnSpc>
              <a:buNone/>
            </a:pPr>
            <a:r>
              <a:rPr lang="en-US" sz="650" dirty="0">
                <a:solidFill>
                  <a:srgbClr val="E5E0DF"/>
                </a:solidFill>
                <a:latin typeface="Overpass" pitchFamily="34" charset="0"/>
                <a:ea typeface="Overpass" pitchFamily="34" charset="-122"/>
                <a:cs typeface="Overpass" pitchFamily="34" charset="-120"/>
              </a:rPr>
              <a:t>Source manifest → derived field → SESM metadata → theme default → explicit unknown/muted state.</a:t>
            </a:r>
            <a:endParaRPr lang="en-US" sz="650" dirty="0"/>
          </a:p>
        </p:txBody>
      </p:sp>
      <p:sp>
        <p:nvSpPr>
          <p:cNvPr id="27" name="Shape 20"/>
          <p:cNvSpPr/>
          <p:nvPr/>
        </p:nvSpPr>
        <p:spPr>
          <a:xfrm>
            <a:off x="6168256" y="4073426"/>
            <a:ext cx="1515889" cy="773013"/>
          </a:xfrm>
          <a:prstGeom prst="roundRect">
            <a:avLst>
              <a:gd name="adj" fmla="val 4557"/>
            </a:avLst>
          </a:prstGeom>
          <a:solidFill>
            <a:srgbClr val="7E023C"/>
          </a:solidFill>
          <a:ln w="4763">
            <a:solidFill>
              <a:srgbClr val="971B55"/>
            </a:solidFill>
            <a:prstDash val="solid"/>
          </a:ln>
        </p:spPr>
      </p:sp>
      <p:sp>
        <p:nvSpPr>
          <p:cNvPr id="28" name="Text 21"/>
          <p:cNvSpPr/>
          <p:nvPr/>
        </p:nvSpPr>
        <p:spPr>
          <a:xfrm>
            <a:off x="6256883" y="4162053"/>
            <a:ext cx="986582" cy="123304"/>
          </a:xfrm>
          <a:prstGeom prst="rect">
            <a:avLst/>
          </a:prstGeom>
          <a:noFill/>
          <a:ln/>
        </p:spPr>
        <p:txBody>
          <a:bodyPr wrap="none" lIns="0" tIns="0" rIns="0" bIns="0" rtlCol="0" anchor="t"/>
          <a:lstStyle/>
          <a:p>
            <a:pPr algn="l" indent="0" marL="0">
              <a:lnSpc>
                <a:spcPts val="950"/>
              </a:lnSpc>
              <a:buNone/>
            </a:pPr>
            <a:r>
              <a:rPr lang="en-US" sz="750" b="1" dirty="0">
                <a:solidFill>
                  <a:srgbClr val="E5E0DF"/>
                </a:solidFill>
                <a:latin typeface="Overpass Bold" pitchFamily="34" charset="0"/>
                <a:ea typeface="Overpass Bold" pitchFamily="34" charset="-122"/>
                <a:cs typeface="Overpass Bold" pitchFamily="34" charset="-120"/>
              </a:rPr>
              <a:t>Never Guess</a:t>
            </a:r>
            <a:endParaRPr lang="en-US" sz="750" dirty="0"/>
          </a:p>
        </p:txBody>
      </p:sp>
      <p:sp>
        <p:nvSpPr>
          <p:cNvPr id="29" name="Text 22"/>
          <p:cNvSpPr/>
          <p:nvPr/>
        </p:nvSpPr>
        <p:spPr>
          <a:xfrm>
            <a:off x="6256883" y="4317578"/>
            <a:ext cx="1338635" cy="440234"/>
          </a:xfrm>
          <a:prstGeom prst="rect">
            <a:avLst/>
          </a:prstGeom>
          <a:noFill/>
          <a:ln/>
        </p:spPr>
        <p:txBody>
          <a:bodyPr wrap="square" lIns="0" tIns="0" rIns="0" bIns="0" rtlCol="0" anchor="t"/>
          <a:lstStyle/>
          <a:p>
            <a:pPr algn="l" indent="0" marL="0">
              <a:lnSpc>
                <a:spcPts val="850"/>
              </a:lnSpc>
              <a:buNone/>
            </a:pPr>
            <a:r>
              <a:rPr lang="en-US" sz="650" dirty="0">
                <a:solidFill>
                  <a:srgbClr val="E5E0DF"/>
                </a:solidFill>
                <a:latin typeface="Overpass" pitchFamily="34" charset="0"/>
                <a:ea typeface="Overpass" pitchFamily="34" charset="-122"/>
                <a:cs typeface="Overpass" pitchFamily="34" charset="-120"/>
              </a:rPr>
              <a:t>License, validation, provenance, quality, and compatibility fields must never be inferred from fallback logic.</a:t>
            </a:r>
            <a:endParaRPr lang="en-US" sz="6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00757" y="327124"/>
            <a:ext cx="2454548" cy="306809"/>
          </a:xfrm>
          <a:prstGeom prst="rect">
            <a:avLst/>
          </a:prstGeom>
          <a:noFill/>
          <a:ln/>
        </p:spPr>
        <p:txBody>
          <a:bodyPr wrap="none" lIns="0" tIns="0" rIns="0" bIns="0" rtlCol="0" anchor="t"/>
          <a:lstStyle/>
          <a:p>
            <a:pPr algn="l" indent="0" marL="0">
              <a:lnSpc>
                <a:spcPts val="2400"/>
              </a:lnSpc>
              <a:buNone/>
            </a:pPr>
            <a:r>
              <a:rPr lang="en-US" sz="1900" b="1" dirty="0">
                <a:solidFill>
                  <a:srgbClr val="FFFFFF"/>
                </a:solidFill>
                <a:latin typeface="Overpass Bold" pitchFamily="34" charset="0"/>
                <a:ea typeface="Overpass Bold" pitchFamily="34" charset="-122"/>
                <a:cs typeface="Overpass Bold" pitchFamily="34" charset="-120"/>
              </a:rPr>
              <a:t>14. Validation Rules</a:t>
            </a:r>
            <a:endParaRPr lang="en-US" sz="1900" dirty="0"/>
          </a:p>
        </p:txBody>
      </p:sp>
      <p:sp>
        <p:nvSpPr>
          <p:cNvPr id="3" name="Text 1"/>
          <p:cNvSpPr/>
          <p:nvPr/>
        </p:nvSpPr>
        <p:spPr>
          <a:xfrm>
            <a:off x="700757" y="800174"/>
            <a:ext cx="7742411" cy="299889"/>
          </a:xfrm>
          <a:prstGeom prst="rect">
            <a:avLst/>
          </a:prstGeom>
          <a:noFill/>
          <a:ln/>
        </p:spPr>
        <p:txBody>
          <a:bodyPr wrap="squar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AIC validation operates at four layers: global artifact integrity, artifact-specific field checks, visual output quality, and SESM metadata hygiene. APGC geometry validation is advisory in v0.1.</a:t>
            </a:r>
            <a:endParaRPr lang="en-US" sz="800" dirty="0"/>
          </a:p>
        </p:txBody>
      </p:sp>
      <p:sp>
        <p:nvSpPr>
          <p:cNvPr id="4" name="Text 2"/>
          <p:cNvSpPr/>
          <p:nvPr/>
        </p:nvSpPr>
        <p:spPr>
          <a:xfrm>
            <a:off x="700757" y="1276648"/>
            <a:ext cx="1406500" cy="153367"/>
          </a:xfrm>
          <a:prstGeom prst="rect">
            <a:avLst/>
          </a:prstGeom>
          <a:noFill/>
          <a:ln/>
        </p:spPr>
        <p:txBody>
          <a:bodyPr wrap="none" lIns="0" tIns="0" rIns="0" bIns="0" rtlCol="0" anchor="t"/>
          <a:lstStyle/>
          <a:p>
            <a:pPr algn="l" indent="0" marL="0">
              <a:lnSpc>
                <a:spcPts val="1200"/>
              </a:lnSpc>
              <a:buNone/>
            </a:pPr>
            <a:r>
              <a:rPr lang="en-US" sz="950" b="1" dirty="0">
                <a:solidFill>
                  <a:srgbClr val="FFFFFF"/>
                </a:solidFill>
                <a:latin typeface="Overpass Bold" pitchFamily="34" charset="0"/>
                <a:ea typeface="Overpass Bold" pitchFamily="34" charset="-122"/>
                <a:cs typeface="Overpass Bold" pitchFamily="34" charset="-120"/>
              </a:rPr>
              <a:t>Global Validation Checks</a:t>
            </a:r>
            <a:endParaRPr lang="en-US" sz="950" dirty="0"/>
          </a:p>
        </p:txBody>
      </p:sp>
      <p:sp>
        <p:nvSpPr>
          <p:cNvPr id="5" name="Text 3"/>
          <p:cNvSpPr/>
          <p:nvPr/>
        </p:nvSpPr>
        <p:spPr>
          <a:xfrm>
            <a:off x="700757" y="1513136"/>
            <a:ext cx="3743920" cy="1431280"/>
          </a:xfrm>
          <a:prstGeom prst="rect">
            <a:avLst/>
          </a:prstGeom>
          <a:noFill/>
          <a:ln/>
        </p:spPr>
        <p:txBody>
          <a:bodyPr wrap="square" lIns="0" tIns="0" rIns="0" bIns="0" rtlCol="0" anchor="t"/>
          <a:lstStyle/>
          <a:p>
            <a:pPr algn="l" marL="342900" indent="-342900">
              <a:lnSpc>
                <a:spcPts val="1150"/>
              </a:lnSpc>
              <a:buSzPct val="100000"/>
              <a:buChar char="•"/>
            </a:pPr>
            <a:r>
              <a:rPr lang="en-US" sz="800" dirty="0">
                <a:solidFill>
                  <a:srgbClr val="E5E0DF"/>
                </a:solidFill>
                <a:latin typeface="Overpass" pitchFamily="34" charset="0"/>
                <a:ea typeface="Overpass" pitchFamily="34" charset="-122"/>
                <a:cs typeface="Overpass" pitchFamily="34" charset="-120"/>
              </a:rPr>
              <a:t>Artifact type is canonical or explicitly namespaced</a:t>
            </a:r>
            <a:endParaRPr lang="en-US" sz="800" dirty="0"/>
          </a:p>
          <a:p>
            <a:pPr algn="l" marL="342900" indent="-342900">
              <a:lnSpc>
                <a:spcPts val="1150"/>
              </a:lnSpc>
              <a:buSzPct val="100000"/>
              <a:buChar char="•"/>
            </a:pPr>
            <a:r>
              <a:rPr lang="en-US" sz="800" dirty="0">
                <a:solidFill>
                  <a:srgbClr val="E5E0DF"/>
                </a:solidFill>
                <a:latin typeface="Overpass" pitchFamily="34" charset="0"/>
                <a:ea typeface="Overpass" pitchFamily="34" charset="-122"/>
                <a:cs typeface="Overpass" pitchFamily="34" charset="-120"/>
              </a:rPr>
              <a:t>All required fields exist and render</a:t>
            </a:r>
            <a:endParaRPr lang="en-US" sz="800" dirty="0"/>
          </a:p>
          <a:p>
            <a:pPr algn="l" marL="342900" indent="-342900">
              <a:lnSpc>
                <a:spcPts val="1150"/>
              </a:lnSpc>
              <a:buSzPct val="100000"/>
              <a:buChar char="•"/>
            </a:pPr>
            <a:r>
              <a:rPr lang="en-US" sz="800" dirty="0">
                <a:solidFill>
                  <a:srgbClr val="E5E0DF"/>
                </a:solidFill>
                <a:latin typeface="Overpass" pitchFamily="34" charset="0"/>
                <a:ea typeface="Overpass" pitchFamily="34" charset="-122"/>
                <a:cs typeface="Overpass" pitchFamily="34" charset="-120"/>
              </a:rPr>
              <a:t>Required embedded fields exist in SESM</a:t>
            </a:r>
            <a:endParaRPr lang="en-US" sz="800" dirty="0"/>
          </a:p>
          <a:p>
            <a:pPr algn="l" marL="342900" indent="-342900">
              <a:lnSpc>
                <a:spcPts val="1150"/>
              </a:lnSpc>
              <a:buSzPct val="100000"/>
              <a:buChar char="•"/>
            </a:pPr>
            <a:r>
              <a:rPr lang="en-US" sz="800" dirty="0">
                <a:solidFill>
                  <a:srgbClr val="E5E0DF"/>
                </a:solidFill>
                <a:highlight>
                  <a:srgbClr val="322F2F"/>
                </a:highlight>
                <a:latin typeface="Consolas" pitchFamily="34" charset="0"/>
                <a:ea typeface="Consolas" pitchFamily="34" charset="-122"/>
                <a:cs typeface="Consolas" pitchFamily="34" charset="-120"/>
              </a:rPr>
              <a:t>theme.id</a:t>
            </a:r>
            <a:pPr algn="l" marL="342900" indent="-342900">
              <a:lnSpc>
                <a:spcPts val="1150"/>
              </a:lnSpc>
              <a:buSzPct val="100000"/>
              <a:buChar char="•"/>
            </a:pPr>
            <a:r>
              <a:rPr lang="en-US" sz="800" dirty="0">
                <a:solidFill>
                  <a:srgbClr val="E5E0DF"/>
                </a:solidFill>
                <a:latin typeface="Overpass" pitchFamily="34" charset="0"/>
                <a:ea typeface="Overpass" pitchFamily="34" charset="-122"/>
                <a:cs typeface="Overpass" pitchFamily="34" charset="-120"/>
              </a:rPr>
              <a:t> is present</a:t>
            </a:r>
            <a:endParaRPr lang="en-US" sz="800" dirty="0"/>
          </a:p>
          <a:p>
            <a:pPr algn="l" marL="342900" indent="-342900">
              <a:lnSpc>
                <a:spcPts val="1150"/>
              </a:lnSpc>
              <a:buSzPct val="100000"/>
              <a:buChar char="•"/>
            </a:pPr>
            <a:r>
              <a:rPr lang="en-US" sz="800" dirty="0">
                <a:solidFill>
                  <a:srgbClr val="E5E0DF"/>
                </a:solidFill>
                <a:latin typeface="Overpass" pitchFamily="34" charset="0"/>
                <a:ea typeface="Overpass" pitchFamily="34" charset="-122"/>
                <a:cs typeface="Overpass" pitchFamily="34" charset="-120"/>
              </a:rPr>
              <a:t>State, semantic_role, and semantic_family use recognized names</a:t>
            </a:r>
            <a:endParaRPr lang="en-US" sz="800" dirty="0"/>
          </a:p>
          <a:p>
            <a:pPr algn="l" marL="342900" indent="-342900">
              <a:lnSpc>
                <a:spcPts val="1150"/>
              </a:lnSpc>
              <a:buSzPct val="100000"/>
              <a:buChar char="•"/>
            </a:pPr>
            <a:r>
              <a:rPr lang="en-US" sz="800" dirty="0">
                <a:solidFill>
                  <a:srgbClr val="E5E0DF"/>
                </a:solidFill>
                <a:highlight>
                  <a:srgbClr val="322F2F"/>
                </a:highlight>
                <a:latin typeface="Consolas" pitchFamily="34" charset="0"/>
                <a:ea typeface="Consolas" pitchFamily="34" charset="-122"/>
                <a:cs typeface="Consolas" pitchFamily="34" charset="-120"/>
              </a:rPr>
              <a:t>psychological_intent</a:t>
            </a:r>
            <a:pPr algn="l" marL="342900" indent="-342900">
              <a:lnSpc>
                <a:spcPts val="1150"/>
              </a:lnSpc>
              <a:buSzPct val="100000"/>
              <a:buChar char="•"/>
            </a:pPr>
            <a:r>
              <a:rPr lang="en-US" sz="800" dirty="0">
                <a:solidFill>
                  <a:srgbClr val="E5E0DF"/>
                </a:solidFill>
                <a:latin typeface="Overpass" pitchFamily="34" charset="0"/>
                <a:ea typeface="Overpass" pitchFamily="34" charset="-122"/>
                <a:cs typeface="Overpass" pitchFamily="34" charset="-120"/>
              </a:rPr>
              <a:t> present for semantic artifacts</a:t>
            </a:r>
            <a:endParaRPr lang="en-US" sz="800" dirty="0"/>
          </a:p>
          <a:p>
            <a:pPr algn="l" marL="342900" indent="-342900">
              <a:lnSpc>
                <a:spcPts val="1150"/>
              </a:lnSpc>
              <a:buSzPct val="100000"/>
              <a:buChar char="•"/>
            </a:pPr>
            <a:r>
              <a:rPr lang="en-US" sz="800" dirty="0">
                <a:solidFill>
                  <a:srgbClr val="E5E0DF"/>
                </a:solidFill>
                <a:latin typeface="Overpass" pitchFamily="34" charset="0"/>
                <a:ea typeface="Overpass" pitchFamily="34" charset="-122"/>
                <a:cs typeface="Overpass" pitchFamily="34" charset="-120"/>
              </a:rPr>
              <a:t>Intensity is within the NIPC 0–5 scale</a:t>
            </a:r>
            <a:endParaRPr lang="en-US" sz="800" dirty="0"/>
          </a:p>
          <a:p>
            <a:pPr algn="l" marL="342900" indent="-342900">
              <a:lnSpc>
                <a:spcPts val="1150"/>
              </a:lnSpc>
              <a:buSzPct val="100000"/>
              <a:buChar char="•"/>
            </a:pPr>
            <a:r>
              <a:rPr lang="en-US" sz="800" dirty="0">
                <a:solidFill>
                  <a:srgbClr val="E5E0DF"/>
                </a:solidFill>
                <a:latin typeface="Overpass" pitchFamily="34" charset="0"/>
                <a:ea typeface="Overpass" pitchFamily="34" charset="-122"/>
                <a:cs typeface="Overpass" pitchFamily="34" charset="-120"/>
              </a:rPr>
              <a:t>Canonical links are valid when declared</a:t>
            </a:r>
            <a:endParaRPr lang="en-US" sz="800" dirty="0"/>
          </a:p>
        </p:txBody>
      </p:sp>
      <p:sp>
        <p:nvSpPr>
          <p:cNvPr id="6" name="Text 4"/>
          <p:cNvSpPr/>
          <p:nvPr/>
        </p:nvSpPr>
        <p:spPr>
          <a:xfrm>
            <a:off x="700757" y="3027536"/>
            <a:ext cx="1227237" cy="153367"/>
          </a:xfrm>
          <a:prstGeom prst="rect">
            <a:avLst/>
          </a:prstGeom>
          <a:noFill/>
          <a:ln/>
        </p:spPr>
        <p:txBody>
          <a:bodyPr wrap="none" lIns="0" tIns="0" rIns="0" bIns="0" rtlCol="0" anchor="t"/>
          <a:lstStyle/>
          <a:p>
            <a:pPr algn="l" indent="0" marL="0">
              <a:lnSpc>
                <a:spcPts val="1200"/>
              </a:lnSpc>
              <a:buNone/>
            </a:pPr>
            <a:r>
              <a:rPr lang="en-US" sz="950" b="1" dirty="0">
                <a:solidFill>
                  <a:srgbClr val="FFFFFF"/>
                </a:solidFill>
                <a:latin typeface="Overpass Bold" pitchFamily="34" charset="0"/>
                <a:ea typeface="Overpass Bold" pitchFamily="34" charset="-122"/>
                <a:cs typeface="Overpass Bold" pitchFamily="34" charset="-120"/>
              </a:rPr>
              <a:t>Visual Validation</a:t>
            </a:r>
            <a:endParaRPr lang="en-US" sz="950" dirty="0"/>
          </a:p>
        </p:txBody>
      </p:sp>
      <p:sp>
        <p:nvSpPr>
          <p:cNvPr id="7" name="Text 5"/>
          <p:cNvSpPr/>
          <p:nvPr/>
        </p:nvSpPr>
        <p:spPr>
          <a:xfrm>
            <a:off x="700757" y="3264024"/>
            <a:ext cx="3743920" cy="686842"/>
          </a:xfrm>
          <a:prstGeom prst="rect">
            <a:avLst/>
          </a:prstGeom>
          <a:noFill/>
          <a:ln/>
        </p:spPr>
        <p:txBody>
          <a:bodyPr wrap="square" lIns="0" tIns="0" rIns="0" bIns="0" rtlCol="0" anchor="t"/>
          <a:lstStyle/>
          <a:p>
            <a:pPr algn="l" marL="342900" indent="-342900">
              <a:lnSpc>
                <a:spcPts val="1150"/>
              </a:lnSpc>
              <a:buSzPct val="100000"/>
              <a:buChar char="•"/>
            </a:pPr>
            <a:r>
              <a:rPr lang="en-US" sz="800" dirty="0">
                <a:solidFill>
                  <a:srgbClr val="E5E0DF"/>
                </a:solidFill>
                <a:latin typeface="Overpass" pitchFamily="34" charset="0"/>
                <a:ea typeface="Overpass" pitchFamily="34" charset="-122"/>
                <a:cs typeface="Overpass" pitchFamily="34" charset="-120"/>
              </a:rPr>
              <a:t>No clipped text or overlapping critical labels</a:t>
            </a:r>
            <a:endParaRPr lang="en-US" sz="800" dirty="0"/>
          </a:p>
          <a:p>
            <a:pPr algn="l" marL="342900" indent="-342900">
              <a:lnSpc>
                <a:spcPts val="1150"/>
              </a:lnSpc>
              <a:buSzPct val="100000"/>
              <a:buChar char="•"/>
            </a:pPr>
            <a:r>
              <a:rPr lang="en-US" sz="800" dirty="0">
                <a:solidFill>
                  <a:srgbClr val="E5E0DF"/>
                </a:solidFill>
                <a:latin typeface="Overpass" pitchFamily="34" charset="0"/>
                <a:ea typeface="Overpass" pitchFamily="34" charset="-122"/>
                <a:cs typeface="Overpass" pitchFamily="34" charset="-120"/>
              </a:rPr>
              <a:t>Readable contrast and stable layout after optional field collapse</a:t>
            </a:r>
            <a:endParaRPr lang="en-US" sz="800" dirty="0"/>
          </a:p>
          <a:p>
            <a:pPr algn="l" marL="342900" indent="-342900">
              <a:lnSpc>
                <a:spcPts val="1150"/>
              </a:lnSpc>
              <a:buSzPct val="100000"/>
              <a:buChar char="•"/>
            </a:pPr>
            <a:r>
              <a:rPr lang="en-US" sz="800" dirty="0">
                <a:solidFill>
                  <a:srgbClr val="E5E0DF"/>
                </a:solidFill>
                <a:latin typeface="Overpass" pitchFamily="34" charset="0"/>
                <a:ea typeface="Overpass" pitchFamily="34" charset="-122"/>
                <a:cs typeface="Overpass" pitchFamily="34" charset="-120"/>
              </a:rPr>
              <a:t>Correct semantic color usage and glow/state behavior</a:t>
            </a:r>
            <a:endParaRPr lang="en-US" sz="800" dirty="0"/>
          </a:p>
          <a:p>
            <a:pPr algn="l" marL="342900" indent="-342900">
              <a:lnSpc>
                <a:spcPts val="1150"/>
              </a:lnSpc>
              <a:buSzPct val="100000"/>
              <a:buChar char="•"/>
            </a:pPr>
            <a:r>
              <a:rPr lang="en-US" sz="800" dirty="0">
                <a:solidFill>
                  <a:srgbClr val="E5E0DF"/>
                </a:solidFill>
                <a:latin typeface="Overpass" pitchFamily="34" charset="0"/>
                <a:ea typeface="Overpass" pitchFamily="34" charset="-122"/>
                <a:cs typeface="Overpass" pitchFamily="34" charset="-120"/>
              </a:rPr>
              <a:t>Visible keyboard focus in HTML wrappers</a:t>
            </a:r>
            <a:endParaRPr lang="en-US" sz="800" dirty="0"/>
          </a:p>
        </p:txBody>
      </p:sp>
      <p:sp>
        <p:nvSpPr>
          <p:cNvPr id="8" name="Text 6"/>
          <p:cNvSpPr/>
          <p:nvPr/>
        </p:nvSpPr>
        <p:spPr>
          <a:xfrm>
            <a:off x="4703936" y="1276648"/>
            <a:ext cx="1399803" cy="153367"/>
          </a:xfrm>
          <a:prstGeom prst="rect">
            <a:avLst/>
          </a:prstGeom>
          <a:noFill/>
          <a:ln/>
        </p:spPr>
        <p:txBody>
          <a:bodyPr wrap="none" lIns="0" tIns="0" rIns="0" bIns="0" rtlCol="0" anchor="t"/>
          <a:lstStyle/>
          <a:p>
            <a:pPr algn="l" indent="0" marL="0">
              <a:lnSpc>
                <a:spcPts val="1200"/>
              </a:lnSpc>
              <a:buNone/>
            </a:pPr>
            <a:r>
              <a:rPr lang="en-US" sz="950" b="1" dirty="0">
                <a:solidFill>
                  <a:srgbClr val="FFFFFF"/>
                </a:solidFill>
                <a:latin typeface="Overpass Bold" pitchFamily="34" charset="0"/>
                <a:ea typeface="Overpass Bold" pitchFamily="34" charset="-122"/>
                <a:cs typeface="Overpass Bold" pitchFamily="34" charset="-120"/>
              </a:rPr>
              <a:t>Artifact-Specific Checks</a:t>
            </a:r>
            <a:endParaRPr lang="en-US" sz="950" dirty="0"/>
          </a:p>
        </p:txBody>
      </p:sp>
      <p:sp>
        <p:nvSpPr>
          <p:cNvPr id="9" name="Shape 7"/>
          <p:cNvSpPr/>
          <p:nvPr/>
        </p:nvSpPr>
        <p:spPr>
          <a:xfrm>
            <a:off x="4703936" y="1523479"/>
            <a:ext cx="3743920" cy="1660327"/>
          </a:xfrm>
          <a:prstGeom prst="roundRect">
            <a:avLst>
              <a:gd name="adj" fmla="val 2639"/>
            </a:avLst>
          </a:prstGeom>
          <a:noFill/>
          <a:ln w="4763">
            <a:solidFill>
              <a:srgbClr val="FFFFFF">
                <a:alpha val="24000"/>
              </a:srgbClr>
            </a:solidFill>
            <a:prstDash val="solid"/>
          </a:ln>
        </p:spPr>
      </p:sp>
      <p:sp>
        <p:nvSpPr>
          <p:cNvPr id="10" name="Text 8"/>
          <p:cNvSpPr/>
          <p:nvPr/>
        </p:nvSpPr>
        <p:spPr>
          <a:xfrm>
            <a:off x="4812953" y="1582862"/>
            <a:ext cx="1658689" cy="149944"/>
          </a:xfrm>
          <a:prstGeom prst="rect">
            <a:avLst/>
          </a:prstGeom>
          <a:noFill/>
          <a:ln/>
        </p:spPr>
        <p:txBody>
          <a:bodyPr wrap="none" lIns="0" tIns="0" rIns="0" bIns="0" rtlCol="0" anchor="t"/>
          <a:lstStyle/>
          <a:p>
            <a:pPr algn="l" indent="0" marL="0">
              <a:lnSpc>
                <a:spcPts val="1150"/>
              </a:lnSpc>
              <a:buNone/>
            </a:pPr>
            <a:r>
              <a:rPr lang="en-US" sz="800" b="1" dirty="0">
                <a:solidFill>
                  <a:srgbClr val="E5E0DF"/>
                </a:solidFill>
                <a:latin typeface="Overpass" pitchFamily="34" charset="0"/>
                <a:ea typeface="Overpass" pitchFamily="34" charset="-122"/>
                <a:cs typeface="Overpass" pitchFamily="34" charset="-120"/>
              </a:rPr>
              <a:t>dataset-card</a:t>
            </a:r>
            <a:endParaRPr lang="en-US" sz="800" dirty="0"/>
          </a:p>
        </p:txBody>
      </p:sp>
      <p:sp>
        <p:nvSpPr>
          <p:cNvPr id="11" name="Text 9"/>
          <p:cNvSpPr/>
          <p:nvPr/>
        </p:nvSpPr>
        <p:spPr>
          <a:xfrm>
            <a:off x="6680150" y="1582862"/>
            <a:ext cx="1658689" cy="299889"/>
          </a:xfrm>
          <a:prstGeom prst="rect">
            <a:avLst/>
          </a:prstGeom>
          <a:noFill/>
          <a:ln/>
        </p:spPr>
        <p:txBody>
          <a:bodyPr wrap="squar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title visible; records &amp; tokens visible; canonical action available</a:t>
            </a:r>
            <a:endParaRPr lang="en-US" sz="800" dirty="0"/>
          </a:p>
        </p:txBody>
      </p:sp>
      <p:sp>
        <p:nvSpPr>
          <p:cNvPr id="12" name="Text 10"/>
          <p:cNvSpPr/>
          <p:nvPr/>
        </p:nvSpPr>
        <p:spPr>
          <a:xfrm>
            <a:off x="4812953" y="1996753"/>
            <a:ext cx="1658689" cy="149944"/>
          </a:xfrm>
          <a:prstGeom prst="rect">
            <a:avLst/>
          </a:prstGeom>
          <a:noFill/>
          <a:ln/>
        </p:spPr>
        <p:txBody>
          <a:bodyPr wrap="none" lIns="0" tIns="0" rIns="0" bIns="0" rtlCol="0" anchor="t"/>
          <a:lstStyle/>
          <a:p>
            <a:pPr algn="l" indent="0" marL="0">
              <a:lnSpc>
                <a:spcPts val="1150"/>
              </a:lnSpc>
              <a:buNone/>
            </a:pPr>
            <a:r>
              <a:rPr lang="en-US" sz="800" b="1" dirty="0">
                <a:solidFill>
                  <a:srgbClr val="E5E0DF"/>
                </a:solidFill>
                <a:latin typeface="Overpass" pitchFamily="34" charset="0"/>
                <a:ea typeface="Overpass" pitchFamily="34" charset="-122"/>
                <a:cs typeface="Overpass" pitchFamily="34" charset="-120"/>
              </a:rPr>
              <a:t>pipeline-panel</a:t>
            </a:r>
            <a:endParaRPr lang="en-US" sz="800" dirty="0"/>
          </a:p>
        </p:txBody>
      </p:sp>
      <p:sp>
        <p:nvSpPr>
          <p:cNvPr id="13" name="Text 11"/>
          <p:cNvSpPr/>
          <p:nvPr/>
        </p:nvSpPr>
        <p:spPr>
          <a:xfrm>
            <a:off x="6680150" y="1996753"/>
            <a:ext cx="1658689" cy="299889"/>
          </a:xfrm>
          <a:prstGeom prst="rect">
            <a:avLst/>
          </a:prstGeom>
          <a:noFill/>
          <a:ln/>
        </p:spPr>
        <p:txBody>
          <a:bodyPr wrap="squar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state visible; stages exist; status color matches state mapping</a:t>
            </a:r>
            <a:endParaRPr lang="en-US" sz="800" dirty="0"/>
          </a:p>
        </p:txBody>
      </p:sp>
      <p:sp>
        <p:nvSpPr>
          <p:cNvPr id="14" name="Text 12"/>
          <p:cNvSpPr/>
          <p:nvPr/>
        </p:nvSpPr>
        <p:spPr>
          <a:xfrm>
            <a:off x="4812953" y="2410644"/>
            <a:ext cx="1658689" cy="149944"/>
          </a:xfrm>
          <a:prstGeom prst="rect">
            <a:avLst/>
          </a:prstGeom>
          <a:noFill/>
          <a:ln/>
        </p:spPr>
        <p:txBody>
          <a:bodyPr wrap="none" lIns="0" tIns="0" rIns="0" bIns="0" rtlCol="0" anchor="t"/>
          <a:lstStyle/>
          <a:p>
            <a:pPr algn="l" indent="0" marL="0">
              <a:lnSpc>
                <a:spcPts val="1150"/>
              </a:lnSpc>
              <a:buNone/>
            </a:pPr>
            <a:r>
              <a:rPr lang="en-US" sz="800" b="1" dirty="0">
                <a:solidFill>
                  <a:srgbClr val="E5E0DF"/>
                </a:solidFill>
                <a:latin typeface="Overpass" pitchFamily="34" charset="0"/>
                <a:ea typeface="Overpass" pitchFamily="34" charset="-122"/>
                <a:cs typeface="Overpass" pitchFamily="34" charset="-120"/>
              </a:rPr>
              <a:t>qa-item</a:t>
            </a:r>
            <a:endParaRPr lang="en-US" sz="800" dirty="0"/>
          </a:p>
        </p:txBody>
      </p:sp>
      <p:sp>
        <p:nvSpPr>
          <p:cNvPr id="15" name="Text 13"/>
          <p:cNvSpPr/>
          <p:nvPr/>
        </p:nvSpPr>
        <p:spPr>
          <a:xfrm>
            <a:off x="6680150" y="2410644"/>
            <a:ext cx="1658689" cy="299889"/>
          </a:xfrm>
          <a:prstGeom prst="rect">
            <a:avLst/>
          </a:prstGeom>
          <a:noFill/>
          <a:ln/>
        </p:spPr>
        <p:txBody>
          <a:bodyPr wrap="squar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index visible; semantic indicator visible; body available in HTML</a:t>
            </a:r>
            <a:endParaRPr lang="en-US" sz="800" dirty="0"/>
          </a:p>
        </p:txBody>
      </p:sp>
      <p:sp>
        <p:nvSpPr>
          <p:cNvPr id="16" name="Text 14"/>
          <p:cNvSpPr/>
          <p:nvPr/>
        </p:nvSpPr>
        <p:spPr>
          <a:xfrm>
            <a:off x="4812953" y="2824535"/>
            <a:ext cx="1658689" cy="149944"/>
          </a:xfrm>
          <a:prstGeom prst="rect">
            <a:avLst/>
          </a:prstGeom>
          <a:noFill/>
          <a:ln/>
        </p:spPr>
        <p:txBody>
          <a:bodyPr wrap="none" lIns="0" tIns="0" rIns="0" bIns="0" rtlCol="0" anchor="t"/>
          <a:lstStyle/>
          <a:p>
            <a:pPr algn="l" indent="0" marL="0">
              <a:lnSpc>
                <a:spcPts val="1150"/>
              </a:lnSpc>
              <a:buNone/>
            </a:pPr>
            <a:r>
              <a:rPr lang="en-US" sz="800" b="1" dirty="0">
                <a:solidFill>
                  <a:srgbClr val="E5E0DF"/>
                </a:solidFill>
                <a:latin typeface="Overpass" pitchFamily="34" charset="0"/>
                <a:ea typeface="Overpass" pitchFamily="34" charset="-122"/>
                <a:cs typeface="Overpass" pitchFamily="34" charset="-120"/>
              </a:rPr>
              <a:t>theme-board</a:t>
            </a:r>
            <a:endParaRPr lang="en-US" sz="800" dirty="0"/>
          </a:p>
        </p:txBody>
      </p:sp>
      <p:sp>
        <p:nvSpPr>
          <p:cNvPr id="17" name="Text 15"/>
          <p:cNvSpPr/>
          <p:nvPr/>
        </p:nvSpPr>
        <p:spPr>
          <a:xfrm>
            <a:off x="6680150" y="2824535"/>
            <a:ext cx="1658689" cy="299889"/>
          </a:xfrm>
          <a:prstGeom prst="rect">
            <a:avLst/>
          </a:prstGeom>
          <a:noFill/>
          <a:ln/>
        </p:spPr>
        <p:txBody>
          <a:bodyPr wrap="squar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swatches visible; theme ID and version embedded or shown</a:t>
            </a:r>
            <a:endParaRPr lang="en-US" sz="800" dirty="0"/>
          </a:p>
        </p:txBody>
      </p:sp>
      <p:sp>
        <p:nvSpPr>
          <p:cNvPr id="18" name="Text 16"/>
          <p:cNvSpPr/>
          <p:nvPr/>
        </p:nvSpPr>
        <p:spPr>
          <a:xfrm>
            <a:off x="4703936" y="3277270"/>
            <a:ext cx="1550194" cy="153367"/>
          </a:xfrm>
          <a:prstGeom prst="rect">
            <a:avLst/>
          </a:prstGeom>
          <a:noFill/>
          <a:ln/>
        </p:spPr>
        <p:txBody>
          <a:bodyPr wrap="none" lIns="0" tIns="0" rIns="0" bIns="0" rtlCol="0" anchor="t"/>
          <a:lstStyle/>
          <a:p>
            <a:pPr algn="l" indent="0" marL="0">
              <a:lnSpc>
                <a:spcPts val="1200"/>
              </a:lnSpc>
              <a:buNone/>
            </a:pPr>
            <a:r>
              <a:rPr lang="en-US" sz="950" b="1" dirty="0">
                <a:solidFill>
                  <a:srgbClr val="FFFFFF"/>
                </a:solidFill>
                <a:latin typeface="Overpass Bold" pitchFamily="34" charset="0"/>
                <a:ea typeface="Overpass Bold" pitchFamily="34" charset="-122"/>
                <a:cs typeface="Overpass Bold" pitchFamily="34" charset="-120"/>
              </a:rPr>
              <a:t>APGC Geometry (Advisory)</a:t>
            </a:r>
            <a:endParaRPr lang="en-US" sz="950" dirty="0"/>
          </a:p>
        </p:txBody>
      </p:sp>
      <p:sp>
        <p:nvSpPr>
          <p:cNvPr id="19" name="Text 17"/>
          <p:cNvSpPr/>
          <p:nvPr/>
        </p:nvSpPr>
        <p:spPr>
          <a:xfrm>
            <a:off x="4703936" y="3513758"/>
            <a:ext cx="3743920" cy="729704"/>
          </a:xfrm>
          <a:prstGeom prst="rect">
            <a:avLst/>
          </a:prstGeom>
          <a:noFill/>
          <a:ln/>
        </p:spPr>
        <p:txBody>
          <a:bodyPr wrap="square" lIns="0" tIns="0" rIns="0" bIns="0" rtlCol="0" anchor="t"/>
          <a:lstStyle/>
          <a:p>
            <a:pPr algn="l" marL="342900" indent="-342900">
              <a:lnSpc>
                <a:spcPts val="1150"/>
              </a:lnSpc>
              <a:buSzPct val="100000"/>
              <a:buChar char="•"/>
            </a:pPr>
            <a:r>
              <a:rPr lang="en-US" sz="800" dirty="0">
                <a:solidFill>
                  <a:srgbClr val="E5E0DF"/>
                </a:solidFill>
                <a:highlight>
                  <a:srgbClr val="322F2F"/>
                </a:highlight>
                <a:latin typeface="Consolas" pitchFamily="34" charset="0"/>
                <a:ea typeface="Consolas" pitchFamily="34" charset="-122"/>
                <a:cs typeface="Consolas" pitchFamily="34" charset="-120"/>
              </a:rPr>
              <a:t>shape_family</a:t>
            </a:r>
            <a:pPr algn="l" marL="342900" indent="-342900">
              <a:lnSpc>
                <a:spcPts val="1150"/>
              </a:lnSpc>
              <a:buSzPct val="100000"/>
              <a:buChar char="•"/>
            </a:pPr>
            <a:r>
              <a:rPr lang="en-US" sz="800" dirty="0">
                <a:solidFill>
                  <a:srgbClr val="E5E0DF"/>
                </a:solidFill>
                <a:latin typeface="Overpass" pitchFamily="34" charset="0"/>
                <a:ea typeface="Overpass" pitchFamily="34" charset="-122"/>
                <a:cs typeface="Overpass" pitchFamily="34" charset="-120"/>
              </a:rPr>
              <a:t> must be a recognized APGC family name</a:t>
            </a:r>
            <a:endParaRPr lang="en-US" sz="800" dirty="0"/>
          </a:p>
          <a:p>
            <a:pPr algn="l" marL="342900" indent="-342900">
              <a:lnSpc>
                <a:spcPts val="1150"/>
              </a:lnSpc>
              <a:buSzPct val="100000"/>
              <a:buChar char="•"/>
            </a:pPr>
            <a:r>
              <a:rPr lang="en-US" sz="800" dirty="0">
                <a:solidFill>
                  <a:srgbClr val="E5E0DF"/>
                </a:solidFill>
                <a:highlight>
                  <a:srgbClr val="322F2F"/>
                </a:highlight>
                <a:latin typeface="Consolas" pitchFamily="34" charset="0"/>
                <a:ea typeface="Consolas" pitchFamily="34" charset="-122"/>
                <a:cs typeface="Consolas" pitchFamily="34" charset="-120"/>
              </a:rPr>
              <a:t>angle_energy</a:t>
            </a:r>
            <a:pPr algn="l" marL="342900" indent="-342900">
              <a:lnSpc>
                <a:spcPts val="1150"/>
              </a:lnSpc>
              <a:buSzPct val="100000"/>
              <a:buChar char="•"/>
            </a:pPr>
            <a:r>
              <a:rPr lang="en-US" sz="800" dirty="0">
                <a:solidFill>
                  <a:srgbClr val="E5E0DF"/>
                </a:solidFill>
                <a:latin typeface="Overpass" pitchFamily="34" charset="0"/>
                <a:ea typeface="Overpass" pitchFamily="34" charset="-122"/>
                <a:cs typeface="Overpass" pitchFamily="34" charset="-120"/>
              </a:rPr>
              <a:t> within 0–5 and within the shape family range</a:t>
            </a:r>
            <a:endParaRPr lang="en-US" sz="800" dirty="0"/>
          </a:p>
          <a:p>
            <a:pPr algn="l" marL="342900" indent="-342900">
              <a:lnSpc>
                <a:spcPts val="1150"/>
              </a:lnSpc>
              <a:buSzPct val="100000"/>
              <a:buChar char="•"/>
            </a:pPr>
            <a:r>
              <a:rPr lang="en-US" sz="800" dirty="0">
                <a:solidFill>
                  <a:srgbClr val="E5E0DF"/>
                </a:solidFill>
                <a:latin typeface="Overpass" pitchFamily="34" charset="0"/>
                <a:ea typeface="Overpass" pitchFamily="34" charset="-122"/>
                <a:cs typeface="Overpass" pitchFamily="34" charset="-120"/>
              </a:rPr>
              <a:t>Declared safe zone honored — no critical UI renders outside it</a:t>
            </a:r>
            <a:endParaRPr lang="en-US" sz="800" dirty="0"/>
          </a:p>
          <a:p>
            <a:pPr algn="l" marL="342900" indent="-342900">
              <a:lnSpc>
                <a:spcPts val="1150"/>
              </a:lnSpc>
              <a:buSzPct val="100000"/>
              <a:buChar char="•"/>
            </a:pPr>
            <a:r>
              <a:rPr lang="en-US" sz="800" dirty="0">
                <a:solidFill>
                  <a:srgbClr val="E5E0DF"/>
                </a:solidFill>
                <a:latin typeface="Overpass" pitchFamily="34" charset="0"/>
                <a:ea typeface="Overpass" pitchFamily="34" charset="-122"/>
                <a:cs typeface="Overpass" pitchFamily="34" charset="-120"/>
              </a:rPr>
              <a:t>For error/critical artifacts, </a:t>
            </a:r>
            <a:pPr algn="l" marL="342900" indent="-342900">
              <a:lnSpc>
                <a:spcPts val="1150"/>
              </a:lnSpc>
              <a:buSzPct val="100000"/>
              <a:buChar char="•"/>
            </a:pPr>
            <a:r>
              <a:rPr lang="en-US" sz="800" dirty="0">
                <a:solidFill>
                  <a:srgbClr val="E5E0DF"/>
                </a:solidFill>
                <a:highlight>
                  <a:srgbClr val="322F2F"/>
                </a:highlight>
                <a:latin typeface="Consolas" pitchFamily="34" charset="0"/>
                <a:ea typeface="Consolas" pitchFamily="34" charset="-122"/>
                <a:cs typeface="Consolas" pitchFamily="34" charset="-120"/>
              </a:rPr>
              <a:t>angle_energy</a:t>
            </a:r>
            <a:pPr algn="l" marL="342900" indent="-342900">
              <a:lnSpc>
                <a:spcPts val="1150"/>
              </a:lnSpc>
              <a:buSzPct val="100000"/>
              <a:buChar char="•"/>
            </a:pPr>
            <a:r>
              <a:rPr lang="en-US" sz="800" dirty="0">
                <a:solidFill>
                  <a:srgbClr val="E5E0DF"/>
                </a:solidFill>
                <a:latin typeface="Overpass" pitchFamily="34" charset="0"/>
                <a:ea typeface="Overpass" pitchFamily="34" charset="-122"/>
                <a:cs typeface="Overpass" pitchFamily="34" charset="-120"/>
              </a:rPr>
              <a:t> ≤ 2</a:t>
            </a:r>
            <a:endParaRPr lang="en-US" sz="800" dirty="0"/>
          </a:p>
        </p:txBody>
      </p:sp>
      <p:sp>
        <p:nvSpPr>
          <p:cNvPr id="20" name="Shape 18"/>
          <p:cNvSpPr/>
          <p:nvPr/>
        </p:nvSpPr>
        <p:spPr>
          <a:xfrm>
            <a:off x="4703936" y="4336926"/>
            <a:ext cx="3743920" cy="385986"/>
          </a:xfrm>
          <a:prstGeom prst="roundRect">
            <a:avLst>
              <a:gd name="adj" fmla="val 11351"/>
            </a:avLst>
          </a:prstGeom>
          <a:solidFill>
            <a:srgbClr val="4C0124"/>
          </a:solidFill>
          <a:ln/>
        </p:spPr>
      </p:sp>
      <p:pic>
        <p:nvPicPr>
          <p:cNvPr id="21" name="Image 0" descr="preencoded.png">    </p:cNvPr>
          <p:cNvPicPr>
            <a:picLocks noChangeAspect="1"/>
          </p:cNvPicPr>
          <p:nvPr/>
        </p:nvPicPr>
        <p:blipFill>
          <a:blip r:embed="rId1"/>
          <a:stretch>
            <a:fillRect/>
          </a:stretch>
        </p:blipFill>
        <p:spPr>
          <a:xfrm>
            <a:off x="4808190" y="4476006"/>
            <a:ext cx="130373" cy="104254"/>
          </a:xfrm>
          <a:prstGeom prst="rect">
            <a:avLst/>
          </a:prstGeom>
        </p:spPr>
      </p:pic>
      <p:sp>
        <p:nvSpPr>
          <p:cNvPr id="22" name="Text 19"/>
          <p:cNvSpPr/>
          <p:nvPr/>
        </p:nvSpPr>
        <p:spPr>
          <a:xfrm>
            <a:off x="5042818" y="4446091"/>
            <a:ext cx="3300785" cy="149944"/>
          </a:xfrm>
          <a:prstGeom prst="rect">
            <a:avLst/>
          </a:prstGeom>
          <a:noFill/>
          <a:ln/>
        </p:spPr>
        <p:txBody>
          <a:bodyPr wrap="none" lIns="0" tIns="0" rIns="0" bIns="0" rtlCol="0" anchor="t"/>
          <a:lstStyle/>
          <a:p>
            <a:pPr algn="l" indent="0" marL="0">
              <a:lnSpc>
                <a:spcPts val="1150"/>
              </a:lnSpc>
              <a:buNone/>
            </a:pPr>
            <a:r>
              <a:rPr lang="en-US" sz="800" dirty="0">
                <a:solidFill>
                  <a:srgbClr val="FFFFFF"/>
                </a:solidFill>
                <a:latin typeface="Overpass" pitchFamily="34" charset="0"/>
                <a:ea typeface="Overpass" pitchFamily="34" charset="-122"/>
                <a:cs typeface="Overpass" pitchFamily="34" charset="-120"/>
              </a:rPr>
              <a:t>Geometry violations produce warnings in v0.1, not hard failures.</a:t>
            </a:r>
            <a:endParaRPr lang="en-US" sz="8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76660" y="281211"/>
            <a:ext cx="3330773" cy="300782"/>
          </a:xfrm>
          <a:prstGeom prst="rect">
            <a:avLst/>
          </a:prstGeom>
          <a:noFill/>
          <a:ln/>
        </p:spPr>
        <p:txBody>
          <a:bodyPr wrap="none" lIns="0" tIns="0" rIns="0" bIns="0" rtlCol="0" anchor="t"/>
          <a:lstStyle/>
          <a:p>
            <a:pPr algn="l" indent="0" marL="0">
              <a:lnSpc>
                <a:spcPts val="2350"/>
              </a:lnSpc>
              <a:buNone/>
            </a:pPr>
            <a:r>
              <a:rPr lang="en-US" sz="1850" b="1" dirty="0">
                <a:solidFill>
                  <a:srgbClr val="FFFFFF"/>
                </a:solidFill>
                <a:latin typeface="Overpass Bold" pitchFamily="34" charset="0"/>
                <a:ea typeface="Overpass Bold" pitchFamily="34" charset="-122"/>
                <a:cs typeface="Overpass Bold" pitchFamily="34" charset="-120"/>
              </a:rPr>
              <a:t>15. Compatibility &amp; Versioning</a:t>
            </a:r>
            <a:endParaRPr lang="en-US" sz="1850" dirty="0"/>
          </a:p>
        </p:txBody>
      </p:sp>
      <p:sp>
        <p:nvSpPr>
          <p:cNvPr id="3" name="Text 1"/>
          <p:cNvSpPr/>
          <p:nvPr/>
        </p:nvSpPr>
        <p:spPr>
          <a:xfrm>
            <a:off x="776660" y="741759"/>
            <a:ext cx="7590606" cy="291257"/>
          </a:xfrm>
          <a:prstGeom prst="rect">
            <a:avLst/>
          </a:prstGeom>
          <a:noFill/>
          <a:ln/>
        </p:spPr>
        <p:txBody>
          <a:bodyPr wrap="square" lIns="0" tIns="0" rIns="0" bIns="0" rtlCol="0" anchor="t"/>
          <a:lstStyle/>
          <a:p>
            <a:pPr algn="l" indent="0" marL="0">
              <a:lnSpc>
                <a:spcPts val="1100"/>
              </a:lnSpc>
              <a:buNone/>
            </a:pPr>
            <a:r>
              <a:rPr lang="en-US" sz="800" dirty="0">
                <a:solidFill>
                  <a:srgbClr val="E5E0DF"/>
                </a:solidFill>
                <a:latin typeface="Overpass" pitchFamily="34" charset="0"/>
                <a:ea typeface="Overpass" pitchFamily="34" charset="-122"/>
                <a:cs typeface="Overpass" pitchFamily="34" charset="-120"/>
              </a:rPr>
              <a:t>All generated artifacts must track version fields for every layer of the stack. This ensures artifacts can be re-validated, diff-compared, and regenerated consistently as the system evolves.</a:t>
            </a:r>
            <a:endParaRPr lang="en-US" sz="800" dirty="0"/>
          </a:p>
        </p:txBody>
      </p:sp>
      <p:sp>
        <p:nvSpPr>
          <p:cNvPr id="4" name="Shape 2"/>
          <p:cNvSpPr/>
          <p:nvPr/>
        </p:nvSpPr>
        <p:spPr>
          <a:xfrm>
            <a:off x="776660" y="1122834"/>
            <a:ext cx="7590606" cy="1369516"/>
          </a:xfrm>
          <a:prstGeom prst="roundRect">
            <a:avLst>
              <a:gd name="adj" fmla="val 3137"/>
            </a:avLst>
          </a:prstGeom>
          <a:solidFill>
            <a:srgbClr val="322F2F"/>
          </a:solidFill>
          <a:ln/>
        </p:spPr>
      </p:sp>
      <p:sp>
        <p:nvSpPr>
          <p:cNvPr id="5" name="Shape 3"/>
          <p:cNvSpPr/>
          <p:nvPr/>
        </p:nvSpPr>
        <p:spPr>
          <a:xfrm>
            <a:off x="771599" y="1122834"/>
            <a:ext cx="7600727" cy="1369516"/>
          </a:xfrm>
          <a:prstGeom prst="roundRect">
            <a:avLst>
              <a:gd name="adj" fmla="val 1120"/>
            </a:avLst>
          </a:prstGeom>
          <a:solidFill>
            <a:srgbClr val="322F2F"/>
          </a:solidFill>
          <a:ln/>
        </p:spPr>
      </p:sp>
      <p:sp>
        <p:nvSpPr>
          <p:cNvPr id="6" name="Text 4"/>
          <p:cNvSpPr/>
          <p:nvPr/>
        </p:nvSpPr>
        <p:spPr>
          <a:xfrm>
            <a:off x="899368" y="1225079"/>
            <a:ext cx="7345189" cy="1165027"/>
          </a:xfrm>
          <a:prstGeom prst="rect">
            <a:avLst/>
          </a:prstGeom>
          <a:noFill/>
          <a:ln/>
        </p:spPr>
        <p:txBody>
          <a:bodyPr wrap="square" lIns="0" tIns="0" rIns="0" bIns="0" rtlCol="0" anchor="t"/>
          <a:lstStyle/>
          <a:p>
            <a:pPr algn="l" indent="0" marL="0">
              <a:lnSpc>
                <a:spcPts val="1100"/>
              </a:lnSpc>
              <a:buNone/>
            </a:pPr>
            <a:r>
              <a:rPr lang="en-US" sz="800" dirty="0">
                <a:solidFill>
                  <a:srgbClr val="E5E0DF"/>
                </a:solidFill>
                <a:highlight>
                  <a:srgbClr val="322F2F"/>
                </a:highlight>
                <a:latin typeface="Consolas" pitchFamily="34" charset="0"/>
                <a:ea typeface="Consolas" pitchFamily="34" charset="-122"/>
                <a:cs typeface="Consolas" pitchFamily="34" charset="-120"/>
              </a:rPr>
              <a:t>{
  "aic_version": "0.1.1",
  "sesm_version": "0.2.0",
  "nipc_version": "0.1.0",
  "neon_ink_version": "0.1.0",
  "apgc_version": "0.1.0"
}
</a:t>
            </a:r>
            <a:endParaRPr lang="en-US" sz="800" dirty="0"/>
          </a:p>
        </p:txBody>
      </p:sp>
      <p:sp>
        <p:nvSpPr>
          <p:cNvPr id="7" name="Shape 5"/>
          <p:cNvSpPr/>
          <p:nvPr/>
        </p:nvSpPr>
        <p:spPr>
          <a:xfrm>
            <a:off x="776660" y="2582168"/>
            <a:ext cx="7590606" cy="516285"/>
          </a:xfrm>
          <a:prstGeom prst="roundRect">
            <a:avLst>
              <a:gd name="adj" fmla="val 8320"/>
            </a:avLst>
          </a:prstGeom>
          <a:noFill/>
          <a:ln w="4763">
            <a:solidFill>
              <a:srgbClr val="FFFFFF">
                <a:alpha val="24000"/>
              </a:srgbClr>
            </a:solidFill>
            <a:prstDash val="solid"/>
          </a:ln>
        </p:spPr>
      </p:sp>
      <p:sp>
        <p:nvSpPr>
          <p:cNvPr id="8" name="Text 6"/>
          <p:cNvSpPr/>
          <p:nvPr/>
        </p:nvSpPr>
        <p:spPr>
          <a:xfrm>
            <a:off x="884039" y="2639616"/>
            <a:ext cx="1056829" cy="145628"/>
          </a:xfrm>
          <a:prstGeom prst="rect">
            <a:avLst/>
          </a:prstGeom>
          <a:noFill/>
          <a:ln/>
        </p:spPr>
        <p:txBody>
          <a:bodyPr wrap="none" lIns="0" tIns="0" rIns="0" bIns="0" rtlCol="0" anchor="t"/>
          <a:lstStyle/>
          <a:p>
            <a:pPr algn="l" indent="0" marL="0">
              <a:lnSpc>
                <a:spcPts val="1100"/>
              </a:lnSpc>
              <a:buNone/>
            </a:pPr>
            <a:r>
              <a:rPr lang="en-US" sz="800" b="1" dirty="0">
                <a:solidFill>
                  <a:srgbClr val="E5E0DF"/>
                </a:solidFill>
                <a:latin typeface="Overpass" pitchFamily="34" charset="0"/>
                <a:ea typeface="Overpass" pitchFamily="34" charset="-122"/>
                <a:cs typeface="Overpass" pitchFamily="34" charset="-120"/>
              </a:rPr>
              <a:t>AIC</a:t>
            </a:r>
            <a:endParaRPr lang="en-US" sz="800" dirty="0"/>
          </a:p>
        </p:txBody>
      </p:sp>
      <p:sp>
        <p:nvSpPr>
          <p:cNvPr id="9" name="Text 7"/>
          <p:cNvSpPr/>
          <p:nvPr/>
        </p:nvSpPr>
        <p:spPr>
          <a:xfrm>
            <a:off x="2150120" y="2639616"/>
            <a:ext cx="1054447" cy="145628"/>
          </a:xfrm>
          <a:prstGeom prst="rect">
            <a:avLst/>
          </a:prstGeom>
          <a:noFill/>
          <a:ln/>
        </p:spPr>
        <p:txBody>
          <a:bodyPr wrap="none" lIns="0" tIns="0" rIns="0" bIns="0" rtlCol="0" anchor="t"/>
          <a:lstStyle/>
          <a:p>
            <a:pPr algn="l" indent="0" marL="0">
              <a:lnSpc>
                <a:spcPts val="1100"/>
              </a:lnSpc>
              <a:buNone/>
            </a:pPr>
            <a:r>
              <a:rPr lang="en-US" sz="800" b="1" dirty="0">
                <a:solidFill>
                  <a:srgbClr val="E5E0DF"/>
                </a:solidFill>
                <a:latin typeface="Overpass" pitchFamily="34" charset="0"/>
                <a:ea typeface="Overpass" pitchFamily="34" charset="-122"/>
                <a:cs typeface="Overpass" pitchFamily="34" charset="-120"/>
              </a:rPr>
              <a:t>SESM</a:t>
            </a:r>
            <a:endParaRPr lang="en-US" sz="800" dirty="0"/>
          </a:p>
        </p:txBody>
      </p:sp>
      <p:sp>
        <p:nvSpPr>
          <p:cNvPr id="10" name="Text 8"/>
          <p:cNvSpPr/>
          <p:nvPr/>
        </p:nvSpPr>
        <p:spPr>
          <a:xfrm>
            <a:off x="3413820" y="2639616"/>
            <a:ext cx="1054447" cy="145628"/>
          </a:xfrm>
          <a:prstGeom prst="rect">
            <a:avLst/>
          </a:prstGeom>
          <a:noFill/>
          <a:ln/>
        </p:spPr>
        <p:txBody>
          <a:bodyPr wrap="none" lIns="0" tIns="0" rIns="0" bIns="0" rtlCol="0" anchor="t"/>
          <a:lstStyle/>
          <a:p>
            <a:pPr algn="l" indent="0" marL="0">
              <a:lnSpc>
                <a:spcPts val="1100"/>
              </a:lnSpc>
              <a:buNone/>
            </a:pPr>
            <a:r>
              <a:rPr lang="en-US" sz="800" b="1" dirty="0">
                <a:solidFill>
                  <a:srgbClr val="E5E0DF"/>
                </a:solidFill>
                <a:latin typeface="Overpass" pitchFamily="34" charset="0"/>
                <a:ea typeface="Overpass" pitchFamily="34" charset="-122"/>
                <a:cs typeface="Overpass" pitchFamily="34" charset="-120"/>
              </a:rPr>
              <a:t>NIPC</a:t>
            </a:r>
            <a:endParaRPr lang="en-US" sz="800" dirty="0"/>
          </a:p>
        </p:txBody>
      </p:sp>
      <p:sp>
        <p:nvSpPr>
          <p:cNvPr id="11" name="Text 9"/>
          <p:cNvSpPr/>
          <p:nvPr/>
        </p:nvSpPr>
        <p:spPr>
          <a:xfrm>
            <a:off x="4677519" y="2639616"/>
            <a:ext cx="1054447" cy="145628"/>
          </a:xfrm>
          <a:prstGeom prst="rect">
            <a:avLst/>
          </a:prstGeom>
          <a:noFill/>
          <a:ln/>
        </p:spPr>
        <p:txBody>
          <a:bodyPr wrap="none" lIns="0" tIns="0" rIns="0" bIns="0" rtlCol="0" anchor="t"/>
          <a:lstStyle/>
          <a:p>
            <a:pPr algn="l" indent="0" marL="0">
              <a:lnSpc>
                <a:spcPts val="1100"/>
              </a:lnSpc>
              <a:buNone/>
            </a:pPr>
            <a:r>
              <a:rPr lang="en-US" sz="800" b="1" dirty="0">
                <a:solidFill>
                  <a:srgbClr val="E5E0DF"/>
                </a:solidFill>
                <a:latin typeface="Overpass" pitchFamily="34" charset="0"/>
                <a:ea typeface="Overpass" pitchFamily="34" charset="-122"/>
                <a:cs typeface="Overpass" pitchFamily="34" charset="-120"/>
              </a:rPr>
              <a:t>Neon Ink</a:t>
            </a:r>
            <a:endParaRPr lang="en-US" sz="800" dirty="0"/>
          </a:p>
        </p:txBody>
      </p:sp>
      <p:sp>
        <p:nvSpPr>
          <p:cNvPr id="12" name="Text 10"/>
          <p:cNvSpPr/>
          <p:nvPr/>
        </p:nvSpPr>
        <p:spPr>
          <a:xfrm>
            <a:off x="5941219" y="2639616"/>
            <a:ext cx="1054447" cy="145628"/>
          </a:xfrm>
          <a:prstGeom prst="rect">
            <a:avLst/>
          </a:prstGeom>
          <a:noFill/>
          <a:ln/>
        </p:spPr>
        <p:txBody>
          <a:bodyPr wrap="none" lIns="0" tIns="0" rIns="0" bIns="0" rtlCol="0" anchor="t"/>
          <a:lstStyle/>
          <a:p>
            <a:pPr algn="l" indent="0" marL="0">
              <a:lnSpc>
                <a:spcPts val="1100"/>
              </a:lnSpc>
              <a:buNone/>
            </a:pPr>
            <a:r>
              <a:rPr lang="en-US" sz="800" b="1" dirty="0">
                <a:solidFill>
                  <a:srgbClr val="E5E0DF"/>
                </a:solidFill>
                <a:latin typeface="Overpass" pitchFamily="34" charset="0"/>
                <a:ea typeface="Overpass" pitchFamily="34" charset="-122"/>
                <a:cs typeface="Overpass" pitchFamily="34" charset="-120"/>
              </a:rPr>
              <a:t>APGC</a:t>
            </a:r>
            <a:endParaRPr lang="en-US" sz="800" dirty="0"/>
          </a:p>
        </p:txBody>
      </p:sp>
      <p:sp>
        <p:nvSpPr>
          <p:cNvPr id="13" name="Text 11"/>
          <p:cNvSpPr/>
          <p:nvPr/>
        </p:nvSpPr>
        <p:spPr>
          <a:xfrm>
            <a:off x="7204918" y="2639616"/>
            <a:ext cx="1056829" cy="145628"/>
          </a:xfrm>
          <a:prstGeom prst="rect">
            <a:avLst/>
          </a:prstGeom>
          <a:noFill/>
          <a:ln/>
        </p:spPr>
        <p:txBody>
          <a:bodyPr wrap="none" lIns="0" tIns="0" rIns="0" bIns="0" rtlCol="0" anchor="t"/>
          <a:lstStyle/>
          <a:p>
            <a:pPr algn="l" indent="0" marL="0">
              <a:lnSpc>
                <a:spcPts val="1100"/>
              </a:lnSpc>
              <a:buNone/>
            </a:pPr>
            <a:r>
              <a:rPr lang="en-US" sz="800" b="1" dirty="0">
                <a:solidFill>
                  <a:srgbClr val="E5E0DF"/>
                </a:solidFill>
                <a:latin typeface="Overpass" pitchFamily="34" charset="0"/>
                <a:ea typeface="Overpass" pitchFamily="34" charset="-122"/>
                <a:cs typeface="Overpass" pitchFamily="34" charset="-120"/>
              </a:rPr>
              <a:t>Status</a:t>
            </a:r>
            <a:endParaRPr lang="en-US" sz="800" dirty="0"/>
          </a:p>
        </p:txBody>
      </p:sp>
      <p:sp>
        <p:nvSpPr>
          <p:cNvPr id="14" name="Text 12"/>
          <p:cNvSpPr/>
          <p:nvPr/>
        </p:nvSpPr>
        <p:spPr>
          <a:xfrm>
            <a:off x="884039" y="2895377"/>
            <a:ext cx="1056829" cy="145628"/>
          </a:xfrm>
          <a:prstGeom prst="rect">
            <a:avLst/>
          </a:prstGeom>
          <a:noFill/>
          <a:ln/>
        </p:spPr>
        <p:txBody>
          <a:bodyPr wrap="none" lIns="0" tIns="0" rIns="0" bIns="0" rtlCol="0" anchor="t"/>
          <a:lstStyle/>
          <a:p>
            <a:pPr algn="l" indent="0" marL="0">
              <a:lnSpc>
                <a:spcPts val="1100"/>
              </a:lnSpc>
              <a:buNone/>
            </a:pPr>
            <a:r>
              <a:rPr lang="en-US" sz="800" dirty="0">
                <a:solidFill>
                  <a:srgbClr val="E5E0DF"/>
                </a:solidFill>
                <a:latin typeface="Overpass" pitchFamily="34" charset="0"/>
                <a:ea typeface="Overpass" pitchFamily="34" charset="-122"/>
                <a:cs typeface="Overpass" pitchFamily="34" charset="-120"/>
              </a:rPr>
              <a:t>0.1.x</a:t>
            </a:r>
            <a:endParaRPr lang="en-US" sz="800" dirty="0"/>
          </a:p>
        </p:txBody>
      </p:sp>
      <p:sp>
        <p:nvSpPr>
          <p:cNvPr id="15" name="Text 13"/>
          <p:cNvSpPr/>
          <p:nvPr/>
        </p:nvSpPr>
        <p:spPr>
          <a:xfrm>
            <a:off x="2150120" y="2895377"/>
            <a:ext cx="1054447" cy="145628"/>
          </a:xfrm>
          <a:prstGeom prst="rect">
            <a:avLst/>
          </a:prstGeom>
          <a:noFill/>
          <a:ln/>
        </p:spPr>
        <p:txBody>
          <a:bodyPr wrap="none" lIns="0" tIns="0" rIns="0" bIns="0" rtlCol="0" anchor="t"/>
          <a:lstStyle/>
          <a:p>
            <a:pPr algn="l" indent="0" marL="0">
              <a:lnSpc>
                <a:spcPts val="1100"/>
              </a:lnSpc>
              <a:buNone/>
            </a:pPr>
            <a:r>
              <a:rPr lang="en-US" sz="800" dirty="0">
                <a:solidFill>
                  <a:srgbClr val="E5E0DF"/>
                </a:solidFill>
                <a:latin typeface="Overpass" pitchFamily="34" charset="0"/>
                <a:ea typeface="Overpass" pitchFamily="34" charset="-122"/>
                <a:cs typeface="Overpass" pitchFamily="34" charset="-120"/>
              </a:rPr>
              <a:t>0.2.x</a:t>
            </a:r>
            <a:endParaRPr lang="en-US" sz="800" dirty="0"/>
          </a:p>
        </p:txBody>
      </p:sp>
      <p:sp>
        <p:nvSpPr>
          <p:cNvPr id="16" name="Text 14"/>
          <p:cNvSpPr/>
          <p:nvPr/>
        </p:nvSpPr>
        <p:spPr>
          <a:xfrm>
            <a:off x="3413820" y="2895377"/>
            <a:ext cx="1054447" cy="145628"/>
          </a:xfrm>
          <a:prstGeom prst="rect">
            <a:avLst/>
          </a:prstGeom>
          <a:noFill/>
          <a:ln/>
        </p:spPr>
        <p:txBody>
          <a:bodyPr wrap="none" lIns="0" tIns="0" rIns="0" bIns="0" rtlCol="0" anchor="t"/>
          <a:lstStyle/>
          <a:p>
            <a:pPr algn="l" indent="0" marL="0">
              <a:lnSpc>
                <a:spcPts val="1100"/>
              </a:lnSpc>
              <a:buNone/>
            </a:pPr>
            <a:r>
              <a:rPr lang="en-US" sz="800" dirty="0">
                <a:solidFill>
                  <a:srgbClr val="E5E0DF"/>
                </a:solidFill>
                <a:latin typeface="Overpass" pitchFamily="34" charset="0"/>
                <a:ea typeface="Overpass" pitchFamily="34" charset="-122"/>
                <a:cs typeface="Overpass" pitchFamily="34" charset="-120"/>
              </a:rPr>
              <a:t>0.1.x</a:t>
            </a:r>
            <a:endParaRPr lang="en-US" sz="800" dirty="0"/>
          </a:p>
        </p:txBody>
      </p:sp>
      <p:sp>
        <p:nvSpPr>
          <p:cNvPr id="17" name="Text 15"/>
          <p:cNvSpPr/>
          <p:nvPr/>
        </p:nvSpPr>
        <p:spPr>
          <a:xfrm>
            <a:off x="4677519" y="2895377"/>
            <a:ext cx="1054447" cy="145628"/>
          </a:xfrm>
          <a:prstGeom prst="rect">
            <a:avLst/>
          </a:prstGeom>
          <a:noFill/>
          <a:ln/>
        </p:spPr>
        <p:txBody>
          <a:bodyPr wrap="none" lIns="0" tIns="0" rIns="0" bIns="0" rtlCol="0" anchor="t"/>
          <a:lstStyle/>
          <a:p>
            <a:pPr algn="l" indent="0" marL="0">
              <a:lnSpc>
                <a:spcPts val="1100"/>
              </a:lnSpc>
              <a:buNone/>
            </a:pPr>
            <a:r>
              <a:rPr lang="en-US" sz="800" dirty="0">
                <a:solidFill>
                  <a:srgbClr val="E5E0DF"/>
                </a:solidFill>
                <a:latin typeface="Overpass" pitchFamily="34" charset="0"/>
                <a:ea typeface="Overpass" pitchFamily="34" charset="-122"/>
                <a:cs typeface="Overpass" pitchFamily="34" charset="-120"/>
              </a:rPr>
              <a:t>0.1.x</a:t>
            </a:r>
            <a:endParaRPr lang="en-US" sz="800" dirty="0"/>
          </a:p>
        </p:txBody>
      </p:sp>
      <p:sp>
        <p:nvSpPr>
          <p:cNvPr id="18" name="Text 16"/>
          <p:cNvSpPr/>
          <p:nvPr/>
        </p:nvSpPr>
        <p:spPr>
          <a:xfrm>
            <a:off x="5941219" y="2895377"/>
            <a:ext cx="1054447" cy="145628"/>
          </a:xfrm>
          <a:prstGeom prst="rect">
            <a:avLst/>
          </a:prstGeom>
          <a:noFill/>
          <a:ln/>
        </p:spPr>
        <p:txBody>
          <a:bodyPr wrap="none" lIns="0" tIns="0" rIns="0" bIns="0" rtlCol="0" anchor="t"/>
          <a:lstStyle/>
          <a:p>
            <a:pPr algn="l" indent="0" marL="0">
              <a:lnSpc>
                <a:spcPts val="1100"/>
              </a:lnSpc>
              <a:buNone/>
            </a:pPr>
            <a:r>
              <a:rPr lang="en-US" sz="800" dirty="0">
                <a:solidFill>
                  <a:srgbClr val="E5E0DF"/>
                </a:solidFill>
                <a:latin typeface="Overpass" pitchFamily="34" charset="0"/>
                <a:ea typeface="Overpass" pitchFamily="34" charset="-122"/>
                <a:cs typeface="Overpass" pitchFamily="34" charset="-120"/>
              </a:rPr>
              <a:t>0.1.x</a:t>
            </a:r>
            <a:endParaRPr lang="en-US" sz="800" dirty="0"/>
          </a:p>
        </p:txBody>
      </p:sp>
      <p:sp>
        <p:nvSpPr>
          <p:cNvPr id="19" name="Text 17"/>
          <p:cNvSpPr/>
          <p:nvPr/>
        </p:nvSpPr>
        <p:spPr>
          <a:xfrm>
            <a:off x="7204918" y="2895377"/>
            <a:ext cx="1056829" cy="145628"/>
          </a:xfrm>
          <a:prstGeom prst="rect">
            <a:avLst/>
          </a:prstGeom>
          <a:noFill/>
          <a:ln/>
        </p:spPr>
        <p:txBody>
          <a:bodyPr wrap="none" lIns="0" tIns="0" rIns="0" bIns="0" rtlCol="0" anchor="t"/>
          <a:lstStyle/>
          <a:p>
            <a:pPr algn="l" indent="0" marL="0">
              <a:lnSpc>
                <a:spcPts val="1100"/>
              </a:lnSpc>
              <a:buNone/>
            </a:pPr>
            <a:r>
              <a:rPr lang="en-US" sz="800" dirty="0">
                <a:solidFill>
                  <a:srgbClr val="E5E0DF"/>
                </a:solidFill>
                <a:latin typeface="Overpass" pitchFamily="34" charset="0"/>
                <a:ea typeface="Overpass" pitchFamily="34" charset="-122"/>
                <a:cs typeface="Overpass" pitchFamily="34" charset="-120"/>
              </a:rPr>
              <a:t>Supported</a:t>
            </a:r>
            <a:endParaRPr lang="en-US" sz="800" dirty="0"/>
          </a:p>
        </p:txBody>
      </p:sp>
      <p:sp>
        <p:nvSpPr>
          <p:cNvPr id="20" name="Shape 18"/>
          <p:cNvSpPr/>
          <p:nvPr/>
        </p:nvSpPr>
        <p:spPr>
          <a:xfrm>
            <a:off x="703064" y="3188271"/>
            <a:ext cx="3817739" cy="1676326"/>
          </a:xfrm>
          <a:prstGeom prst="roundRect">
            <a:avLst>
              <a:gd name="adj" fmla="val 4393"/>
            </a:avLst>
          </a:prstGeom>
          <a:solidFill>
            <a:srgbClr val="1F2A5D">
              <a:alpha val="95000"/>
            </a:srgbClr>
          </a:solidFill>
          <a:ln/>
        </p:spPr>
      </p:sp>
      <p:sp>
        <p:nvSpPr>
          <p:cNvPr id="21" name="Text 19"/>
          <p:cNvSpPr/>
          <p:nvPr/>
        </p:nvSpPr>
        <p:spPr>
          <a:xfrm>
            <a:off x="805309" y="3268117"/>
            <a:ext cx="1891754" cy="150391"/>
          </a:xfrm>
          <a:prstGeom prst="rect">
            <a:avLst/>
          </a:prstGeom>
          <a:noFill/>
          <a:ln/>
        </p:spPr>
        <p:txBody>
          <a:bodyPr wrap="none" lIns="0" tIns="0" rIns="0" bIns="0" rtlCol="0" anchor="t"/>
          <a:lstStyle/>
          <a:p>
            <a:pPr algn="l" indent="0" marL="0">
              <a:lnSpc>
                <a:spcPts val="1150"/>
              </a:lnSpc>
              <a:buNone/>
            </a:pPr>
            <a:r>
              <a:rPr lang="en-US" sz="900" b="1" dirty="0">
                <a:solidFill>
                  <a:srgbClr val="FFFFFF"/>
                </a:solidFill>
                <a:latin typeface="Overpass Bold" pitchFamily="34" charset="0"/>
                <a:ea typeface="Overpass Bold" pitchFamily="34" charset="-122"/>
                <a:cs typeface="Overpass Bold" pitchFamily="34" charset="-120"/>
              </a:rPr>
              <a:t>Breaking Changes (Major Version)</a:t>
            </a:r>
            <a:endParaRPr lang="en-US" sz="900" dirty="0"/>
          </a:p>
        </p:txBody>
      </p:sp>
      <p:sp>
        <p:nvSpPr>
          <p:cNvPr id="22" name="Text 20"/>
          <p:cNvSpPr/>
          <p:nvPr/>
        </p:nvSpPr>
        <p:spPr>
          <a:xfrm>
            <a:off x="805309" y="3498354"/>
            <a:ext cx="3613249" cy="839763"/>
          </a:xfrm>
          <a:prstGeom prst="rect">
            <a:avLst/>
          </a:prstGeom>
          <a:noFill/>
          <a:ln/>
        </p:spPr>
        <p:txBody>
          <a:bodyPr wrap="square" lIns="0" tIns="0" rIns="0" bIns="0" rtlCol="0" anchor="t"/>
          <a:lstStyle/>
          <a:p>
            <a:pPr algn="l" marL="342900" indent="-342900">
              <a:lnSpc>
                <a:spcPts val="1100"/>
              </a:lnSpc>
              <a:buSzPct val="100000"/>
              <a:buChar char="•"/>
            </a:pPr>
            <a:r>
              <a:rPr lang="en-US" sz="800" dirty="0">
                <a:solidFill>
                  <a:srgbClr val="E5E0DF"/>
                </a:solidFill>
                <a:latin typeface="Overpass" pitchFamily="34" charset="0"/>
                <a:ea typeface="Overpass" pitchFamily="34" charset="-122"/>
                <a:cs typeface="Overpass" pitchFamily="34" charset="-120"/>
              </a:rPr>
              <a:t>Removing required fields</a:t>
            </a:r>
            <a:endParaRPr lang="en-US" sz="800" dirty="0"/>
          </a:p>
          <a:p>
            <a:pPr algn="l" marL="342900" indent="-342900">
              <a:lnSpc>
                <a:spcPts val="1100"/>
              </a:lnSpc>
              <a:buSzPct val="100000"/>
              <a:buChar char="•"/>
            </a:pPr>
            <a:r>
              <a:rPr lang="en-US" sz="800" dirty="0">
                <a:solidFill>
                  <a:srgbClr val="E5E0DF"/>
                </a:solidFill>
                <a:latin typeface="Overpass" pitchFamily="34" charset="0"/>
                <a:ea typeface="Overpass" pitchFamily="34" charset="-122"/>
                <a:cs typeface="Overpass" pitchFamily="34" charset="-120"/>
              </a:rPr>
              <a:t>Renaming canonical artifact types</a:t>
            </a:r>
            <a:endParaRPr lang="en-US" sz="800" dirty="0"/>
          </a:p>
          <a:p>
            <a:pPr algn="l" marL="342900" indent="-342900">
              <a:lnSpc>
                <a:spcPts val="1100"/>
              </a:lnSpc>
              <a:buSzPct val="100000"/>
              <a:buChar char="•"/>
            </a:pPr>
            <a:r>
              <a:rPr lang="en-US" sz="800" dirty="0">
                <a:solidFill>
                  <a:srgbClr val="E5E0DF"/>
                </a:solidFill>
                <a:latin typeface="Overpass" pitchFamily="34" charset="0"/>
                <a:ea typeface="Overpass" pitchFamily="34" charset="-122"/>
                <a:cs typeface="Overpass" pitchFamily="34" charset="-120"/>
              </a:rPr>
              <a:t>Changing required layout regions</a:t>
            </a:r>
            <a:endParaRPr lang="en-US" sz="800" dirty="0"/>
          </a:p>
          <a:p>
            <a:pPr algn="l" marL="342900" indent="-342900">
              <a:lnSpc>
                <a:spcPts val="1100"/>
              </a:lnSpc>
              <a:buSzPct val="100000"/>
              <a:buChar char="•"/>
            </a:pPr>
            <a:r>
              <a:rPr lang="en-US" sz="800" dirty="0">
                <a:solidFill>
                  <a:srgbClr val="E5E0DF"/>
                </a:solidFill>
                <a:latin typeface="Overpass" pitchFamily="34" charset="0"/>
                <a:ea typeface="Overpass" pitchFamily="34" charset="-122"/>
                <a:cs typeface="Overpass" pitchFamily="34" charset="-120"/>
              </a:rPr>
              <a:t>Changing state meanings</a:t>
            </a:r>
            <a:endParaRPr lang="en-US" sz="800" dirty="0"/>
          </a:p>
          <a:p>
            <a:pPr algn="l" marL="342900" indent="-342900">
              <a:lnSpc>
                <a:spcPts val="1100"/>
              </a:lnSpc>
              <a:buSzPct val="100000"/>
              <a:buChar char="•"/>
            </a:pPr>
            <a:r>
              <a:rPr lang="en-US" sz="800" dirty="0">
                <a:solidFill>
                  <a:srgbClr val="E5E0DF"/>
                </a:solidFill>
                <a:latin typeface="Overpass" pitchFamily="34" charset="0"/>
                <a:ea typeface="Overpass" pitchFamily="34" charset="-122"/>
                <a:cs typeface="Overpass" pitchFamily="34" charset="-120"/>
              </a:rPr>
              <a:t>Changing render target responsibilities</a:t>
            </a:r>
            <a:endParaRPr lang="en-US" sz="800" dirty="0"/>
          </a:p>
        </p:txBody>
      </p:sp>
      <p:sp>
        <p:nvSpPr>
          <p:cNvPr id="23" name="Text 21"/>
          <p:cNvSpPr/>
          <p:nvPr/>
        </p:nvSpPr>
        <p:spPr>
          <a:xfrm>
            <a:off x="4701406" y="3268117"/>
            <a:ext cx="1659062" cy="150391"/>
          </a:xfrm>
          <a:prstGeom prst="rect">
            <a:avLst/>
          </a:prstGeom>
          <a:noFill/>
          <a:ln/>
        </p:spPr>
        <p:txBody>
          <a:bodyPr wrap="none" lIns="0" tIns="0" rIns="0" bIns="0" rtlCol="0" anchor="t"/>
          <a:lstStyle/>
          <a:p>
            <a:pPr algn="l" indent="0" marL="0">
              <a:lnSpc>
                <a:spcPts val="1150"/>
              </a:lnSpc>
              <a:buNone/>
            </a:pPr>
            <a:r>
              <a:rPr lang="en-US" sz="900" b="1" dirty="0">
                <a:solidFill>
                  <a:srgbClr val="FFFFFF"/>
                </a:solidFill>
                <a:latin typeface="Overpass Bold" pitchFamily="34" charset="0"/>
                <a:ea typeface="Overpass Bold" pitchFamily="34" charset="-122"/>
                <a:cs typeface="Overpass Bold" pitchFamily="34" charset="-120"/>
              </a:rPr>
              <a:t>Non-Breaking (Minor Version)</a:t>
            </a:r>
            <a:endParaRPr lang="en-US" sz="900" dirty="0"/>
          </a:p>
        </p:txBody>
      </p:sp>
      <p:sp>
        <p:nvSpPr>
          <p:cNvPr id="24" name="Text 22"/>
          <p:cNvSpPr/>
          <p:nvPr/>
        </p:nvSpPr>
        <p:spPr>
          <a:xfrm>
            <a:off x="4701406" y="3498354"/>
            <a:ext cx="3670548" cy="492696"/>
          </a:xfrm>
          <a:prstGeom prst="rect">
            <a:avLst/>
          </a:prstGeom>
          <a:noFill/>
          <a:ln/>
        </p:spPr>
        <p:txBody>
          <a:bodyPr wrap="square" lIns="0" tIns="0" rIns="0" bIns="0" rtlCol="0" anchor="t"/>
          <a:lstStyle/>
          <a:p>
            <a:pPr algn="l" marL="342900" indent="-342900">
              <a:lnSpc>
                <a:spcPts val="1100"/>
              </a:lnSpc>
              <a:buSzPct val="100000"/>
              <a:buChar char="•"/>
            </a:pPr>
            <a:r>
              <a:rPr lang="en-US" sz="800" dirty="0">
                <a:solidFill>
                  <a:srgbClr val="E5E0DF"/>
                </a:solidFill>
                <a:latin typeface="Overpass" pitchFamily="34" charset="0"/>
                <a:ea typeface="Overpass" pitchFamily="34" charset="-122"/>
                <a:cs typeface="Overpass" pitchFamily="34" charset="-120"/>
              </a:rPr>
              <a:t>Additive artifact types</a:t>
            </a:r>
            <a:endParaRPr lang="en-US" sz="800" dirty="0"/>
          </a:p>
          <a:p>
            <a:pPr algn="l" marL="342900" indent="-342900">
              <a:lnSpc>
                <a:spcPts val="1100"/>
              </a:lnSpc>
              <a:buSzPct val="100000"/>
              <a:buChar char="•"/>
            </a:pPr>
            <a:r>
              <a:rPr lang="en-US" sz="800" dirty="0">
                <a:solidFill>
                  <a:srgbClr val="E5E0DF"/>
                </a:solidFill>
                <a:latin typeface="Overpass" pitchFamily="34" charset="0"/>
                <a:ea typeface="Overpass" pitchFamily="34" charset="-122"/>
                <a:cs typeface="Overpass" pitchFamily="34" charset="-120"/>
              </a:rPr>
              <a:t>New optional fields</a:t>
            </a:r>
            <a:endParaRPr lang="en-US" sz="800" dirty="0"/>
          </a:p>
          <a:p>
            <a:pPr algn="l" marL="342900" indent="-342900">
              <a:lnSpc>
                <a:spcPts val="1100"/>
              </a:lnSpc>
              <a:buSzPct val="100000"/>
              <a:buChar char="•"/>
            </a:pPr>
            <a:r>
              <a:rPr lang="en-US" sz="800" dirty="0">
                <a:solidFill>
                  <a:srgbClr val="E5E0DF"/>
                </a:solidFill>
                <a:latin typeface="Overpass" pitchFamily="34" charset="0"/>
                <a:ea typeface="Overpass" pitchFamily="34" charset="-122"/>
                <a:cs typeface="Overpass" pitchFamily="34" charset="-120"/>
              </a:rPr>
              <a:t>New validation recommendations</a:t>
            </a:r>
            <a:endParaRPr lang="en-US" sz="800" dirty="0"/>
          </a:p>
        </p:txBody>
      </p:sp>
      <p:sp>
        <p:nvSpPr>
          <p:cNvPr id="25" name="Text 23"/>
          <p:cNvSpPr/>
          <p:nvPr/>
        </p:nvSpPr>
        <p:spPr>
          <a:xfrm>
            <a:off x="4701406" y="4070896"/>
            <a:ext cx="1353517" cy="150391"/>
          </a:xfrm>
          <a:prstGeom prst="rect">
            <a:avLst/>
          </a:prstGeom>
          <a:noFill/>
          <a:ln/>
        </p:spPr>
        <p:txBody>
          <a:bodyPr wrap="none" lIns="0" tIns="0" rIns="0" bIns="0" rtlCol="0" anchor="t"/>
          <a:lstStyle/>
          <a:p>
            <a:pPr algn="l" indent="0" marL="0">
              <a:lnSpc>
                <a:spcPts val="1150"/>
              </a:lnSpc>
              <a:buNone/>
            </a:pPr>
            <a:r>
              <a:rPr lang="en-US" sz="900" b="1" dirty="0">
                <a:solidFill>
                  <a:srgbClr val="FFFFFF"/>
                </a:solidFill>
                <a:latin typeface="Overpass Bold" pitchFamily="34" charset="0"/>
                <a:ea typeface="Overpass Bold" pitchFamily="34" charset="-122"/>
                <a:cs typeface="Overpass Bold" pitchFamily="34" charset="-120"/>
              </a:rPr>
              <a:t>Extension Namespacing</a:t>
            </a:r>
            <a:endParaRPr lang="en-US" sz="900" dirty="0"/>
          </a:p>
        </p:txBody>
      </p:sp>
      <p:sp>
        <p:nvSpPr>
          <p:cNvPr id="26" name="Text 24"/>
          <p:cNvSpPr/>
          <p:nvPr/>
        </p:nvSpPr>
        <p:spPr>
          <a:xfrm>
            <a:off x="4701406" y="4301133"/>
            <a:ext cx="3670548" cy="535558"/>
          </a:xfrm>
          <a:prstGeom prst="rect">
            <a:avLst/>
          </a:prstGeom>
          <a:noFill/>
          <a:ln/>
        </p:spPr>
        <p:txBody>
          <a:bodyPr wrap="square" lIns="0" tIns="0" rIns="0" bIns="0" rtlCol="0" anchor="t"/>
          <a:lstStyle/>
          <a:p>
            <a:pPr algn="l" marL="342900" indent="-342900">
              <a:lnSpc>
                <a:spcPts val="1100"/>
              </a:lnSpc>
              <a:buSzPct val="100000"/>
              <a:buChar char="•"/>
            </a:pPr>
            <a:r>
              <a:rPr lang="en-US" sz="800" dirty="0">
                <a:solidFill>
                  <a:srgbClr val="E5E0DF"/>
                </a:solidFill>
                <a:highlight>
                  <a:srgbClr val="322F2F"/>
                </a:highlight>
                <a:latin typeface="Consolas" pitchFamily="34" charset="0"/>
                <a:ea typeface="Consolas" pitchFamily="34" charset="-122"/>
                <a:cs typeface="Consolas" pitchFamily="34" charset="-120"/>
              </a:rPr>
              <a:t>aptlantis.dataset-map</a:t>
            </a:r>
            <a:endParaRPr lang="en-US" sz="800" dirty="0"/>
          </a:p>
          <a:p>
            <a:pPr algn="l" marL="342900" indent="-342900">
              <a:lnSpc>
                <a:spcPts val="1100"/>
              </a:lnSpc>
              <a:buSzPct val="100000"/>
              <a:buChar char="•"/>
            </a:pPr>
            <a:r>
              <a:rPr lang="en-US" sz="800" dirty="0">
                <a:solidFill>
                  <a:srgbClr val="E5E0DF"/>
                </a:solidFill>
                <a:highlight>
                  <a:srgbClr val="322F2F"/>
                </a:highlight>
                <a:latin typeface="Consolas" pitchFamily="34" charset="0"/>
                <a:ea typeface="Consolas" pitchFamily="34" charset="-122"/>
                <a:cs typeface="Consolas" pitchFamily="34" charset="-120"/>
              </a:rPr>
              <a:t>aptlantis.model-card</a:t>
            </a:r>
            <a:endParaRPr lang="en-US" sz="800" dirty="0"/>
          </a:p>
          <a:p>
            <a:pPr algn="l" marL="342900" indent="-342900">
              <a:lnSpc>
                <a:spcPts val="1100"/>
              </a:lnSpc>
              <a:buSzPct val="100000"/>
              <a:buChar char="•"/>
            </a:pPr>
            <a:r>
              <a:rPr lang="en-US" sz="800" dirty="0">
                <a:solidFill>
                  <a:srgbClr val="E5E0DF"/>
                </a:solidFill>
                <a:highlight>
                  <a:srgbClr val="322F2F"/>
                </a:highlight>
                <a:latin typeface="Consolas" pitchFamily="34" charset="0"/>
                <a:ea typeface="Consolas" pitchFamily="34" charset="-122"/>
                <a:cs typeface="Consolas" pitchFamily="34" charset="-120"/>
              </a:rPr>
              <a:t>experimental.world-panel</a:t>
            </a:r>
            <a:endParaRPr lang="en-US" sz="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1991171" y="207392"/>
            <a:ext cx="2375446" cy="204490"/>
          </a:xfrm>
          <a:prstGeom prst="rect">
            <a:avLst/>
          </a:prstGeom>
          <a:noFill/>
          <a:ln/>
        </p:spPr>
        <p:txBody>
          <a:bodyPr wrap="none" lIns="0" tIns="0" rIns="0" bIns="0" rtlCol="0" anchor="t"/>
          <a:lstStyle/>
          <a:p>
            <a:pPr algn="l" indent="0" marL="0">
              <a:lnSpc>
                <a:spcPts val="1600"/>
              </a:lnSpc>
              <a:buNone/>
            </a:pPr>
            <a:r>
              <a:rPr lang="en-US" sz="1250" b="1" dirty="0">
                <a:solidFill>
                  <a:srgbClr val="FFFFFF"/>
                </a:solidFill>
                <a:latin typeface="Overpass Bold" pitchFamily="34" charset="0"/>
                <a:ea typeface="Overpass Bold" pitchFamily="34" charset="-122"/>
                <a:cs typeface="Overpass Bold" pitchFamily="34" charset="-120"/>
              </a:rPr>
              <a:t>16. Example Complete Contract</a:t>
            </a:r>
            <a:endParaRPr lang="en-US" sz="1250" dirty="0"/>
          </a:p>
        </p:txBody>
      </p:sp>
      <p:sp>
        <p:nvSpPr>
          <p:cNvPr id="3" name="Text 1"/>
          <p:cNvSpPr/>
          <p:nvPr/>
        </p:nvSpPr>
        <p:spPr>
          <a:xfrm>
            <a:off x="1991171" y="485775"/>
            <a:ext cx="5161583" cy="179933"/>
          </a:xfrm>
          <a:prstGeom prst="rect">
            <a:avLst/>
          </a:prstGeom>
          <a:noFill/>
          <a:ln/>
        </p:spPr>
        <p:txBody>
          <a:bodyPr wrap="square" lIns="0" tIns="0" rIns="0" bIns="0" rtlCol="0" anchor="t"/>
          <a:lstStyle/>
          <a:p>
            <a:pPr algn="l" indent="0" marL="0">
              <a:lnSpc>
                <a:spcPts val="650"/>
              </a:lnSpc>
              <a:buNone/>
            </a:pPr>
            <a:r>
              <a:rPr lang="en-US" sz="500" dirty="0">
                <a:solidFill>
                  <a:srgbClr val="E5E0DF"/>
                </a:solidFill>
                <a:latin typeface="Overpass" pitchFamily="34" charset="0"/>
                <a:ea typeface="Overpass" pitchFamily="34" charset="-122"/>
                <a:cs typeface="Overpass" pitchFamily="34" charset="-120"/>
              </a:rPr>
              <a:t>A full </a:t>
            </a:r>
            <a:pPr algn="l" indent="0" marL="0">
              <a:lnSpc>
                <a:spcPts val="650"/>
              </a:lnSpc>
              <a:buNone/>
            </a:pPr>
            <a:r>
              <a:rPr lang="en-US" sz="500" dirty="0">
                <a:solidFill>
                  <a:srgbClr val="E5E0DF"/>
                </a:solidFill>
                <a:highlight>
                  <a:srgbClr val="322F2F"/>
                </a:highlight>
                <a:latin typeface="Consolas" pitchFamily="34" charset="0"/>
                <a:ea typeface="Consolas" pitchFamily="34" charset="-122"/>
                <a:cs typeface="Consolas" pitchFamily="34" charset="-120"/>
              </a:rPr>
              <a:t>dataset-card</a:t>
            </a:r>
            <a:pPr algn="l" indent="0" marL="0">
              <a:lnSpc>
                <a:spcPts val="650"/>
              </a:lnSpc>
              <a:buNone/>
            </a:pPr>
            <a:r>
              <a:rPr lang="en-US" sz="500" dirty="0">
                <a:solidFill>
                  <a:srgbClr val="E5E0DF"/>
                </a:solidFill>
                <a:latin typeface="Overpass" pitchFamily="34" charset="0"/>
                <a:ea typeface="Overpass" pitchFamily="34" charset="-122"/>
                <a:cs typeface="Overpass" pitchFamily="34" charset="-120"/>
              </a:rPr>
              <a:t> contract illustrating all top-level keys — fields, layout, semantic mapping, state mapping, theme, fallback rules, render targets, interaction, and validation.</a:t>
            </a:r>
            <a:endParaRPr lang="en-US" sz="500" dirty="0"/>
          </a:p>
        </p:txBody>
      </p:sp>
      <p:sp>
        <p:nvSpPr>
          <p:cNvPr id="4" name="Shape 2"/>
          <p:cNvSpPr/>
          <p:nvPr/>
        </p:nvSpPr>
        <p:spPr>
          <a:xfrm>
            <a:off x="1991171" y="707231"/>
            <a:ext cx="5161583" cy="4228802"/>
          </a:xfrm>
          <a:prstGeom prst="roundRect">
            <a:avLst>
              <a:gd name="adj" fmla="val 691"/>
            </a:avLst>
          </a:prstGeom>
          <a:solidFill>
            <a:srgbClr val="322F2F"/>
          </a:solidFill>
          <a:ln/>
        </p:spPr>
      </p:sp>
      <p:sp>
        <p:nvSpPr>
          <p:cNvPr id="5" name="Shape 3"/>
          <p:cNvSpPr/>
          <p:nvPr/>
        </p:nvSpPr>
        <p:spPr>
          <a:xfrm>
            <a:off x="1987748" y="707231"/>
            <a:ext cx="5168429" cy="4228802"/>
          </a:xfrm>
          <a:prstGeom prst="roundRect">
            <a:avLst>
              <a:gd name="adj" fmla="val 247"/>
            </a:avLst>
          </a:prstGeom>
          <a:solidFill>
            <a:srgbClr val="322F2F"/>
          </a:solidFill>
          <a:ln/>
        </p:spPr>
      </p:sp>
      <p:sp>
        <p:nvSpPr>
          <p:cNvPr id="6" name="Text 4"/>
          <p:cNvSpPr/>
          <p:nvPr/>
        </p:nvSpPr>
        <p:spPr>
          <a:xfrm>
            <a:off x="2074664" y="776734"/>
            <a:ext cx="4994597" cy="4089797"/>
          </a:xfrm>
          <a:prstGeom prst="rect">
            <a:avLst/>
          </a:prstGeom>
          <a:noFill/>
          <a:ln/>
        </p:spPr>
        <p:txBody>
          <a:bodyPr wrap="square" lIns="0" tIns="0" rIns="0" bIns="0" rtlCol="0" anchor="t"/>
          <a:lstStyle/>
          <a:p>
            <a:pPr algn="l" indent="0" marL="0">
              <a:lnSpc>
                <a:spcPts val="650"/>
              </a:lnSpc>
              <a:buNone/>
            </a:pPr>
            <a:r>
              <a:rPr lang="en-US" sz="500" dirty="0">
                <a:solidFill>
                  <a:srgbClr val="E5E0DF"/>
                </a:solidFill>
                <a:latin typeface="Consolas" pitchFamily="34" charset="0"/>
                <a:ea typeface="Consolas" pitchFamily="34" charset="-122"/>
                <a:cs typeface="Consolas" pitchFamily="34" charset="-120"/>
              </a:rPr>
              <a:t>{
 "aic_version": "0.1.0",
 "artifact_type": "dataset-card",
 "compatible_with": { "sesm": "0.2.x", "nipc": "0.1.x",
 "neon_ink": "0.1.x", "apgc": "0.1.x" },
 "fields": {
 "required": ["title","dataset_id","state","semantic_role",
 "semantic_family","psychological_intent","intensity",
 "records","tokens"],
 "optional": ["description","icon","tags","license",
 "quality_score","size","updated","canonical_html"],
 "embedded": ["artifact_id","source_manifest","template_id",
 "provenance","theme"],
 "visible": ["title","tags","records","tokens","state_badge"]
 },
 "layout": {
 "regions": ["icon","title","tags","stats","actions","status"],
 "flow": "left-icon-right-content",
 "density": "compact"
 },
 "semantic_mapping": {
 "code_heat": { "color":"orange","border":true,"accent_weight":"primary" },
 "process": { "color":"violet","glow":"pulse" }
 },
 "state_mapping": {
 "active": { "border":"info","glow":"soft","intensity":2 },
 "running": { "border":"process","glow":"pulse","intensity":3 },
 "success": { "intensity":3,"color_override":"green" }
 },
 "fallback_rules": {
 "missing_license":"omit",
 "missing_validation":"omit",
 "missing_stats":"hide_region"
 },
 "render_targets": {
 "svg": ["icon","title","tags","records","tokens","state_badge"],
 "html": ["canonical_link","hover_metadata","expanded_stats"],
 "sesm": ["asset","artifact","theme","ui","crawl","llm","links","provenance"]
 },
 "interaction": {
 "click":"canonical_html","hover":"show-metadata","focus":"highlight-border"
 },
 "validation": {
 "fail_on_missing_required":true,"allow_missing_optional":true,
 "require_sesm":true,"require_theme":"neon-ink"
 }
}
</a:t>
            </a:r>
            <a:endParaRPr lang="en-US" sz="5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1232074" y="297805"/>
            <a:ext cx="4446240" cy="264691"/>
          </a:xfrm>
          <a:prstGeom prst="rect">
            <a:avLst/>
          </a:prstGeom>
          <a:noFill/>
          <a:ln/>
        </p:spPr>
        <p:txBody>
          <a:bodyPr wrap="none" lIns="0" tIns="0" rIns="0" bIns="0" rtlCol="0" anchor="t"/>
          <a:lstStyle/>
          <a:p>
            <a:pPr algn="l" indent="0" marL="0">
              <a:lnSpc>
                <a:spcPts val="2050"/>
              </a:lnSpc>
              <a:buNone/>
            </a:pPr>
            <a:r>
              <a:rPr lang="en-US" sz="1650" b="1" dirty="0">
                <a:solidFill>
                  <a:srgbClr val="FFFFFF"/>
                </a:solidFill>
                <a:latin typeface="Overpass Bold" pitchFamily="34" charset="0"/>
                <a:ea typeface="Overpass Bold" pitchFamily="34" charset="-122"/>
                <a:cs typeface="Overpass Bold" pitchFamily="34" charset="-120"/>
              </a:rPr>
              <a:t>17. Implementation Notes for Rust Generators</a:t>
            </a:r>
            <a:endParaRPr lang="en-US" sz="1650" dirty="0"/>
          </a:p>
        </p:txBody>
      </p:sp>
      <p:sp>
        <p:nvSpPr>
          <p:cNvPr id="3" name="Text 1"/>
          <p:cNvSpPr/>
          <p:nvPr/>
        </p:nvSpPr>
        <p:spPr>
          <a:xfrm>
            <a:off x="1232074" y="686246"/>
            <a:ext cx="6679778" cy="242888"/>
          </a:xfrm>
          <a:prstGeom prst="rect">
            <a:avLst/>
          </a:prstGeom>
          <a:noFill/>
          <a:ln/>
        </p:spPr>
        <p:txBody>
          <a:bodyPr wrap="square" lIns="0" tIns="0" rIns="0" bIns="0" rtlCol="0" anchor="t"/>
          <a:lstStyle/>
          <a:p>
            <a:pPr algn="l" indent="0" marL="0">
              <a:lnSpc>
                <a:spcPts val="950"/>
              </a:lnSpc>
              <a:buNone/>
            </a:pPr>
            <a:r>
              <a:rPr lang="en-US" sz="700" dirty="0">
                <a:solidFill>
                  <a:srgbClr val="E5E0DF"/>
                </a:solidFill>
                <a:latin typeface="Overpass" pitchFamily="34" charset="0"/>
                <a:ea typeface="Overpass" pitchFamily="34" charset="-122"/>
                <a:cs typeface="Overpass" pitchFamily="34" charset="-120"/>
              </a:rPr>
              <a:t>The Rust generator treats each AIC contract as a first-class compiler input. Recommended module organization keeps contracts, rendering, and themes cleanly separated for maintainability and testability.</a:t>
            </a:r>
            <a:endParaRPr lang="en-US" sz="700" dirty="0"/>
          </a:p>
        </p:txBody>
      </p:sp>
      <p:sp>
        <p:nvSpPr>
          <p:cNvPr id="4" name="Shape 2"/>
          <p:cNvSpPr/>
          <p:nvPr/>
        </p:nvSpPr>
        <p:spPr>
          <a:xfrm>
            <a:off x="1167259" y="998711"/>
            <a:ext cx="3359721" cy="3846984"/>
          </a:xfrm>
          <a:prstGeom prst="roundRect">
            <a:avLst>
              <a:gd name="adj" fmla="val 1929"/>
            </a:avLst>
          </a:prstGeom>
          <a:solidFill>
            <a:srgbClr val="12386E">
              <a:alpha val="95000"/>
            </a:srgbClr>
          </a:solidFill>
          <a:ln/>
        </p:spPr>
      </p:sp>
      <p:sp>
        <p:nvSpPr>
          <p:cNvPr id="5" name="Text 3"/>
          <p:cNvSpPr/>
          <p:nvPr/>
        </p:nvSpPr>
        <p:spPr>
          <a:xfrm>
            <a:off x="1257226" y="1060549"/>
            <a:ext cx="1058838" cy="132308"/>
          </a:xfrm>
          <a:prstGeom prst="rect">
            <a:avLst/>
          </a:prstGeom>
          <a:noFill/>
          <a:ln/>
        </p:spPr>
        <p:txBody>
          <a:bodyPr wrap="none" lIns="0" tIns="0" rIns="0" bIns="0" rtlCol="0" anchor="t"/>
          <a:lstStyle/>
          <a:p>
            <a:pPr algn="l" indent="0" marL="0">
              <a:lnSpc>
                <a:spcPts val="1000"/>
              </a:lnSpc>
              <a:buNone/>
            </a:pPr>
            <a:r>
              <a:rPr lang="en-US" sz="800" b="1" dirty="0">
                <a:solidFill>
                  <a:srgbClr val="FFFFFF"/>
                </a:solidFill>
                <a:latin typeface="Overpass Bold" pitchFamily="34" charset="0"/>
                <a:ea typeface="Overpass Bold" pitchFamily="34" charset="-122"/>
                <a:cs typeface="Overpass Bold" pitchFamily="34" charset="-120"/>
              </a:rPr>
              <a:t>ArtifactType Enum</a:t>
            </a:r>
            <a:endParaRPr lang="en-US" sz="800" dirty="0"/>
          </a:p>
        </p:txBody>
      </p:sp>
      <p:sp>
        <p:nvSpPr>
          <p:cNvPr id="6" name="Shape 4"/>
          <p:cNvSpPr/>
          <p:nvPr/>
        </p:nvSpPr>
        <p:spPr>
          <a:xfrm>
            <a:off x="1257226" y="1262435"/>
            <a:ext cx="3179787" cy="1272927"/>
          </a:xfrm>
          <a:prstGeom prst="roundRect">
            <a:avLst>
              <a:gd name="adj" fmla="val 2970"/>
            </a:avLst>
          </a:prstGeom>
          <a:solidFill>
            <a:srgbClr val="1F457B"/>
          </a:solidFill>
          <a:ln/>
        </p:spPr>
      </p:sp>
      <p:sp>
        <p:nvSpPr>
          <p:cNvPr id="7" name="Shape 5"/>
          <p:cNvSpPr/>
          <p:nvPr/>
        </p:nvSpPr>
        <p:spPr>
          <a:xfrm>
            <a:off x="1252761" y="1262435"/>
            <a:ext cx="3188717" cy="1272927"/>
          </a:xfrm>
          <a:prstGeom prst="roundRect">
            <a:avLst>
              <a:gd name="adj" fmla="val 1061"/>
            </a:avLst>
          </a:prstGeom>
          <a:solidFill>
            <a:srgbClr val="1F457B"/>
          </a:solidFill>
          <a:ln/>
        </p:spPr>
      </p:sp>
      <p:sp>
        <p:nvSpPr>
          <p:cNvPr id="8" name="Text 6"/>
          <p:cNvSpPr/>
          <p:nvPr/>
        </p:nvSpPr>
        <p:spPr>
          <a:xfrm>
            <a:off x="1365200" y="1352401"/>
            <a:ext cx="2963838" cy="1092994"/>
          </a:xfrm>
          <a:prstGeom prst="rect">
            <a:avLst/>
          </a:prstGeom>
          <a:noFill/>
          <a:ln/>
        </p:spPr>
        <p:txBody>
          <a:bodyPr wrap="square" lIns="0" tIns="0" rIns="0" bIns="0" rtlCol="0" anchor="t"/>
          <a:lstStyle/>
          <a:p>
            <a:pPr algn="l" indent="0" marL="0">
              <a:lnSpc>
                <a:spcPts val="950"/>
              </a:lnSpc>
              <a:buNone/>
            </a:pPr>
            <a:r>
              <a:rPr lang="en-US" sz="700" dirty="0">
                <a:solidFill>
                  <a:srgbClr val="FF7B72"/>
                </a:solidFill>
                <a:highlight>
                  <a:srgbClr val="1F457B"/>
                </a:highlight>
                <a:latin typeface="Consolas" pitchFamily="34" charset="0"/>
                <a:ea typeface="Consolas" pitchFamily="34" charset="-122"/>
                <a:cs typeface="Consolas" pitchFamily="34" charset="-120"/>
              </a:rPr>
              <a:t>enum ArtifactType {</a:t>
            </a:r>
            <a:endParaRPr lang="en-US" sz="700" dirty="0"/>
          </a:p>
          <a:p>
            <a:pPr algn="l" indent="0" marL="0">
              <a:lnSpc>
                <a:spcPts val="950"/>
              </a:lnSpc>
              <a:buNone/>
            </a:pPr>
            <a:r>
              <a:rPr lang="en-US" sz="700" dirty="0">
                <a:solidFill>
                  <a:srgbClr val="FF7B72"/>
                </a:solidFill>
                <a:highlight>
                  <a:srgbClr val="1F457B"/>
                </a:highlight>
                <a:latin typeface="Consolas" pitchFamily="34" charset="0"/>
                <a:ea typeface="Consolas" pitchFamily="34" charset="-122"/>
                <a:cs typeface="Consolas" pitchFamily="34" charset="-120"/>
              </a:rPr>
              <a:t>    DatasetCard,</a:t>
            </a:r>
            <a:endParaRPr lang="en-US" sz="700" dirty="0"/>
          </a:p>
          <a:p>
            <a:pPr algn="l" indent="0" marL="0">
              <a:lnSpc>
                <a:spcPts val="950"/>
              </a:lnSpc>
              <a:buNone/>
            </a:pPr>
            <a:r>
              <a:rPr lang="en-US" sz="700" dirty="0">
                <a:solidFill>
                  <a:srgbClr val="FF7B72"/>
                </a:solidFill>
                <a:highlight>
                  <a:srgbClr val="1F457B"/>
                </a:highlight>
                <a:latin typeface="Consolas" pitchFamily="34" charset="0"/>
                <a:ea typeface="Consolas" pitchFamily="34" charset="-122"/>
                <a:cs typeface="Consolas" pitchFamily="34" charset="-120"/>
              </a:rPr>
              <a:t>    DatasetHeader,</a:t>
            </a:r>
            <a:endParaRPr lang="en-US" sz="700" dirty="0"/>
          </a:p>
          <a:p>
            <a:pPr algn="l" indent="0" marL="0">
              <a:lnSpc>
                <a:spcPts val="950"/>
              </a:lnSpc>
              <a:buNone/>
            </a:pPr>
            <a:r>
              <a:rPr lang="en-US" sz="700" dirty="0">
                <a:solidFill>
                  <a:srgbClr val="FF7B72"/>
                </a:solidFill>
                <a:highlight>
                  <a:srgbClr val="1F457B"/>
                </a:highlight>
                <a:latin typeface="Consolas" pitchFamily="34" charset="0"/>
                <a:ea typeface="Consolas" pitchFamily="34" charset="-122"/>
                <a:cs typeface="Consolas" pitchFamily="34" charset="-120"/>
              </a:rPr>
              <a:t>    PipelinePanel,</a:t>
            </a:r>
            <a:endParaRPr lang="en-US" sz="700" dirty="0"/>
          </a:p>
          <a:p>
            <a:pPr algn="l" indent="0" marL="0">
              <a:lnSpc>
                <a:spcPts val="950"/>
              </a:lnSpc>
              <a:buNone/>
            </a:pPr>
            <a:r>
              <a:rPr lang="en-US" sz="700" dirty="0">
                <a:solidFill>
                  <a:srgbClr val="FF7B72"/>
                </a:solidFill>
                <a:highlight>
                  <a:srgbClr val="1F457B"/>
                </a:highlight>
                <a:latin typeface="Consolas" pitchFamily="34" charset="0"/>
                <a:ea typeface="Consolas" pitchFamily="34" charset="-122"/>
                <a:cs typeface="Consolas" pitchFamily="34" charset="-120"/>
              </a:rPr>
              <a:t>    QaItem,</a:t>
            </a:r>
            <a:endParaRPr lang="en-US" sz="700" dirty="0"/>
          </a:p>
          <a:p>
            <a:pPr algn="l" indent="0" marL="0">
              <a:lnSpc>
                <a:spcPts val="950"/>
              </a:lnSpc>
              <a:buNone/>
            </a:pPr>
            <a:r>
              <a:rPr lang="en-US" sz="700" dirty="0">
                <a:solidFill>
                  <a:srgbClr val="FF7B72"/>
                </a:solidFill>
                <a:highlight>
                  <a:srgbClr val="1F457B"/>
                </a:highlight>
                <a:latin typeface="Consolas" pitchFamily="34" charset="0"/>
                <a:ea typeface="Consolas" pitchFamily="34" charset="-122"/>
                <a:cs typeface="Consolas" pitchFamily="34" charset="-120"/>
              </a:rPr>
              <a:t>    StatsTile,</a:t>
            </a:r>
            <a:endParaRPr lang="en-US" sz="700" dirty="0"/>
          </a:p>
          <a:p>
            <a:pPr algn="l" indent="0" marL="0">
              <a:lnSpc>
                <a:spcPts val="950"/>
              </a:lnSpc>
              <a:buNone/>
            </a:pPr>
            <a:r>
              <a:rPr lang="en-US" sz="700" dirty="0">
                <a:solidFill>
                  <a:srgbClr val="FF7B72"/>
                </a:solidFill>
                <a:highlight>
                  <a:srgbClr val="1F457B"/>
                </a:highlight>
                <a:latin typeface="Consolas" pitchFamily="34" charset="0"/>
                <a:ea typeface="Consolas" pitchFamily="34" charset="-122"/>
                <a:cs typeface="Consolas" pitchFamily="34" charset="-120"/>
              </a:rPr>
              <a:t>    ThemeBoard,</a:t>
            </a:r>
            <a:endParaRPr lang="en-US" sz="700" dirty="0"/>
          </a:p>
          <a:p>
            <a:pPr algn="l" indent="0" marL="0">
              <a:lnSpc>
                <a:spcPts val="950"/>
              </a:lnSpc>
              <a:buNone/>
            </a:pPr>
            <a:r>
              <a:rPr lang="en-US" sz="700" dirty="0">
                <a:solidFill>
                  <a:srgbClr val="FF7B72"/>
                </a:solidFill>
                <a:highlight>
                  <a:srgbClr val="1F457B"/>
                </a:highlight>
                <a:latin typeface="Consolas" pitchFamily="34" charset="0"/>
                <a:ea typeface="Consolas" pitchFamily="34" charset="-122"/>
                <a:cs typeface="Consolas" pitchFamily="34" charset="-120"/>
              </a:rPr>
              <a:t>}</a:t>
            </a:r>
            <a:endParaRPr lang="en-US" sz="700" dirty="0"/>
          </a:p>
          <a:p>
            <a:pPr algn="l" indent="0" marL="0">
              <a:lnSpc>
                <a:spcPts val="950"/>
              </a:lnSpc>
              <a:buNone/>
            </a:pPr>
            <a:r>
              <a:rPr lang="en-US" sz="700" dirty="0">
                <a:solidFill>
                  <a:srgbClr val="FF7B72"/>
                </a:solidFill>
                <a:highlight>
                  <a:srgbClr val="1F457B"/>
                </a:highlight>
                <a:latin typeface="Consolas" pitchFamily="34" charset="0"/>
                <a:ea typeface="Consolas" pitchFamily="34" charset="-122"/>
                <a:cs typeface="Consolas" pitchFamily="34" charset="-120"/>
              </a:rPr>
              <a:t>    </a:t>
            </a:r>
            <a:endParaRPr lang="en-US" sz="700" dirty="0"/>
          </a:p>
        </p:txBody>
      </p:sp>
      <p:sp>
        <p:nvSpPr>
          <p:cNvPr id="9" name="Text 7"/>
          <p:cNvSpPr/>
          <p:nvPr/>
        </p:nvSpPr>
        <p:spPr>
          <a:xfrm>
            <a:off x="1257226" y="2604939"/>
            <a:ext cx="1058838" cy="132308"/>
          </a:xfrm>
          <a:prstGeom prst="rect">
            <a:avLst/>
          </a:prstGeom>
          <a:noFill/>
          <a:ln/>
        </p:spPr>
        <p:txBody>
          <a:bodyPr wrap="none" lIns="0" tIns="0" rIns="0" bIns="0" rtlCol="0" anchor="t"/>
          <a:lstStyle/>
          <a:p>
            <a:pPr algn="l" indent="0" marL="0">
              <a:lnSpc>
                <a:spcPts val="1000"/>
              </a:lnSpc>
              <a:buNone/>
            </a:pPr>
            <a:r>
              <a:rPr lang="en-US" sz="800" b="1" dirty="0">
                <a:solidFill>
                  <a:srgbClr val="FFFFFF"/>
                </a:solidFill>
                <a:latin typeface="Overpass Bold" pitchFamily="34" charset="0"/>
                <a:ea typeface="Overpass Bold" pitchFamily="34" charset="-122"/>
                <a:cs typeface="Overpass Bold" pitchFamily="34" charset="-120"/>
              </a:rPr>
              <a:t>Validation Sequence</a:t>
            </a:r>
            <a:endParaRPr lang="en-US" sz="800" dirty="0"/>
          </a:p>
        </p:txBody>
      </p:sp>
      <p:sp>
        <p:nvSpPr>
          <p:cNvPr id="10" name="Shape 8"/>
          <p:cNvSpPr/>
          <p:nvPr/>
        </p:nvSpPr>
        <p:spPr>
          <a:xfrm>
            <a:off x="1257226" y="2806824"/>
            <a:ext cx="3179787" cy="1030039"/>
          </a:xfrm>
          <a:prstGeom prst="roundRect">
            <a:avLst>
              <a:gd name="adj" fmla="val 3670"/>
            </a:avLst>
          </a:prstGeom>
          <a:solidFill>
            <a:srgbClr val="1F457B"/>
          </a:solidFill>
          <a:ln/>
        </p:spPr>
      </p:sp>
      <p:sp>
        <p:nvSpPr>
          <p:cNvPr id="11" name="Shape 9"/>
          <p:cNvSpPr/>
          <p:nvPr/>
        </p:nvSpPr>
        <p:spPr>
          <a:xfrm>
            <a:off x="1252761" y="2806824"/>
            <a:ext cx="3188717" cy="1030039"/>
          </a:xfrm>
          <a:prstGeom prst="roundRect">
            <a:avLst>
              <a:gd name="adj" fmla="val 1311"/>
            </a:avLst>
          </a:prstGeom>
          <a:solidFill>
            <a:srgbClr val="1F457B"/>
          </a:solidFill>
          <a:ln/>
        </p:spPr>
      </p:sp>
      <p:sp>
        <p:nvSpPr>
          <p:cNvPr id="12" name="Text 10"/>
          <p:cNvSpPr/>
          <p:nvPr/>
        </p:nvSpPr>
        <p:spPr>
          <a:xfrm>
            <a:off x="1365200" y="2896791"/>
            <a:ext cx="2963838" cy="850106"/>
          </a:xfrm>
          <a:prstGeom prst="rect">
            <a:avLst/>
          </a:prstGeom>
          <a:noFill/>
          <a:ln/>
        </p:spPr>
        <p:txBody>
          <a:bodyPr wrap="square" lIns="0" tIns="0" rIns="0" bIns="0" rtlCol="0" anchor="t"/>
          <a:lstStyle/>
          <a:p>
            <a:pPr algn="l" indent="0" marL="0">
              <a:lnSpc>
                <a:spcPts val="950"/>
              </a:lnSpc>
              <a:buNone/>
            </a:pPr>
            <a:r>
              <a:rPr lang="en-US" sz="700" dirty="0">
                <a:solidFill>
                  <a:srgbClr val="E5E0DF"/>
                </a:solidFill>
                <a:latin typeface="Consolas" pitchFamily="34" charset="0"/>
                <a:ea typeface="Consolas" pitchFamily="34" charset="-122"/>
                <a:cs typeface="Consolas" pitchFamily="34" charset="-120"/>
              </a:rPr>
              <a:t>parse source</a:t>
            </a:r>
            <a:endParaRPr lang="en-US" sz="700" dirty="0"/>
          </a:p>
          <a:p>
            <a:pPr algn="l" indent="0" marL="0">
              <a:lnSpc>
                <a:spcPts val="950"/>
              </a:lnSpc>
              <a:buNone/>
            </a:pPr>
            <a:r>
              <a:rPr lang="en-US" sz="700" dirty="0">
                <a:solidFill>
                  <a:srgbClr val="E5E0DF"/>
                </a:solidFill>
                <a:latin typeface="Consolas" pitchFamily="34" charset="0"/>
                <a:ea typeface="Consolas" pitchFamily="34" charset="-122"/>
                <a:cs typeface="Consolas" pitchFamily="34" charset="-120"/>
              </a:rPr>
              <a:t>  -&gt; normalize</a:t>
            </a:r>
            <a:endParaRPr lang="en-US" sz="700" dirty="0"/>
          </a:p>
          <a:p>
            <a:pPr algn="l" indent="0" marL="0">
              <a:lnSpc>
                <a:spcPts val="950"/>
              </a:lnSpc>
              <a:buNone/>
            </a:pPr>
            <a:r>
              <a:rPr lang="en-US" sz="700" dirty="0">
                <a:solidFill>
                  <a:srgbClr val="E5E0DF"/>
                </a:solidFill>
                <a:latin typeface="Consolas" pitchFamily="34" charset="0"/>
                <a:ea typeface="Consolas" pitchFamily="34" charset="-122"/>
                <a:cs typeface="Consolas" pitchFamily="34" charset="-120"/>
              </a:rPr>
              <a:t>  -&gt; validate AIC</a:t>
            </a:r>
            <a:endParaRPr lang="en-US" sz="700" dirty="0"/>
          </a:p>
          <a:p>
            <a:pPr algn="l" indent="0" marL="0">
              <a:lnSpc>
                <a:spcPts val="950"/>
              </a:lnSpc>
              <a:buNone/>
            </a:pPr>
            <a:r>
              <a:rPr lang="en-US" sz="700" dirty="0">
                <a:solidFill>
                  <a:srgbClr val="E5E0DF"/>
                </a:solidFill>
                <a:latin typeface="Consolas" pitchFamily="34" charset="0"/>
                <a:ea typeface="Consolas" pitchFamily="34" charset="-122"/>
                <a:cs typeface="Consolas" pitchFamily="34" charset="-120"/>
              </a:rPr>
              <a:t>  -&gt; validate SESM</a:t>
            </a:r>
            <a:endParaRPr lang="en-US" sz="700" dirty="0"/>
          </a:p>
          <a:p>
            <a:pPr algn="l" indent="0" marL="0">
              <a:lnSpc>
                <a:spcPts val="950"/>
              </a:lnSpc>
              <a:buNone/>
            </a:pPr>
            <a:r>
              <a:rPr lang="en-US" sz="700" dirty="0">
                <a:solidFill>
                  <a:srgbClr val="E5E0DF"/>
                </a:solidFill>
                <a:latin typeface="Consolas" pitchFamily="34" charset="0"/>
                <a:ea typeface="Consolas" pitchFamily="34" charset="-122"/>
                <a:cs typeface="Consolas" pitchFamily="34" charset="-120"/>
              </a:rPr>
              <a:t>  -&gt; render</a:t>
            </a:r>
            <a:endParaRPr lang="en-US" sz="700" dirty="0"/>
          </a:p>
          <a:p>
            <a:pPr algn="l" indent="0" marL="0">
              <a:lnSpc>
                <a:spcPts val="950"/>
              </a:lnSpc>
              <a:buNone/>
            </a:pPr>
            <a:r>
              <a:rPr lang="en-US" sz="700" dirty="0">
                <a:solidFill>
                  <a:srgbClr val="E5E0DF"/>
                </a:solidFill>
                <a:latin typeface="Consolas" pitchFamily="34" charset="0"/>
                <a:ea typeface="Consolas" pitchFamily="34" charset="-122"/>
                <a:cs typeface="Consolas" pitchFamily="34" charset="-120"/>
              </a:rPr>
              <a:t>  -&gt; inspect output</a:t>
            </a:r>
            <a:endParaRPr lang="en-US" sz="700" dirty="0"/>
          </a:p>
          <a:p>
            <a:pPr algn="l" indent="0" marL="0">
              <a:lnSpc>
                <a:spcPts val="950"/>
              </a:lnSpc>
              <a:buNone/>
            </a:pPr>
            <a:r>
              <a:rPr lang="en-US" sz="700" dirty="0">
                <a:solidFill>
                  <a:srgbClr val="E5E0DF"/>
                </a:solidFill>
                <a:latin typeface="Consolas" pitchFamily="34" charset="0"/>
                <a:ea typeface="Consolas" pitchFamily="34" charset="-122"/>
                <a:cs typeface="Consolas" pitchFamily="34" charset="-120"/>
              </a:rPr>
              <a:t>    </a:t>
            </a:r>
            <a:endParaRPr lang="en-US" sz="700" dirty="0"/>
          </a:p>
        </p:txBody>
      </p:sp>
      <p:sp>
        <p:nvSpPr>
          <p:cNvPr id="13" name="Text 11"/>
          <p:cNvSpPr/>
          <p:nvPr/>
        </p:nvSpPr>
        <p:spPr>
          <a:xfrm>
            <a:off x="4686449" y="1060549"/>
            <a:ext cx="1492076" cy="132308"/>
          </a:xfrm>
          <a:prstGeom prst="rect">
            <a:avLst/>
          </a:prstGeom>
          <a:noFill/>
          <a:ln/>
        </p:spPr>
        <p:txBody>
          <a:bodyPr wrap="none" lIns="0" tIns="0" rIns="0" bIns="0" rtlCol="0" anchor="t"/>
          <a:lstStyle/>
          <a:p>
            <a:pPr algn="l" indent="0" marL="0">
              <a:lnSpc>
                <a:spcPts val="1000"/>
              </a:lnSpc>
              <a:buNone/>
            </a:pPr>
            <a:r>
              <a:rPr lang="en-US" sz="800" b="1" dirty="0">
                <a:solidFill>
                  <a:srgbClr val="FFFFFF"/>
                </a:solidFill>
                <a:latin typeface="Overpass Bold" pitchFamily="34" charset="0"/>
                <a:ea typeface="Overpass Bold" pitchFamily="34" charset="-122"/>
                <a:cs typeface="Overpass Bold" pitchFamily="34" charset="-120"/>
              </a:rPr>
              <a:t>Recommended Module Layout</a:t>
            </a:r>
            <a:endParaRPr lang="en-US" sz="800" dirty="0"/>
          </a:p>
        </p:txBody>
      </p:sp>
      <p:sp>
        <p:nvSpPr>
          <p:cNvPr id="14" name="Shape 12"/>
          <p:cNvSpPr/>
          <p:nvPr/>
        </p:nvSpPr>
        <p:spPr>
          <a:xfrm>
            <a:off x="4686449" y="1262435"/>
            <a:ext cx="3230091" cy="2001589"/>
          </a:xfrm>
          <a:prstGeom prst="roundRect">
            <a:avLst>
              <a:gd name="adj" fmla="val 1889"/>
            </a:avLst>
          </a:prstGeom>
          <a:solidFill>
            <a:srgbClr val="322F2F"/>
          </a:solidFill>
          <a:ln/>
        </p:spPr>
      </p:sp>
      <p:sp>
        <p:nvSpPr>
          <p:cNvPr id="15" name="Shape 13"/>
          <p:cNvSpPr/>
          <p:nvPr/>
        </p:nvSpPr>
        <p:spPr>
          <a:xfrm>
            <a:off x="4681984" y="1262435"/>
            <a:ext cx="3239021" cy="2001589"/>
          </a:xfrm>
          <a:prstGeom prst="roundRect">
            <a:avLst>
              <a:gd name="adj" fmla="val 674"/>
            </a:avLst>
          </a:prstGeom>
          <a:solidFill>
            <a:srgbClr val="322F2F"/>
          </a:solidFill>
          <a:ln/>
        </p:spPr>
      </p:sp>
      <p:sp>
        <p:nvSpPr>
          <p:cNvPr id="16" name="Text 14"/>
          <p:cNvSpPr/>
          <p:nvPr/>
        </p:nvSpPr>
        <p:spPr>
          <a:xfrm>
            <a:off x="4794424" y="1352401"/>
            <a:ext cx="3014142" cy="1821656"/>
          </a:xfrm>
          <a:prstGeom prst="rect">
            <a:avLst/>
          </a:prstGeom>
          <a:noFill/>
          <a:ln/>
        </p:spPr>
        <p:txBody>
          <a:bodyPr wrap="square" lIns="0" tIns="0" rIns="0" bIns="0" rtlCol="0" anchor="t"/>
          <a:lstStyle/>
          <a:p>
            <a:pPr algn="l" indent="0" marL="0">
              <a:lnSpc>
                <a:spcPts val="950"/>
              </a:lnSpc>
              <a:buNone/>
            </a:pPr>
            <a:r>
              <a:rPr lang="en-US" sz="700" dirty="0">
                <a:solidFill>
                  <a:srgbClr val="E5E0DF"/>
                </a:solidFill>
                <a:latin typeface="Consolas" pitchFamily="34" charset="0"/>
                <a:ea typeface="Consolas" pitchFamily="34" charset="-122"/>
                <a:cs typeface="Consolas" pitchFamily="34" charset="-120"/>
              </a:rPr>
              <a:t>contracts/</a:t>
            </a:r>
            <a:endParaRPr lang="en-US" sz="700" dirty="0"/>
          </a:p>
          <a:p>
            <a:pPr algn="l" indent="0" marL="0">
              <a:lnSpc>
                <a:spcPts val="950"/>
              </a:lnSpc>
              <a:buNone/>
            </a:pPr>
            <a:r>
              <a:rPr lang="en-US" sz="700" dirty="0">
                <a:solidFill>
                  <a:srgbClr val="E5E0DF"/>
                </a:solidFill>
                <a:latin typeface="Consolas" pitchFamily="34" charset="0"/>
                <a:ea typeface="Consolas" pitchFamily="34" charset="-122"/>
                <a:cs typeface="Consolas" pitchFamily="34" charset="-120"/>
              </a:rPr>
              <a:t>  artifact_type.rs</a:t>
            </a:r>
            <a:endParaRPr lang="en-US" sz="700" dirty="0"/>
          </a:p>
          <a:p>
            <a:pPr algn="l" indent="0" marL="0">
              <a:lnSpc>
                <a:spcPts val="950"/>
              </a:lnSpc>
              <a:buNone/>
            </a:pPr>
            <a:r>
              <a:rPr lang="en-US" sz="700" dirty="0">
                <a:solidFill>
                  <a:srgbClr val="E5E0DF"/>
                </a:solidFill>
                <a:latin typeface="Consolas" pitchFamily="34" charset="0"/>
                <a:ea typeface="Consolas" pitchFamily="34" charset="-122"/>
                <a:cs typeface="Consolas" pitchFamily="34" charset="-120"/>
              </a:rPr>
              <a:t>  fields.rs</a:t>
            </a:r>
            <a:endParaRPr lang="en-US" sz="700" dirty="0"/>
          </a:p>
          <a:p>
            <a:pPr algn="l" indent="0" marL="0">
              <a:lnSpc>
                <a:spcPts val="950"/>
              </a:lnSpc>
              <a:buNone/>
            </a:pPr>
            <a:r>
              <a:rPr lang="en-US" sz="700" dirty="0">
                <a:solidFill>
                  <a:srgbClr val="E5E0DF"/>
                </a:solidFill>
                <a:latin typeface="Consolas" pitchFamily="34" charset="0"/>
                <a:ea typeface="Consolas" pitchFamily="34" charset="-122"/>
                <a:cs typeface="Consolas" pitchFamily="34" charset="-120"/>
              </a:rPr>
              <a:t>  layout.rs</a:t>
            </a:r>
            <a:endParaRPr lang="en-US" sz="700" dirty="0"/>
          </a:p>
          <a:p>
            <a:pPr algn="l" indent="0" marL="0">
              <a:lnSpc>
                <a:spcPts val="950"/>
              </a:lnSpc>
              <a:buNone/>
            </a:pPr>
            <a:r>
              <a:rPr lang="en-US" sz="700" dirty="0">
                <a:solidFill>
                  <a:srgbClr val="E5E0DF"/>
                </a:solidFill>
                <a:latin typeface="Consolas" pitchFamily="34" charset="0"/>
                <a:ea typeface="Consolas" pitchFamily="34" charset="-122"/>
                <a:cs typeface="Consolas" pitchFamily="34" charset="-120"/>
              </a:rPr>
              <a:t>  state_mapping.rs</a:t>
            </a:r>
            <a:endParaRPr lang="en-US" sz="700" dirty="0"/>
          </a:p>
          <a:p>
            <a:pPr algn="l" indent="0" marL="0">
              <a:lnSpc>
                <a:spcPts val="950"/>
              </a:lnSpc>
              <a:buNone/>
            </a:pPr>
            <a:r>
              <a:rPr lang="en-US" sz="700" dirty="0">
                <a:solidFill>
                  <a:srgbClr val="E5E0DF"/>
                </a:solidFill>
                <a:latin typeface="Consolas" pitchFamily="34" charset="0"/>
                <a:ea typeface="Consolas" pitchFamily="34" charset="-122"/>
                <a:cs typeface="Consolas" pitchFamily="34" charset="-120"/>
              </a:rPr>
              <a:t>  validation.rs</a:t>
            </a:r>
            <a:endParaRPr lang="en-US" sz="700" dirty="0"/>
          </a:p>
          <a:p>
            <a:pPr algn="l" indent="0" marL="0">
              <a:lnSpc>
                <a:spcPts val="950"/>
              </a:lnSpc>
              <a:buNone/>
            </a:pPr>
            <a:endParaRPr lang="en-US" sz="700" dirty="0"/>
          </a:p>
          <a:p>
            <a:pPr algn="l" indent="0" marL="0">
              <a:lnSpc>
                <a:spcPts val="950"/>
              </a:lnSpc>
              <a:buNone/>
            </a:pPr>
            <a:r>
              <a:rPr lang="en-US" sz="700" dirty="0">
                <a:solidFill>
                  <a:srgbClr val="E5E0DF"/>
                </a:solidFill>
                <a:latin typeface="Consolas" pitchFamily="34" charset="0"/>
                <a:ea typeface="Consolas" pitchFamily="34" charset="-122"/>
                <a:cs typeface="Consolas" pitchFamily="34" charset="-120"/>
              </a:rPr>
              <a:t>render/</a:t>
            </a:r>
            <a:endParaRPr lang="en-US" sz="700" dirty="0"/>
          </a:p>
          <a:p>
            <a:pPr algn="l" indent="0" marL="0">
              <a:lnSpc>
                <a:spcPts val="950"/>
              </a:lnSpc>
              <a:buNone/>
            </a:pPr>
            <a:r>
              <a:rPr lang="en-US" sz="700" dirty="0">
                <a:solidFill>
                  <a:srgbClr val="E5E0DF"/>
                </a:solidFill>
                <a:latin typeface="Consolas" pitchFamily="34" charset="0"/>
                <a:ea typeface="Consolas" pitchFamily="34" charset="-122"/>
                <a:cs typeface="Consolas" pitchFamily="34" charset="-120"/>
              </a:rPr>
              <a:t>  svg/</a:t>
            </a:r>
            <a:endParaRPr lang="en-US" sz="700" dirty="0"/>
          </a:p>
          <a:p>
            <a:pPr algn="l" indent="0" marL="0">
              <a:lnSpc>
                <a:spcPts val="950"/>
              </a:lnSpc>
              <a:buNone/>
            </a:pPr>
            <a:r>
              <a:rPr lang="en-US" sz="700" dirty="0">
                <a:solidFill>
                  <a:srgbClr val="E5E0DF"/>
                </a:solidFill>
                <a:latin typeface="Consolas" pitchFamily="34" charset="0"/>
                <a:ea typeface="Consolas" pitchFamily="34" charset="-122"/>
                <a:cs typeface="Consolas" pitchFamily="34" charset="-120"/>
              </a:rPr>
              <a:t>  html/</a:t>
            </a:r>
            <a:endParaRPr lang="en-US" sz="700" dirty="0"/>
          </a:p>
          <a:p>
            <a:pPr algn="l" indent="0" marL="0">
              <a:lnSpc>
                <a:spcPts val="950"/>
              </a:lnSpc>
              <a:buNone/>
            </a:pPr>
            <a:r>
              <a:rPr lang="en-US" sz="700" dirty="0">
                <a:solidFill>
                  <a:srgbClr val="E5E0DF"/>
                </a:solidFill>
                <a:latin typeface="Consolas" pitchFamily="34" charset="0"/>
                <a:ea typeface="Consolas" pitchFamily="34" charset="-122"/>
                <a:cs typeface="Consolas" pitchFamily="34" charset="-120"/>
              </a:rPr>
              <a:t>  sesm/</a:t>
            </a:r>
            <a:endParaRPr lang="en-US" sz="700" dirty="0"/>
          </a:p>
          <a:p>
            <a:pPr algn="l" indent="0" marL="0">
              <a:lnSpc>
                <a:spcPts val="950"/>
              </a:lnSpc>
              <a:buNone/>
            </a:pPr>
            <a:endParaRPr lang="en-US" sz="700" dirty="0"/>
          </a:p>
          <a:p>
            <a:pPr algn="l" indent="0" marL="0">
              <a:lnSpc>
                <a:spcPts val="950"/>
              </a:lnSpc>
              <a:buNone/>
            </a:pPr>
            <a:r>
              <a:rPr lang="en-US" sz="700" dirty="0">
                <a:solidFill>
                  <a:srgbClr val="E5E0DF"/>
                </a:solidFill>
                <a:latin typeface="Consolas" pitchFamily="34" charset="0"/>
                <a:ea typeface="Consolas" pitchFamily="34" charset="-122"/>
                <a:cs typeface="Consolas" pitchFamily="34" charset="-120"/>
              </a:rPr>
              <a:t>themes/</a:t>
            </a:r>
            <a:endParaRPr lang="en-US" sz="700" dirty="0"/>
          </a:p>
          <a:p>
            <a:pPr algn="l" indent="0" marL="0">
              <a:lnSpc>
                <a:spcPts val="950"/>
              </a:lnSpc>
              <a:buNone/>
            </a:pPr>
            <a:r>
              <a:rPr lang="en-US" sz="700" dirty="0">
                <a:solidFill>
                  <a:srgbClr val="E5E0DF"/>
                </a:solidFill>
                <a:latin typeface="Consolas" pitchFamily="34" charset="0"/>
                <a:ea typeface="Consolas" pitchFamily="34" charset="-122"/>
                <a:cs typeface="Consolas" pitchFamily="34" charset="-120"/>
              </a:rPr>
              <a:t>  neon_ink.rs</a:t>
            </a:r>
            <a:endParaRPr lang="en-US" sz="700" dirty="0"/>
          </a:p>
          <a:p>
            <a:pPr algn="l" indent="0" marL="0">
              <a:lnSpc>
                <a:spcPts val="950"/>
              </a:lnSpc>
              <a:buNone/>
            </a:pPr>
            <a:r>
              <a:rPr lang="en-US" sz="700" dirty="0">
                <a:solidFill>
                  <a:srgbClr val="E5E0DF"/>
                </a:solidFill>
                <a:latin typeface="Consolas" pitchFamily="34" charset="0"/>
                <a:ea typeface="Consolas" pitchFamily="34" charset="-122"/>
                <a:cs typeface="Consolas" pitchFamily="34" charset="-120"/>
              </a:rPr>
              <a:t>    </a:t>
            </a:r>
            <a:endParaRPr lang="en-US" sz="700" dirty="0"/>
          </a:p>
        </p:txBody>
      </p:sp>
      <p:sp>
        <p:nvSpPr>
          <p:cNvPr id="17" name="Text 15"/>
          <p:cNvSpPr/>
          <p:nvPr/>
        </p:nvSpPr>
        <p:spPr>
          <a:xfrm>
            <a:off x="4686449" y="3333601"/>
            <a:ext cx="1448842" cy="132308"/>
          </a:xfrm>
          <a:prstGeom prst="rect">
            <a:avLst/>
          </a:prstGeom>
          <a:noFill/>
          <a:ln/>
        </p:spPr>
        <p:txBody>
          <a:bodyPr wrap="none" lIns="0" tIns="0" rIns="0" bIns="0" rtlCol="0" anchor="t"/>
          <a:lstStyle/>
          <a:p>
            <a:pPr algn="l" indent="0" marL="0">
              <a:lnSpc>
                <a:spcPts val="1000"/>
              </a:lnSpc>
              <a:buNone/>
            </a:pPr>
            <a:r>
              <a:rPr lang="en-US" sz="800" b="1" dirty="0">
                <a:solidFill>
                  <a:srgbClr val="FFFFFF"/>
                </a:solidFill>
                <a:latin typeface="Overpass Bold" pitchFamily="34" charset="0"/>
                <a:ea typeface="Overpass Bold" pitchFamily="34" charset="-122"/>
                <a:cs typeface="Overpass Bold" pitchFamily="34" charset="-120"/>
              </a:rPr>
              <a:t>Template Naming Convention</a:t>
            </a:r>
            <a:endParaRPr lang="en-US" sz="800" dirty="0"/>
          </a:p>
        </p:txBody>
      </p:sp>
      <p:sp>
        <p:nvSpPr>
          <p:cNvPr id="18" name="Text 16"/>
          <p:cNvSpPr/>
          <p:nvPr/>
        </p:nvSpPr>
        <p:spPr>
          <a:xfrm>
            <a:off x="4686449" y="3527747"/>
            <a:ext cx="3230091" cy="741462"/>
          </a:xfrm>
          <a:prstGeom prst="rect">
            <a:avLst/>
          </a:prstGeom>
          <a:noFill/>
          <a:ln/>
        </p:spPr>
        <p:txBody>
          <a:bodyPr wrap="square" lIns="0" tIns="0" rIns="0" bIns="0" rtlCol="0" anchor="t"/>
          <a:lstStyle/>
          <a:p>
            <a:pPr algn="l" marL="342900" indent="-342900">
              <a:lnSpc>
                <a:spcPts val="950"/>
              </a:lnSpc>
              <a:buSzPct val="100000"/>
              <a:buChar char="•"/>
            </a:pPr>
            <a:r>
              <a:rPr lang="en-US" sz="700" dirty="0">
                <a:solidFill>
                  <a:srgbClr val="E5E0DF"/>
                </a:solidFill>
                <a:highlight>
                  <a:srgbClr val="322F2F"/>
                </a:highlight>
                <a:latin typeface="Consolas" pitchFamily="34" charset="0"/>
                <a:ea typeface="Consolas" pitchFamily="34" charset="-122"/>
                <a:cs typeface="Consolas" pitchFamily="34" charset="-120"/>
              </a:rPr>
              <a:t>dataset-card-v1</a:t>
            </a:r>
            <a:endParaRPr lang="en-US" sz="700" dirty="0"/>
          </a:p>
          <a:p>
            <a:pPr algn="l" marL="342900" indent="-342900">
              <a:lnSpc>
                <a:spcPts val="950"/>
              </a:lnSpc>
              <a:buSzPct val="100000"/>
              <a:buChar char="•"/>
            </a:pPr>
            <a:r>
              <a:rPr lang="en-US" sz="700" dirty="0">
                <a:solidFill>
                  <a:srgbClr val="E5E0DF"/>
                </a:solidFill>
                <a:highlight>
                  <a:srgbClr val="322F2F"/>
                </a:highlight>
                <a:latin typeface="Consolas" pitchFamily="34" charset="0"/>
                <a:ea typeface="Consolas" pitchFamily="34" charset="-122"/>
                <a:cs typeface="Consolas" pitchFamily="34" charset="-120"/>
              </a:rPr>
              <a:t>dataset-header-v1</a:t>
            </a:r>
            <a:endParaRPr lang="en-US" sz="700" dirty="0"/>
          </a:p>
          <a:p>
            <a:pPr algn="l" marL="342900" indent="-342900">
              <a:lnSpc>
                <a:spcPts val="950"/>
              </a:lnSpc>
              <a:buSzPct val="100000"/>
              <a:buChar char="•"/>
            </a:pPr>
            <a:r>
              <a:rPr lang="en-US" sz="700" dirty="0">
                <a:solidFill>
                  <a:srgbClr val="E5E0DF"/>
                </a:solidFill>
                <a:highlight>
                  <a:srgbClr val="322F2F"/>
                </a:highlight>
                <a:latin typeface="Consolas" pitchFamily="34" charset="0"/>
                <a:ea typeface="Consolas" pitchFamily="34" charset="-122"/>
                <a:cs typeface="Consolas" pitchFamily="34" charset="-120"/>
              </a:rPr>
              <a:t>pipeline-panel-v1</a:t>
            </a:r>
            <a:endParaRPr lang="en-US" sz="700" dirty="0"/>
          </a:p>
          <a:p>
            <a:pPr algn="l" marL="342900" indent="-342900">
              <a:lnSpc>
                <a:spcPts val="950"/>
              </a:lnSpc>
              <a:buSzPct val="100000"/>
              <a:buChar char="•"/>
            </a:pPr>
            <a:r>
              <a:rPr lang="en-US" sz="700" dirty="0">
                <a:solidFill>
                  <a:srgbClr val="E5E0DF"/>
                </a:solidFill>
                <a:highlight>
                  <a:srgbClr val="322F2F"/>
                </a:highlight>
                <a:latin typeface="Consolas" pitchFamily="34" charset="0"/>
                <a:ea typeface="Consolas" pitchFamily="34" charset="-122"/>
                <a:cs typeface="Consolas" pitchFamily="34" charset="-120"/>
              </a:rPr>
              <a:t>qa-item-v1</a:t>
            </a:r>
            <a:endParaRPr lang="en-US" sz="700" dirty="0"/>
          </a:p>
          <a:p>
            <a:pPr algn="l" marL="342900" indent="-342900">
              <a:lnSpc>
                <a:spcPts val="950"/>
              </a:lnSpc>
              <a:buSzPct val="100000"/>
              <a:buChar char="•"/>
            </a:pPr>
            <a:r>
              <a:rPr lang="en-US" sz="700" dirty="0">
                <a:solidFill>
                  <a:srgbClr val="E5E0DF"/>
                </a:solidFill>
                <a:highlight>
                  <a:srgbClr val="322F2F"/>
                </a:highlight>
                <a:latin typeface="Consolas" pitchFamily="34" charset="0"/>
                <a:ea typeface="Consolas" pitchFamily="34" charset="-122"/>
                <a:cs typeface="Consolas" pitchFamily="34" charset="-120"/>
              </a:rPr>
              <a:t>theme-board-v1</a:t>
            </a:r>
            <a:endParaRPr lang="en-US" sz="700" dirty="0"/>
          </a:p>
        </p:txBody>
      </p:sp>
      <p:sp>
        <p:nvSpPr>
          <p:cNvPr id="19" name="Shape 17"/>
          <p:cNvSpPr/>
          <p:nvPr/>
        </p:nvSpPr>
        <p:spPr>
          <a:xfrm>
            <a:off x="4686449" y="4338786"/>
            <a:ext cx="3230091" cy="437331"/>
          </a:xfrm>
          <a:prstGeom prst="roundRect">
            <a:avLst>
              <a:gd name="adj" fmla="val 8643"/>
            </a:avLst>
          </a:prstGeom>
          <a:solidFill>
            <a:srgbClr val="022349"/>
          </a:solidFill>
          <a:ln/>
        </p:spPr>
      </p:sp>
      <p:pic>
        <p:nvPicPr>
          <p:cNvPr id="20" name="Image 0" descr="preencoded.png">    </p:cNvPr>
          <p:cNvPicPr>
            <a:picLocks noChangeAspect="1"/>
          </p:cNvPicPr>
          <p:nvPr/>
        </p:nvPicPr>
        <p:blipFill>
          <a:blip r:embed="rId1"/>
          <a:stretch>
            <a:fillRect/>
          </a:stretch>
        </p:blipFill>
        <p:spPr>
          <a:xfrm>
            <a:off x="4776415" y="4453458"/>
            <a:ext cx="112440" cy="89967"/>
          </a:xfrm>
          <a:prstGeom prst="rect">
            <a:avLst/>
          </a:prstGeom>
        </p:spPr>
      </p:pic>
      <p:sp>
        <p:nvSpPr>
          <p:cNvPr id="21" name="Text 18"/>
          <p:cNvSpPr/>
          <p:nvPr/>
        </p:nvSpPr>
        <p:spPr>
          <a:xfrm>
            <a:off x="4978822" y="4423097"/>
            <a:ext cx="2847752" cy="252413"/>
          </a:xfrm>
          <a:prstGeom prst="rect">
            <a:avLst/>
          </a:prstGeom>
          <a:noFill/>
          <a:ln/>
        </p:spPr>
        <p:txBody>
          <a:bodyPr wrap="square" lIns="0" tIns="0" rIns="0" bIns="0" rtlCol="0" anchor="t"/>
          <a:lstStyle/>
          <a:p>
            <a:pPr algn="l" indent="0" marL="0">
              <a:lnSpc>
                <a:spcPts val="950"/>
              </a:lnSpc>
              <a:buNone/>
            </a:pPr>
            <a:r>
              <a:rPr lang="en-US" sz="700" dirty="0">
                <a:solidFill>
                  <a:srgbClr val="FFFFFF"/>
                </a:solidFill>
                <a:latin typeface="Overpass" pitchFamily="34" charset="0"/>
                <a:ea typeface="Overpass" pitchFamily="34" charset="-122"/>
                <a:cs typeface="Overpass" pitchFamily="34" charset="-120"/>
              </a:rPr>
              <a:t>Template IDs must appear in </a:t>
            </a:r>
            <a:pPr algn="l" indent="0" marL="0">
              <a:lnSpc>
                <a:spcPts val="950"/>
              </a:lnSpc>
              <a:buNone/>
            </a:pPr>
            <a:r>
              <a:rPr lang="en-US" sz="700" dirty="0">
                <a:solidFill>
                  <a:srgbClr val="FFFFFF"/>
                </a:solidFill>
                <a:highlight>
                  <a:srgbClr val="322F2F"/>
                </a:highlight>
                <a:latin typeface="Consolas" pitchFamily="34" charset="0"/>
                <a:ea typeface="Consolas" pitchFamily="34" charset="-122"/>
                <a:cs typeface="Consolas" pitchFamily="34" charset="-120"/>
              </a:rPr>
              <a:t>SESM artifact.template_id</a:t>
            </a:r>
            <a:pPr algn="l" indent="0" marL="0">
              <a:lnSpc>
                <a:spcPts val="950"/>
              </a:lnSpc>
              <a:buNone/>
            </a:pPr>
            <a:r>
              <a:rPr lang="en-US" sz="700" dirty="0">
                <a:solidFill>
                  <a:srgbClr val="FFFFFF"/>
                </a:solidFill>
                <a:latin typeface="Overpass" pitchFamily="34" charset="0"/>
                <a:ea typeface="Overpass" pitchFamily="34" charset="-122"/>
                <a:cs typeface="Overpass" pitchFamily="34" charset="-120"/>
              </a:rPr>
              <a:t> for every generated artifact.</a:t>
            </a:r>
            <a:endParaRPr lang="en-US" sz="7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507281" y="366787"/>
            <a:ext cx="2984004" cy="372963"/>
          </a:xfrm>
          <a:prstGeom prst="rect">
            <a:avLst/>
          </a:prstGeom>
          <a:noFill/>
          <a:ln/>
        </p:spPr>
        <p:txBody>
          <a:bodyPr wrap="none" lIns="0" tIns="0" rIns="0" bIns="0" rtlCol="0" anchor="t"/>
          <a:lstStyle/>
          <a:p>
            <a:pPr algn="l" indent="0" marL="0">
              <a:lnSpc>
                <a:spcPts val="2900"/>
              </a:lnSpc>
              <a:buNone/>
            </a:pPr>
            <a:r>
              <a:rPr lang="en-US" sz="2300" b="1" dirty="0">
                <a:solidFill>
                  <a:srgbClr val="FFFFFF"/>
                </a:solidFill>
                <a:latin typeface="Overpass Bold" pitchFamily="34" charset="0"/>
                <a:ea typeface="Overpass Bold" pitchFamily="34" charset="-122"/>
                <a:cs typeface="Overpass Bold" pitchFamily="34" charset="-120"/>
              </a:rPr>
              <a:t>18. Summary</a:t>
            </a:r>
            <a:endParaRPr lang="en-US" sz="2300" dirty="0"/>
          </a:p>
        </p:txBody>
      </p:sp>
      <p:sp>
        <p:nvSpPr>
          <p:cNvPr id="3" name="Text 1"/>
          <p:cNvSpPr/>
          <p:nvPr/>
        </p:nvSpPr>
        <p:spPr>
          <a:xfrm>
            <a:off x="507281" y="985391"/>
            <a:ext cx="8129439" cy="399306"/>
          </a:xfrm>
          <a:prstGeom prst="rect">
            <a:avLst/>
          </a:prstGeom>
          <a:noFill/>
          <a:ln/>
        </p:spPr>
        <p:txBody>
          <a:bodyPr wrap="square" lIns="0" tIns="0" rIns="0" bIns="0" rtlCol="0" anchor="t"/>
          <a:lstStyle/>
          <a:p>
            <a:pPr algn="l" indent="0" marL="0">
              <a:lnSpc>
                <a:spcPts val="1550"/>
              </a:lnSpc>
              <a:buNone/>
            </a:pPr>
            <a:r>
              <a:rPr lang="en-US" sz="950" dirty="0">
                <a:solidFill>
                  <a:srgbClr val="E5E0DF"/>
                </a:solidFill>
                <a:latin typeface="Overpass" pitchFamily="34" charset="0"/>
                <a:ea typeface="Overpass" pitchFamily="34" charset="-122"/>
                <a:cs typeface="Overpass" pitchFamily="34" charset="-120"/>
              </a:rPr>
              <a:t>AIC is the binding contract that makes Aptlantis Studio's visual system </a:t>
            </a:r>
            <a:pPr algn="l" indent="0" marL="0">
              <a:lnSpc>
                <a:spcPts val="1550"/>
              </a:lnSpc>
              <a:buNone/>
            </a:pPr>
            <a:r>
              <a:rPr lang="en-US" sz="950" b="1" dirty="0">
                <a:solidFill>
                  <a:srgbClr val="E5E0DF"/>
                </a:solidFill>
                <a:latin typeface="Overpass" pitchFamily="34" charset="0"/>
                <a:ea typeface="Overpass" pitchFamily="34" charset="-122"/>
                <a:cs typeface="Overpass" pitchFamily="34" charset="-120"/>
              </a:rPr>
              <a:t>deterministic</a:t>
            </a:r>
            <a:pPr algn="l" indent="0" marL="0">
              <a:lnSpc>
                <a:spcPts val="1550"/>
              </a:lnSpc>
              <a:buNone/>
            </a:pPr>
            <a:r>
              <a:rPr lang="en-US" sz="950" dirty="0">
                <a:solidFill>
                  <a:srgbClr val="E5E0DF"/>
                </a:solidFill>
                <a:latin typeface="Overpass" pitchFamily="34" charset="0"/>
                <a:ea typeface="Overpass" pitchFamily="34" charset="-122"/>
                <a:cs typeface="Overpass" pitchFamily="34" charset="-120"/>
              </a:rPr>
              <a:t>. It is the layer that prevents the interface from being merely themed — and keeps it </a:t>
            </a:r>
            <a:pPr algn="l" indent="0" marL="0">
              <a:lnSpc>
                <a:spcPts val="1550"/>
              </a:lnSpc>
              <a:buNone/>
            </a:pPr>
            <a:r>
              <a:rPr lang="en-US" sz="950" i="1" dirty="0">
                <a:solidFill>
                  <a:srgbClr val="E5E0DF"/>
                </a:solidFill>
                <a:latin typeface="Overpass" pitchFamily="34" charset="0"/>
                <a:ea typeface="Overpass" pitchFamily="34" charset="-122"/>
                <a:cs typeface="Overpass" pitchFamily="34" charset="-120"/>
              </a:rPr>
              <a:t>derived</a:t>
            </a:r>
            <a:pPr algn="l" indent="0" marL="0">
              <a:lnSpc>
                <a:spcPts val="1550"/>
              </a:lnSpc>
              <a:buNone/>
            </a:pPr>
            <a:r>
              <a:rPr lang="en-US" sz="950" dirty="0">
                <a:solidFill>
                  <a:srgbClr val="E5E0DF"/>
                </a:solidFill>
                <a:latin typeface="Overpass" pitchFamily="34" charset="0"/>
                <a:ea typeface="Overpass" pitchFamily="34" charset="-122"/>
                <a:cs typeface="Overpass" pitchFamily="34" charset="-120"/>
              </a:rPr>
              <a:t>.</a:t>
            </a:r>
            <a:endParaRPr lang="en-US" sz="950" dirty="0"/>
          </a:p>
        </p:txBody>
      </p:sp>
      <p:sp>
        <p:nvSpPr>
          <p:cNvPr id="4" name="Shape 2"/>
          <p:cNvSpPr/>
          <p:nvPr/>
        </p:nvSpPr>
        <p:spPr>
          <a:xfrm>
            <a:off x="507281" y="1522884"/>
            <a:ext cx="2627933" cy="922586"/>
          </a:xfrm>
          <a:prstGeom prst="roundRect">
            <a:avLst>
              <a:gd name="adj" fmla="val 5773"/>
            </a:avLst>
          </a:prstGeom>
          <a:solidFill>
            <a:srgbClr val="7E023C"/>
          </a:solidFill>
          <a:ln w="4763">
            <a:solidFill>
              <a:srgbClr val="971B55"/>
            </a:solidFill>
            <a:prstDash val="solid"/>
          </a:ln>
        </p:spPr>
      </p:sp>
      <p:sp>
        <p:nvSpPr>
          <p:cNvPr id="5" name="Text 3"/>
          <p:cNvSpPr/>
          <p:nvPr/>
        </p:nvSpPr>
        <p:spPr>
          <a:xfrm>
            <a:off x="638845" y="1654448"/>
            <a:ext cx="1492002" cy="186482"/>
          </a:xfrm>
          <a:prstGeom prst="rect">
            <a:avLst/>
          </a:prstGeom>
          <a:noFill/>
          <a:ln/>
        </p:spPr>
        <p:txBody>
          <a:bodyPr wrap="none" lIns="0" tIns="0" rIns="0" bIns="0" rtlCol="0" anchor="t"/>
          <a:lstStyle/>
          <a:p>
            <a:pPr algn="l" indent="0" marL="0">
              <a:lnSpc>
                <a:spcPts val="1450"/>
              </a:lnSpc>
              <a:buNone/>
            </a:pPr>
            <a:r>
              <a:rPr lang="en-US" sz="1150" b="1" dirty="0">
                <a:solidFill>
                  <a:srgbClr val="E5E0DF"/>
                </a:solidFill>
                <a:latin typeface="Overpass Bold" pitchFamily="34" charset="0"/>
                <a:ea typeface="Overpass Bold" pitchFamily="34" charset="-122"/>
                <a:cs typeface="Overpass Bold" pitchFamily="34" charset="-120"/>
              </a:rPr>
              <a:t>SESM Says</a:t>
            </a:r>
            <a:endParaRPr lang="en-US" sz="1150" dirty="0"/>
          </a:p>
        </p:txBody>
      </p:sp>
      <p:sp>
        <p:nvSpPr>
          <p:cNvPr id="6" name="Text 4"/>
          <p:cNvSpPr/>
          <p:nvPr/>
        </p:nvSpPr>
        <p:spPr>
          <a:xfrm>
            <a:off x="638845" y="1914599"/>
            <a:ext cx="2364804" cy="399306"/>
          </a:xfrm>
          <a:prstGeom prst="rect">
            <a:avLst/>
          </a:prstGeom>
          <a:noFill/>
          <a:ln/>
        </p:spPr>
        <p:txBody>
          <a:bodyPr wrap="square" lIns="0" tIns="0" rIns="0" bIns="0" rtlCol="0" anchor="t"/>
          <a:lstStyle/>
          <a:p>
            <a:pPr algn="l" indent="0" marL="0">
              <a:lnSpc>
                <a:spcPts val="1550"/>
              </a:lnSpc>
              <a:buNone/>
            </a:pPr>
            <a:r>
              <a:rPr lang="en-US" sz="950" dirty="0">
                <a:solidFill>
                  <a:srgbClr val="E5E0DF"/>
                </a:solidFill>
                <a:latin typeface="Overpass" pitchFamily="34" charset="0"/>
                <a:ea typeface="Overpass" pitchFamily="34" charset="-122"/>
                <a:cs typeface="Overpass" pitchFamily="34" charset="-120"/>
              </a:rPr>
              <a:t>What an artifact </a:t>
            </a:r>
            <a:pPr algn="l" indent="0" marL="0">
              <a:lnSpc>
                <a:spcPts val="1550"/>
              </a:lnSpc>
              <a:buNone/>
            </a:pPr>
            <a:r>
              <a:rPr lang="en-US" sz="950" i="1" dirty="0">
                <a:solidFill>
                  <a:srgbClr val="E5E0DF"/>
                </a:solidFill>
                <a:latin typeface="Overpass" pitchFamily="34" charset="0"/>
                <a:ea typeface="Overpass" pitchFamily="34" charset="-122"/>
                <a:cs typeface="Overpass" pitchFamily="34" charset="-120"/>
              </a:rPr>
              <a:t>is</a:t>
            </a:r>
            <a:pPr algn="l" indent="0" marL="0">
              <a:lnSpc>
                <a:spcPts val="1550"/>
              </a:lnSpc>
              <a:buNone/>
            </a:pPr>
            <a:r>
              <a:rPr lang="en-US" sz="950" dirty="0">
                <a:solidFill>
                  <a:srgbClr val="E5E0DF"/>
                </a:solidFill>
                <a:latin typeface="Overpass" pitchFamily="34" charset="0"/>
                <a:ea typeface="Overpass" pitchFamily="34" charset="-122"/>
                <a:cs typeface="Overpass" pitchFamily="34" charset="-120"/>
              </a:rPr>
              <a:t> — its identity, provenance, and semantic meaning.</a:t>
            </a:r>
            <a:endParaRPr lang="en-US" sz="950" dirty="0"/>
          </a:p>
        </p:txBody>
      </p:sp>
      <p:sp>
        <p:nvSpPr>
          <p:cNvPr id="7" name="Shape 5"/>
          <p:cNvSpPr/>
          <p:nvPr/>
        </p:nvSpPr>
        <p:spPr>
          <a:xfrm>
            <a:off x="3257996" y="1522884"/>
            <a:ext cx="2627933" cy="922586"/>
          </a:xfrm>
          <a:prstGeom prst="roundRect">
            <a:avLst>
              <a:gd name="adj" fmla="val 5773"/>
            </a:avLst>
          </a:prstGeom>
          <a:solidFill>
            <a:srgbClr val="7E023C"/>
          </a:solidFill>
          <a:ln w="4763">
            <a:solidFill>
              <a:srgbClr val="971B55"/>
            </a:solidFill>
            <a:prstDash val="solid"/>
          </a:ln>
        </p:spPr>
      </p:sp>
      <p:sp>
        <p:nvSpPr>
          <p:cNvPr id="8" name="Text 6"/>
          <p:cNvSpPr/>
          <p:nvPr/>
        </p:nvSpPr>
        <p:spPr>
          <a:xfrm>
            <a:off x="3389561" y="1654448"/>
            <a:ext cx="1492002" cy="186482"/>
          </a:xfrm>
          <a:prstGeom prst="rect">
            <a:avLst/>
          </a:prstGeom>
          <a:noFill/>
          <a:ln/>
        </p:spPr>
        <p:txBody>
          <a:bodyPr wrap="none" lIns="0" tIns="0" rIns="0" bIns="0" rtlCol="0" anchor="t"/>
          <a:lstStyle/>
          <a:p>
            <a:pPr algn="l" indent="0" marL="0">
              <a:lnSpc>
                <a:spcPts val="1450"/>
              </a:lnSpc>
              <a:buNone/>
            </a:pPr>
            <a:r>
              <a:rPr lang="en-US" sz="1150" b="1" dirty="0">
                <a:solidFill>
                  <a:srgbClr val="E5E0DF"/>
                </a:solidFill>
                <a:latin typeface="Overpass Bold" pitchFamily="34" charset="0"/>
                <a:ea typeface="Overpass Bold" pitchFamily="34" charset="-122"/>
                <a:cs typeface="Overpass Bold" pitchFamily="34" charset="-120"/>
              </a:rPr>
              <a:t>Neon Ink Says</a:t>
            </a:r>
            <a:endParaRPr lang="en-US" sz="1150" dirty="0"/>
          </a:p>
        </p:txBody>
      </p:sp>
      <p:sp>
        <p:nvSpPr>
          <p:cNvPr id="9" name="Text 7"/>
          <p:cNvSpPr/>
          <p:nvPr/>
        </p:nvSpPr>
        <p:spPr>
          <a:xfrm>
            <a:off x="3389561" y="1914599"/>
            <a:ext cx="2364804" cy="399306"/>
          </a:xfrm>
          <a:prstGeom prst="rect">
            <a:avLst/>
          </a:prstGeom>
          <a:noFill/>
          <a:ln/>
        </p:spPr>
        <p:txBody>
          <a:bodyPr wrap="square" lIns="0" tIns="0" rIns="0" bIns="0" rtlCol="0" anchor="t"/>
          <a:lstStyle/>
          <a:p>
            <a:pPr algn="l" indent="0" marL="0">
              <a:lnSpc>
                <a:spcPts val="1550"/>
              </a:lnSpc>
              <a:buNone/>
            </a:pPr>
            <a:r>
              <a:rPr lang="en-US" sz="950" dirty="0">
                <a:solidFill>
                  <a:srgbClr val="E5E0DF"/>
                </a:solidFill>
                <a:latin typeface="Overpass" pitchFamily="34" charset="0"/>
                <a:ea typeface="Overpass" pitchFamily="34" charset="-122"/>
                <a:cs typeface="Overpass" pitchFamily="34" charset="-120"/>
              </a:rPr>
              <a:t>What meaning </a:t>
            </a:r>
            <a:pPr algn="l" indent="0" marL="0">
              <a:lnSpc>
                <a:spcPts val="1550"/>
              </a:lnSpc>
              <a:buNone/>
            </a:pPr>
            <a:r>
              <a:rPr lang="en-US" sz="950" i="1" dirty="0">
                <a:solidFill>
                  <a:srgbClr val="E5E0DF"/>
                </a:solidFill>
                <a:latin typeface="Overpass" pitchFamily="34" charset="0"/>
                <a:ea typeface="Overpass" pitchFamily="34" charset="-122"/>
                <a:cs typeface="Overpass" pitchFamily="34" charset="-120"/>
              </a:rPr>
              <a:t>looks like</a:t>
            </a:r>
            <a:pPr algn="l" indent="0" marL="0">
              <a:lnSpc>
                <a:spcPts val="1550"/>
              </a:lnSpc>
              <a:buNone/>
            </a:pPr>
            <a:r>
              <a:rPr lang="en-US" sz="950" dirty="0">
                <a:solidFill>
                  <a:srgbClr val="E5E0DF"/>
                </a:solidFill>
                <a:latin typeface="Overpass" pitchFamily="34" charset="0"/>
                <a:ea typeface="Overpass" pitchFamily="34" charset="-122"/>
                <a:cs typeface="Overpass" pitchFamily="34" charset="-120"/>
              </a:rPr>
              <a:t> — typography, density, and brand expression.</a:t>
            </a:r>
            <a:endParaRPr lang="en-US" sz="950" dirty="0"/>
          </a:p>
        </p:txBody>
      </p:sp>
      <p:sp>
        <p:nvSpPr>
          <p:cNvPr id="10" name="Shape 8"/>
          <p:cNvSpPr/>
          <p:nvPr/>
        </p:nvSpPr>
        <p:spPr>
          <a:xfrm>
            <a:off x="6008712" y="1522884"/>
            <a:ext cx="2627933" cy="922586"/>
          </a:xfrm>
          <a:prstGeom prst="roundRect">
            <a:avLst>
              <a:gd name="adj" fmla="val 5773"/>
            </a:avLst>
          </a:prstGeom>
          <a:solidFill>
            <a:srgbClr val="7E023C"/>
          </a:solidFill>
          <a:ln w="4763">
            <a:solidFill>
              <a:srgbClr val="971B55"/>
            </a:solidFill>
            <a:prstDash val="solid"/>
          </a:ln>
        </p:spPr>
      </p:sp>
      <p:sp>
        <p:nvSpPr>
          <p:cNvPr id="11" name="Text 9"/>
          <p:cNvSpPr/>
          <p:nvPr/>
        </p:nvSpPr>
        <p:spPr>
          <a:xfrm>
            <a:off x="6140276" y="1654448"/>
            <a:ext cx="1492002" cy="186482"/>
          </a:xfrm>
          <a:prstGeom prst="rect">
            <a:avLst/>
          </a:prstGeom>
          <a:noFill/>
          <a:ln/>
        </p:spPr>
        <p:txBody>
          <a:bodyPr wrap="none" lIns="0" tIns="0" rIns="0" bIns="0" rtlCol="0" anchor="t"/>
          <a:lstStyle/>
          <a:p>
            <a:pPr algn="l" indent="0" marL="0">
              <a:lnSpc>
                <a:spcPts val="1450"/>
              </a:lnSpc>
              <a:buNone/>
            </a:pPr>
            <a:r>
              <a:rPr lang="en-US" sz="1150" b="1" dirty="0">
                <a:solidFill>
                  <a:srgbClr val="E5E0DF"/>
                </a:solidFill>
                <a:latin typeface="Overpass Bold" pitchFamily="34" charset="0"/>
                <a:ea typeface="Overpass Bold" pitchFamily="34" charset="-122"/>
                <a:cs typeface="Overpass Bold" pitchFamily="34" charset="-120"/>
              </a:rPr>
              <a:t>AIC Says</a:t>
            </a:r>
            <a:endParaRPr lang="en-US" sz="1150" dirty="0"/>
          </a:p>
        </p:txBody>
      </p:sp>
      <p:sp>
        <p:nvSpPr>
          <p:cNvPr id="12" name="Text 10"/>
          <p:cNvSpPr/>
          <p:nvPr/>
        </p:nvSpPr>
        <p:spPr>
          <a:xfrm>
            <a:off x="6140276" y="1914599"/>
            <a:ext cx="2364804" cy="399306"/>
          </a:xfrm>
          <a:prstGeom prst="rect">
            <a:avLst/>
          </a:prstGeom>
          <a:noFill/>
          <a:ln/>
        </p:spPr>
        <p:txBody>
          <a:bodyPr wrap="square" lIns="0" tIns="0" rIns="0" bIns="0" rtlCol="0" anchor="t"/>
          <a:lstStyle/>
          <a:p>
            <a:pPr algn="l" indent="0" marL="0">
              <a:lnSpc>
                <a:spcPts val="1550"/>
              </a:lnSpc>
              <a:buNone/>
            </a:pPr>
            <a:r>
              <a:rPr lang="en-US" sz="950" dirty="0">
                <a:solidFill>
                  <a:srgbClr val="E5E0DF"/>
                </a:solidFill>
                <a:latin typeface="Overpass" pitchFamily="34" charset="0"/>
                <a:ea typeface="Overpass" pitchFamily="34" charset="-122"/>
                <a:cs typeface="Overpass" pitchFamily="34" charset="-120"/>
              </a:rPr>
              <a:t>Exactly </a:t>
            </a:r>
            <a:pPr algn="l" indent="0" marL="0">
              <a:lnSpc>
                <a:spcPts val="1550"/>
              </a:lnSpc>
              <a:buNone/>
            </a:pPr>
            <a:r>
              <a:rPr lang="en-US" sz="950" i="1" dirty="0">
                <a:solidFill>
                  <a:srgbClr val="E5E0DF"/>
                </a:solidFill>
                <a:latin typeface="Overpass" pitchFamily="34" charset="0"/>
                <a:ea typeface="Overpass" pitchFamily="34" charset="-122"/>
                <a:cs typeface="Overpass" pitchFamily="34" charset="-120"/>
              </a:rPr>
              <a:t>how</a:t>
            </a:r>
            <a:pPr algn="l" indent="0" marL="0">
              <a:lnSpc>
                <a:spcPts val="1550"/>
              </a:lnSpc>
              <a:buNone/>
            </a:pPr>
            <a:r>
              <a:rPr lang="en-US" sz="950" dirty="0">
                <a:solidFill>
                  <a:srgbClr val="E5E0DF"/>
                </a:solidFill>
                <a:latin typeface="Overpass" pitchFamily="34" charset="0"/>
                <a:ea typeface="Overpass" pitchFamily="34" charset="-122"/>
                <a:cs typeface="Overpass" pitchFamily="34" charset="-120"/>
              </a:rPr>
              <a:t> it renders — fields, layout, state, targets, and validation.</a:t>
            </a:r>
            <a:endParaRPr lang="en-US" sz="950" dirty="0"/>
          </a:p>
        </p:txBody>
      </p:sp>
      <p:pic>
        <p:nvPicPr>
          <p:cNvPr id="13"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07281" y="2583656"/>
            <a:ext cx="317004" cy="317004"/>
          </a:xfrm>
          <a:prstGeom prst="rect">
            <a:avLst/>
          </a:prstGeom>
        </p:spPr>
      </p:pic>
      <p:sp>
        <p:nvSpPr>
          <p:cNvPr id="14" name="Text 11"/>
          <p:cNvSpPr/>
          <p:nvPr/>
        </p:nvSpPr>
        <p:spPr>
          <a:xfrm>
            <a:off x="977801" y="2583656"/>
            <a:ext cx="1718221" cy="186482"/>
          </a:xfrm>
          <a:prstGeom prst="rect">
            <a:avLst/>
          </a:prstGeom>
          <a:noFill/>
          <a:ln/>
        </p:spPr>
        <p:txBody>
          <a:bodyPr wrap="none" lIns="0" tIns="0" rIns="0" bIns="0" rtlCol="0" anchor="t"/>
          <a:lstStyle/>
          <a:p>
            <a:pPr algn="l" indent="0" marL="0">
              <a:lnSpc>
                <a:spcPts val="1450"/>
              </a:lnSpc>
              <a:buNone/>
            </a:pPr>
            <a:r>
              <a:rPr lang="en-US" sz="1150" b="1" dirty="0">
                <a:solidFill>
                  <a:srgbClr val="E5E0DF"/>
                </a:solidFill>
                <a:latin typeface="Overpass Bold" pitchFamily="34" charset="0"/>
                <a:ea typeface="Overpass Bold" pitchFamily="34" charset="-122"/>
                <a:cs typeface="Overpass Bold" pitchFamily="34" charset="-120"/>
              </a:rPr>
              <a:t>Design is Schema-Aware</a:t>
            </a:r>
            <a:endParaRPr lang="en-US" sz="1150" dirty="0"/>
          </a:p>
        </p:txBody>
      </p:sp>
      <p:sp>
        <p:nvSpPr>
          <p:cNvPr id="15" name="Text 12"/>
          <p:cNvSpPr/>
          <p:nvPr/>
        </p:nvSpPr>
        <p:spPr>
          <a:xfrm>
            <a:off x="977801" y="2843808"/>
            <a:ext cx="3517404" cy="399306"/>
          </a:xfrm>
          <a:prstGeom prst="rect">
            <a:avLst/>
          </a:prstGeom>
          <a:noFill/>
          <a:ln/>
        </p:spPr>
        <p:txBody>
          <a:bodyPr wrap="square" lIns="0" tIns="0" rIns="0" bIns="0" rtlCol="0" anchor="t"/>
          <a:lstStyle/>
          <a:p>
            <a:pPr algn="l" indent="0" marL="0">
              <a:lnSpc>
                <a:spcPts val="1550"/>
              </a:lnSpc>
              <a:buNone/>
            </a:pPr>
            <a:r>
              <a:rPr lang="en-US" sz="950" dirty="0">
                <a:solidFill>
                  <a:srgbClr val="E5E0DF"/>
                </a:solidFill>
                <a:latin typeface="Overpass" pitchFamily="34" charset="0"/>
                <a:ea typeface="Overpass" pitchFamily="34" charset="-122"/>
                <a:cs typeface="Overpass" pitchFamily="34" charset="-120"/>
              </a:rPr>
              <a:t>Every visual decision traces back to a field contract, a semantic role, and a validated state.</a:t>
            </a:r>
            <a:endParaRPr lang="en-US" sz="950" dirty="0"/>
          </a:p>
        </p:txBody>
      </p:sp>
      <p:pic>
        <p:nvPicPr>
          <p:cNvPr id="16"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48721" y="2583656"/>
            <a:ext cx="317004" cy="317004"/>
          </a:xfrm>
          <a:prstGeom prst="rect">
            <a:avLst/>
          </a:prstGeom>
        </p:spPr>
      </p:pic>
      <p:sp>
        <p:nvSpPr>
          <p:cNvPr id="17" name="Text 13"/>
          <p:cNvSpPr/>
          <p:nvPr/>
        </p:nvSpPr>
        <p:spPr>
          <a:xfrm>
            <a:off x="5119241" y="2583656"/>
            <a:ext cx="1688455" cy="186482"/>
          </a:xfrm>
          <a:prstGeom prst="rect">
            <a:avLst/>
          </a:prstGeom>
          <a:noFill/>
          <a:ln/>
        </p:spPr>
        <p:txBody>
          <a:bodyPr wrap="none" lIns="0" tIns="0" rIns="0" bIns="0" rtlCol="0" anchor="t"/>
          <a:lstStyle/>
          <a:p>
            <a:pPr algn="l" indent="0" marL="0">
              <a:lnSpc>
                <a:spcPts val="1450"/>
              </a:lnSpc>
              <a:buNone/>
            </a:pPr>
            <a:r>
              <a:rPr lang="en-US" sz="1150" b="1" dirty="0">
                <a:solidFill>
                  <a:srgbClr val="E5E0DF"/>
                </a:solidFill>
                <a:latin typeface="Overpass Bold" pitchFamily="34" charset="0"/>
                <a:ea typeface="Overpass Bold" pitchFamily="34" charset="-122"/>
                <a:cs typeface="Overpass Bold" pitchFamily="34" charset="-120"/>
              </a:rPr>
              <a:t>UI is a Compiled Artifact</a:t>
            </a:r>
            <a:endParaRPr lang="en-US" sz="1150" dirty="0"/>
          </a:p>
        </p:txBody>
      </p:sp>
      <p:sp>
        <p:nvSpPr>
          <p:cNvPr id="18" name="Text 14"/>
          <p:cNvSpPr/>
          <p:nvPr/>
        </p:nvSpPr>
        <p:spPr>
          <a:xfrm>
            <a:off x="5119241" y="2843808"/>
            <a:ext cx="3517478" cy="399306"/>
          </a:xfrm>
          <a:prstGeom prst="rect">
            <a:avLst/>
          </a:prstGeom>
          <a:noFill/>
          <a:ln/>
        </p:spPr>
        <p:txBody>
          <a:bodyPr wrap="square" lIns="0" tIns="0" rIns="0" bIns="0" rtlCol="0" anchor="t"/>
          <a:lstStyle/>
          <a:p>
            <a:pPr algn="l" indent="0" marL="0">
              <a:lnSpc>
                <a:spcPts val="1550"/>
              </a:lnSpc>
              <a:buNone/>
            </a:pPr>
            <a:r>
              <a:rPr lang="en-US" sz="950" dirty="0">
                <a:solidFill>
                  <a:srgbClr val="E5E0DF"/>
                </a:solidFill>
                <a:latin typeface="Overpass" pitchFamily="34" charset="0"/>
                <a:ea typeface="Overpass" pitchFamily="34" charset="-122"/>
                <a:cs typeface="Overpass" pitchFamily="34" charset="-120"/>
              </a:rPr>
              <a:t>Interfaces are generated from source, not hand-assembled. SVG becomes a stable transport layer.</a:t>
            </a:r>
            <a:endParaRPr lang="en-US" sz="950" dirty="0"/>
          </a:p>
        </p:txBody>
      </p:sp>
      <p:pic>
        <p:nvPicPr>
          <p:cNvPr id="19"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7281" y="3488754"/>
            <a:ext cx="317004" cy="317004"/>
          </a:xfrm>
          <a:prstGeom prst="rect">
            <a:avLst/>
          </a:prstGeom>
        </p:spPr>
      </p:pic>
      <p:sp>
        <p:nvSpPr>
          <p:cNvPr id="20" name="Text 15"/>
          <p:cNvSpPr/>
          <p:nvPr/>
        </p:nvSpPr>
        <p:spPr>
          <a:xfrm>
            <a:off x="977801" y="3488754"/>
            <a:ext cx="1533004" cy="186482"/>
          </a:xfrm>
          <a:prstGeom prst="rect">
            <a:avLst/>
          </a:prstGeom>
          <a:noFill/>
          <a:ln/>
        </p:spPr>
        <p:txBody>
          <a:bodyPr wrap="none" lIns="0" tIns="0" rIns="0" bIns="0" rtlCol="0" anchor="t"/>
          <a:lstStyle/>
          <a:p>
            <a:pPr algn="l" indent="0" marL="0">
              <a:lnSpc>
                <a:spcPts val="1450"/>
              </a:lnSpc>
              <a:buNone/>
            </a:pPr>
            <a:r>
              <a:rPr lang="en-US" sz="1150" b="1" dirty="0">
                <a:solidFill>
                  <a:srgbClr val="E5E0DF"/>
                </a:solidFill>
                <a:latin typeface="Overpass Bold" pitchFamily="34" charset="0"/>
                <a:ea typeface="Overpass Bold" pitchFamily="34" charset="-122"/>
                <a:cs typeface="Overpass Bold" pitchFamily="34" charset="-120"/>
              </a:rPr>
              <a:t>Color Carries Meaning</a:t>
            </a:r>
            <a:endParaRPr lang="en-US" sz="1150" dirty="0"/>
          </a:p>
        </p:txBody>
      </p:sp>
      <p:sp>
        <p:nvSpPr>
          <p:cNvPr id="21" name="Text 16"/>
          <p:cNvSpPr/>
          <p:nvPr/>
        </p:nvSpPr>
        <p:spPr>
          <a:xfrm>
            <a:off x="977801" y="3748906"/>
            <a:ext cx="3517404" cy="399306"/>
          </a:xfrm>
          <a:prstGeom prst="rect">
            <a:avLst/>
          </a:prstGeom>
          <a:noFill/>
          <a:ln/>
        </p:spPr>
        <p:txBody>
          <a:bodyPr wrap="square" lIns="0" tIns="0" rIns="0" bIns="0" rtlCol="0" anchor="t"/>
          <a:lstStyle/>
          <a:p>
            <a:pPr algn="l" indent="0" marL="0">
              <a:lnSpc>
                <a:spcPts val="1550"/>
              </a:lnSpc>
              <a:buNone/>
            </a:pPr>
            <a:r>
              <a:rPr lang="en-US" sz="950" dirty="0">
                <a:solidFill>
                  <a:srgbClr val="E5E0DF"/>
                </a:solidFill>
                <a:latin typeface="Overpass" pitchFamily="34" charset="0"/>
                <a:ea typeface="Overpass" pitchFamily="34" charset="-122"/>
                <a:cs typeface="Overpass" pitchFamily="34" charset="-120"/>
              </a:rPr>
              <a:t>Hue encodes semantic role. Intensity and glow encode state. Neither is decorative.</a:t>
            </a:r>
            <a:endParaRPr lang="en-US" sz="950" dirty="0"/>
          </a:p>
        </p:txBody>
      </p:sp>
      <p:pic>
        <p:nvPicPr>
          <p:cNvPr id="22"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48721" y="3488754"/>
            <a:ext cx="317004" cy="317004"/>
          </a:xfrm>
          <a:prstGeom prst="rect">
            <a:avLst/>
          </a:prstGeom>
        </p:spPr>
      </p:pic>
      <p:sp>
        <p:nvSpPr>
          <p:cNvPr id="23" name="Text 17"/>
          <p:cNvSpPr/>
          <p:nvPr/>
        </p:nvSpPr>
        <p:spPr>
          <a:xfrm>
            <a:off x="5119241" y="3488754"/>
            <a:ext cx="1877467" cy="186482"/>
          </a:xfrm>
          <a:prstGeom prst="rect">
            <a:avLst/>
          </a:prstGeom>
          <a:noFill/>
          <a:ln/>
        </p:spPr>
        <p:txBody>
          <a:bodyPr wrap="none" lIns="0" tIns="0" rIns="0" bIns="0" rtlCol="0" anchor="t"/>
          <a:lstStyle/>
          <a:p>
            <a:pPr algn="l" indent="0" marL="0">
              <a:lnSpc>
                <a:spcPts val="1450"/>
              </a:lnSpc>
              <a:buNone/>
            </a:pPr>
            <a:r>
              <a:rPr lang="en-US" sz="1150" b="1" dirty="0">
                <a:solidFill>
                  <a:srgbClr val="E5E0DF"/>
                </a:solidFill>
                <a:latin typeface="Overpass Bold" pitchFamily="34" charset="0"/>
                <a:ea typeface="Overpass Bold" pitchFamily="34" charset="-122"/>
                <a:cs typeface="Overpass Bold" pitchFamily="34" charset="-120"/>
              </a:rPr>
              <a:t>Pages Can Be Regenerated</a:t>
            </a:r>
            <a:endParaRPr lang="en-US" sz="1150" dirty="0"/>
          </a:p>
        </p:txBody>
      </p:sp>
      <p:sp>
        <p:nvSpPr>
          <p:cNvPr id="24" name="Text 18"/>
          <p:cNvSpPr/>
          <p:nvPr/>
        </p:nvSpPr>
        <p:spPr>
          <a:xfrm>
            <a:off x="5119241" y="3748906"/>
            <a:ext cx="3517478" cy="399306"/>
          </a:xfrm>
          <a:prstGeom prst="rect">
            <a:avLst/>
          </a:prstGeom>
          <a:noFill/>
          <a:ln/>
        </p:spPr>
        <p:txBody>
          <a:bodyPr wrap="square" lIns="0" tIns="0" rIns="0" bIns="0" rtlCol="0" anchor="t"/>
          <a:lstStyle/>
          <a:p>
            <a:pPr algn="l" indent="0" marL="0">
              <a:lnSpc>
                <a:spcPts val="1550"/>
              </a:lnSpc>
              <a:buNone/>
            </a:pPr>
            <a:r>
              <a:rPr lang="en-US" sz="950" dirty="0">
                <a:solidFill>
                  <a:srgbClr val="E5E0DF"/>
                </a:solidFill>
                <a:latin typeface="Overpass" pitchFamily="34" charset="0"/>
                <a:ea typeface="Overpass" pitchFamily="34" charset="-122"/>
                <a:cs typeface="Overpass" pitchFamily="34" charset="-120"/>
              </a:rPr>
              <a:t>Validators, preview tools, and diff utilities can enforce the contract across any future build.</a:t>
            </a:r>
            <a:endParaRPr lang="en-US" sz="950" dirty="0"/>
          </a:p>
        </p:txBody>
      </p:sp>
      <p:sp>
        <p:nvSpPr>
          <p:cNvPr id="25" name="Text 19"/>
          <p:cNvSpPr/>
          <p:nvPr/>
        </p:nvSpPr>
        <p:spPr>
          <a:xfrm>
            <a:off x="697483" y="4424586"/>
            <a:ext cx="7939236" cy="213940"/>
          </a:xfrm>
          <a:prstGeom prst="rect">
            <a:avLst/>
          </a:prstGeom>
          <a:noFill/>
          <a:ln/>
        </p:spPr>
        <p:txBody>
          <a:bodyPr wrap="none" lIns="0" tIns="0" rIns="0" bIns="0" rtlCol="0" anchor="t"/>
          <a:lstStyle/>
          <a:p>
            <a:pPr algn="l" indent="0" marL="0">
              <a:lnSpc>
                <a:spcPts val="1550"/>
              </a:lnSpc>
              <a:buNone/>
            </a:pPr>
            <a:r>
              <a:rPr lang="en-US" sz="950" dirty="0">
                <a:solidFill>
                  <a:srgbClr val="E5E0DF"/>
                </a:solidFill>
                <a:highlight>
                  <a:srgbClr val="322F2F"/>
                </a:highlight>
                <a:latin typeface="Consolas" pitchFamily="34" charset="0"/>
                <a:ea typeface="Consolas" pitchFamily="34" charset="-122"/>
                <a:cs typeface="Consolas" pitchFamily="34" charset="-120"/>
              </a:rPr>
              <a:t>dataset.json → SESM → AIC → Neon Ink → SVG/HTML artifact</a:t>
            </a:r>
            <a:endParaRPr lang="en-US" sz="950" dirty="0"/>
          </a:p>
        </p:txBody>
      </p:sp>
      <p:sp>
        <p:nvSpPr>
          <p:cNvPr id="26" name="Shape 20"/>
          <p:cNvSpPr/>
          <p:nvPr/>
        </p:nvSpPr>
        <p:spPr>
          <a:xfrm>
            <a:off x="507281" y="4286399"/>
            <a:ext cx="14288" cy="490314"/>
          </a:xfrm>
          <a:prstGeom prst="rect">
            <a:avLst/>
          </a:prstGeom>
          <a:solidFill>
            <a:srgbClr val="F20374"/>
          </a:solidFill>
          <a:ln/>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499095" y="358229"/>
            <a:ext cx="2935858" cy="366936"/>
          </a:xfrm>
          <a:prstGeom prst="rect">
            <a:avLst/>
          </a:prstGeom>
          <a:noFill/>
          <a:ln/>
        </p:spPr>
        <p:txBody>
          <a:bodyPr wrap="none" lIns="0" tIns="0" rIns="0" bIns="0" rtlCol="0" anchor="t"/>
          <a:lstStyle/>
          <a:p>
            <a:pPr algn="l" indent="0" marL="0">
              <a:lnSpc>
                <a:spcPts val="2850"/>
              </a:lnSpc>
              <a:buNone/>
            </a:pPr>
            <a:r>
              <a:rPr lang="en-US" sz="2300" b="1" dirty="0">
                <a:solidFill>
                  <a:srgbClr val="FFFFFF"/>
                </a:solidFill>
                <a:latin typeface="Overpass Bold" pitchFamily="34" charset="0"/>
                <a:ea typeface="Overpass Bold" pitchFamily="34" charset="-122"/>
                <a:cs typeface="Overpass Bold" pitchFamily="34" charset="-120"/>
              </a:rPr>
              <a:t>1. Overview</a:t>
            </a:r>
            <a:endParaRPr lang="en-US" sz="2300" dirty="0"/>
          </a:p>
        </p:txBody>
      </p:sp>
      <p:sp>
        <p:nvSpPr>
          <p:cNvPr id="3" name="Text 1"/>
          <p:cNvSpPr/>
          <p:nvPr/>
        </p:nvSpPr>
        <p:spPr>
          <a:xfrm>
            <a:off x="499095" y="962992"/>
            <a:ext cx="8145810" cy="389930"/>
          </a:xfrm>
          <a:prstGeom prst="rect">
            <a:avLst/>
          </a:prstGeom>
          <a:noFill/>
          <a:ln/>
        </p:spPr>
        <p:txBody>
          <a:bodyPr wrap="square" lIns="0" tIns="0" rIns="0" bIns="0" rtlCol="0" anchor="t"/>
          <a:lstStyle/>
          <a:p>
            <a:pPr algn="l" indent="0" marL="0">
              <a:lnSpc>
                <a:spcPts val="1500"/>
              </a:lnSpc>
              <a:buNone/>
            </a:pPr>
            <a:r>
              <a:rPr lang="en-US" sz="950" dirty="0">
                <a:solidFill>
                  <a:srgbClr val="E5E0DF"/>
                </a:solidFill>
                <a:latin typeface="Overpass" pitchFamily="34" charset="0"/>
                <a:ea typeface="Overpass" pitchFamily="34" charset="-122"/>
                <a:cs typeface="Overpass" pitchFamily="34" charset="-120"/>
              </a:rPr>
              <a:t>The </a:t>
            </a:r>
            <a:pPr algn="l" indent="0" marL="0">
              <a:lnSpc>
                <a:spcPts val="1500"/>
              </a:lnSpc>
              <a:buNone/>
            </a:pPr>
            <a:r>
              <a:rPr lang="en-US" sz="950" b="1" dirty="0">
                <a:solidFill>
                  <a:srgbClr val="E5E0DF"/>
                </a:solidFill>
                <a:latin typeface="Overpass" pitchFamily="34" charset="0"/>
                <a:ea typeface="Overpass" pitchFamily="34" charset="-122"/>
                <a:cs typeface="Overpass" pitchFamily="34" charset="-120"/>
              </a:rPr>
              <a:t>Artifact Interface Contract (AIC)</a:t>
            </a:r>
            <a:pPr algn="l" indent="0" marL="0">
              <a:lnSpc>
                <a:spcPts val="1500"/>
              </a:lnSpc>
              <a:buNone/>
            </a:pPr>
            <a:r>
              <a:rPr lang="en-US" sz="950" dirty="0">
                <a:solidFill>
                  <a:srgbClr val="E5E0DF"/>
                </a:solidFill>
                <a:latin typeface="Overpass" pitchFamily="34" charset="0"/>
                <a:ea typeface="Overpass" pitchFamily="34" charset="-122"/>
                <a:cs typeface="Overpass" pitchFamily="34" charset="-120"/>
              </a:rPr>
              <a:t> is the binding bridge between SESM, NIPC, and Neon Ink — converting meaning, palette, and brand rules into consistent, reproducible rendered artifacts. Each layer in the pipeline carries a distinct responsibility.</a:t>
            </a:r>
            <a:endParaRPr lang="en-US" sz="950" dirty="0"/>
          </a:p>
        </p:txBody>
      </p:sp>
      <p:pic>
        <p:nvPicPr>
          <p:cNvPr id="4" name="Image 0" descr="preencoded.png">    </p:cNvPr>
          <p:cNvPicPr>
            <a:picLocks noChangeAspect="1"/>
          </p:cNvPicPr>
          <p:nvPr/>
        </p:nvPicPr>
        <p:blipFill>
          <a:blip r:embed="rId1"/>
          <a:stretch>
            <a:fillRect/>
          </a:stretch>
        </p:blipFill>
        <p:spPr>
          <a:xfrm>
            <a:off x="499095" y="1486644"/>
            <a:ext cx="4072905" cy="499095"/>
          </a:xfrm>
          <a:prstGeom prst="rect">
            <a:avLst/>
          </a:prstGeom>
        </p:spPr>
      </p:pic>
      <p:sp>
        <p:nvSpPr>
          <p:cNvPr id="5" name="Text 2"/>
          <p:cNvSpPr/>
          <p:nvPr/>
        </p:nvSpPr>
        <p:spPr>
          <a:xfrm>
            <a:off x="623813" y="2104653"/>
            <a:ext cx="1467892" cy="183505"/>
          </a:xfrm>
          <a:prstGeom prst="rect">
            <a:avLst/>
          </a:prstGeom>
          <a:noFill/>
          <a:ln/>
        </p:spPr>
        <p:txBody>
          <a:bodyPr wrap="none" lIns="0" tIns="0" rIns="0" bIns="0" rtlCol="0" anchor="t"/>
          <a:lstStyle/>
          <a:p>
            <a:pPr algn="l" indent="0" marL="0">
              <a:lnSpc>
                <a:spcPts val="1400"/>
              </a:lnSpc>
              <a:buNone/>
            </a:pPr>
            <a:r>
              <a:rPr lang="en-US" sz="1150" b="1" dirty="0">
                <a:solidFill>
                  <a:srgbClr val="E5E0DF"/>
                </a:solidFill>
                <a:latin typeface="Overpass Bold" pitchFamily="34" charset="0"/>
                <a:ea typeface="Overpass Bold" pitchFamily="34" charset="-122"/>
                <a:cs typeface="Overpass Bold" pitchFamily="34" charset="-120"/>
              </a:rPr>
              <a:t>Data</a:t>
            </a:r>
            <a:endParaRPr lang="en-US" sz="1150" dirty="0"/>
          </a:p>
        </p:txBody>
      </p:sp>
      <p:sp>
        <p:nvSpPr>
          <p:cNvPr id="6" name="Text 3"/>
          <p:cNvSpPr/>
          <p:nvPr/>
        </p:nvSpPr>
        <p:spPr>
          <a:xfrm>
            <a:off x="623813" y="2359447"/>
            <a:ext cx="3823469" cy="194965"/>
          </a:xfrm>
          <a:prstGeom prst="rect">
            <a:avLst/>
          </a:prstGeom>
          <a:noFill/>
          <a:ln/>
        </p:spPr>
        <p:txBody>
          <a:bodyPr wrap="none" lIns="0" tIns="0" rIns="0" bIns="0" rtlCol="0" anchor="t"/>
          <a:lstStyle/>
          <a:p>
            <a:pPr algn="l" indent="0" marL="0">
              <a:lnSpc>
                <a:spcPts val="1500"/>
              </a:lnSpc>
              <a:buNone/>
            </a:pPr>
            <a:r>
              <a:rPr lang="en-US" sz="950" dirty="0">
                <a:solidFill>
                  <a:srgbClr val="E5E0DF"/>
                </a:solidFill>
                <a:latin typeface="Overpass" pitchFamily="34" charset="0"/>
                <a:ea typeface="Overpass" pitchFamily="34" charset="-122"/>
                <a:cs typeface="Overpass" pitchFamily="34" charset="-120"/>
              </a:rPr>
              <a:t>Source records, manifests, pipeline output, and content</a:t>
            </a:r>
            <a:endParaRPr lang="en-US" sz="950" dirty="0"/>
          </a:p>
        </p:txBody>
      </p:sp>
      <p:pic>
        <p:nvPicPr>
          <p:cNvPr id="7" name="Image 1" descr="preencoded.png">    </p:cNvPr>
          <p:cNvPicPr>
            <a:picLocks noChangeAspect="1"/>
          </p:cNvPicPr>
          <p:nvPr/>
        </p:nvPicPr>
        <p:blipFill>
          <a:blip r:embed="rId2"/>
          <a:stretch>
            <a:fillRect/>
          </a:stretch>
        </p:blipFill>
        <p:spPr>
          <a:xfrm>
            <a:off x="4572000" y="1486644"/>
            <a:ext cx="4072905" cy="499095"/>
          </a:xfrm>
          <a:prstGeom prst="rect">
            <a:avLst/>
          </a:prstGeom>
        </p:spPr>
      </p:pic>
      <p:sp>
        <p:nvSpPr>
          <p:cNvPr id="8" name="Text 4"/>
          <p:cNvSpPr/>
          <p:nvPr/>
        </p:nvSpPr>
        <p:spPr>
          <a:xfrm>
            <a:off x="4696718" y="2104653"/>
            <a:ext cx="1467892" cy="183505"/>
          </a:xfrm>
          <a:prstGeom prst="rect">
            <a:avLst/>
          </a:prstGeom>
          <a:noFill/>
          <a:ln/>
        </p:spPr>
        <p:txBody>
          <a:bodyPr wrap="none" lIns="0" tIns="0" rIns="0" bIns="0" rtlCol="0" anchor="t"/>
          <a:lstStyle/>
          <a:p>
            <a:pPr algn="l" indent="0" marL="0">
              <a:lnSpc>
                <a:spcPts val="1400"/>
              </a:lnSpc>
              <a:buNone/>
            </a:pPr>
            <a:r>
              <a:rPr lang="en-US" sz="1150" b="1" dirty="0">
                <a:solidFill>
                  <a:srgbClr val="E5E0DF"/>
                </a:solidFill>
                <a:latin typeface="Overpass Bold" pitchFamily="34" charset="0"/>
                <a:ea typeface="Overpass Bold" pitchFamily="34" charset="-122"/>
                <a:cs typeface="Overpass Bold" pitchFamily="34" charset="-120"/>
              </a:rPr>
              <a:t>SESM</a:t>
            </a:r>
            <a:endParaRPr lang="en-US" sz="1150" dirty="0"/>
          </a:p>
        </p:txBody>
      </p:sp>
      <p:sp>
        <p:nvSpPr>
          <p:cNvPr id="9" name="Text 5"/>
          <p:cNvSpPr/>
          <p:nvPr/>
        </p:nvSpPr>
        <p:spPr>
          <a:xfrm>
            <a:off x="4696718" y="2359447"/>
            <a:ext cx="3823469" cy="194965"/>
          </a:xfrm>
          <a:prstGeom prst="rect">
            <a:avLst/>
          </a:prstGeom>
          <a:noFill/>
          <a:ln/>
        </p:spPr>
        <p:txBody>
          <a:bodyPr wrap="none" lIns="0" tIns="0" rIns="0" bIns="0" rtlCol="0" anchor="t"/>
          <a:lstStyle/>
          <a:p>
            <a:pPr algn="l" indent="0" marL="0">
              <a:lnSpc>
                <a:spcPts val="1500"/>
              </a:lnSpc>
              <a:buNone/>
            </a:pPr>
            <a:r>
              <a:rPr lang="en-US" sz="950" dirty="0">
                <a:solidFill>
                  <a:srgbClr val="E5E0DF"/>
                </a:solidFill>
                <a:latin typeface="Overpass" pitchFamily="34" charset="0"/>
                <a:ea typeface="Overpass" pitchFamily="34" charset="-122"/>
                <a:cs typeface="Overpass" pitchFamily="34" charset="-120"/>
              </a:rPr>
              <a:t>Identity, semantics, provenance, links, and agent/UI hints</a:t>
            </a:r>
            <a:endParaRPr lang="en-US" sz="950" dirty="0"/>
          </a:p>
        </p:txBody>
      </p:sp>
      <p:pic>
        <p:nvPicPr>
          <p:cNvPr id="10" name="Image 2" descr="preencoded.png">    </p:cNvPr>
          <p:cNvPicPr>
            <a:picLocks noChangeAspect="1"/>
          </p:cNvPicPr>
          <p:nvPr/>
        </p:nvPicPr>
        <p:blipFill>
          <a:blip r:embed="rId3"/>
          <a:stretch>
            <a:fillRect/>
          </a:stretch>
        </p:blipFill>
        <p:spPr>
          <a:xfrm>
            <a:off x="499095" y="2679129"/>
            <a:ext cx="4072905" cy="499095"/>
          </a:xfrm>
          <a:prstGeom prst="rect">
            <a:avLst/>
          </a:prstGeom>
        </p:spPr>
      </p:pic>
      <p:sp>
        <p:nvSpPr>
          <p:cNvPr id="11" name="Text 6"/>
          <p:cNvSpPr/>
          <p:nvPr/>
        </p:nvSpPr>
        <p:spPr>
          <a:xfrm>
            <a:off x="623813" y="3297138"/>
            <a:ext cx="1467892" cy="183505"/>
          </a:xfrm>
          <a:prstGeom prst="rect">
            <a:avLst/>
          </a:prstGeom>
          <a:noFill/>
          <a:ln/>
        </p:spPr>
        <p:txBody>
          <a:bodyPr wrap="none" lIns="0" tIns="0" rIns="0" bIns="0" rtlCol="0" anchor="t"/>
          <a:lstStyle/>
          <a:p>
            <a:pPr algn="l" indent="0" marL="0">
              <a:lnSpc>
                <a:spcPts val="1400"/>
              </a:lnSpc>
              <a:buNone/>
            </a:pPr>
            <a:r>
              <a:rPr lang="en-US" sz="1150" b="1" dirty="0">
                <a:solidFill>
                  <a:srgbClr val="E5E0DF"/>
                </a:solidFill>
                <a:latin typeface="Overpass Bold" pitchFamily="34" charset="0"/>
                <a:ea typeface="Overpass Bold" pitchFamily="34" charset="-122"/>
                <a:cs typeface="Overpass Bold" pitchFamily="34" charset="-120"/>
              </a:rPr>
              <a:t>AIC</a:t>
            </a:r>
            <a:endParaRPr lang="en-US" sz="1150" dirty="0"/>
          </a:p>
        </p:txBody>
      </p:sp>
      <p:sp>
        <p:nvSpPr>
          <p:cNvPr id="12" name="Text 7"/>
          <p:cNvSpPr/>
          <p:nvPr/>
        </p:nvSpPr>
        <p:spPr>
          <a:xfrm>
            <a:off x="623813" y="3551932"/>
            <a:ext cx="3823469" cy="389930"/>
          </a:xfrm>
          <a:prstGeom prst="rect">
            <a:avLst/>
          </a:prstGeom>
          <a:noFill/>
          <a:ln/>
        </p:spPr>
        <p:txBody>
          <a:bodyPr wrap="square" lIns="0" tIns="0" rIns="0" bIns="0" rtlCol="0" anchor="t"/>
          <a:lstStyle/>
          <a:p>
            <a:pPr algn="l" indent="0" marL="0">
              <a:lnSpc>
                <a:spcPts val="1500"/>
              </a:lnSpc>
              <a:buNone/>
            </a:pPr>
            <a:r>
              <a:rPr lang="en-US" sz="950" dirty="0">
                <a:solidFill>
                  <a:srgbClr val="E5E0DF"/>
                </a:solidFill>
                <a:latin typeface="Overpass" pitchFamily="34" charset="0"/>
                <a:ea typeface="Overpass" pitchFamily="34" charset="-122"/>
                <a:cs typeface="Overpass" pitchFamily="34" charset="-120"/>
              </a:rPr>
              <a:t>Artifact types, required fields, layout regions, render targets, state behavior</a:t>
            </a:r>
            <a:endParaRPr lang="en-US" sz="950" dirty="0"/>
          </a:p>
        </p:txBody>
      </p:sp>
      <p:pic>
        <p:nvPicPr>
          <p:cNvPr id="13" name="Image 3" descr="preencoded.png">    </p:cNvPr>
          <p:cNvPicPr>
            <a:picLocks noChangeAspect="1"/>
          </p:cNvPicPr>
          <p:nvPr/>
        </p:nvPicPr>
        <p:blipFill>
          <a:blip r:embed="rId4"/>
          <a:stretch>
            <a:fillRect/>
          </a:stretch>
        </p:blipFill>
        <p:spPr>
          <a:xfrm>
            <a:off x="4572000" y="2679129"/>
            <a:ext cx="4072905" cy="499095"/>
          </a:xfrm>
          <a:prstGeom prst="rect">
            <a:avLst/>
          </a:prstGeom>
        </p:spPr>
      </p:pic>
      <p:sp>
        <p:nvSpPr>
          <p:cNvPr id="14" name="Text 8"/>
          <p:cNvSpPr/>
          <p:nvPr/>
        </p:nvSpPr>
        <p:spPr>
          <a:xfrm>
            <a:off x="4696718" y="3297138"/>
            <a:ext cx="1467892" cy="183505"/>
          </a:xfrm>
          <a:prstGeom prst="rect">
            <a:avLst/>
          </a:prstGeom>
          <a:noFill/>
          <a:ln/>
        </p:spPr>
        <p:txBody>
          <a:bodyPr wrap="none" lIns="0" tIns="0" rIns="0" bIns="0" rtlCol="0" anchor="t"/>
          <a:lstStyle/>
          <a:p>
            <a:pPr algn="l" indent="0" marL="0">
              <a:lnSpc>
                <a:spcPts val="1400"/>
              </a:lnSpc>
              <a:buNone/>
            </a:pPr>
            <a:r>
              <a:rPr lang="en-US" sz="1150" b="1" dirty="0">
                <a:solidFill>
                  <a:srgbClr val="E5E0DF"/>
                </a:solidFill>
                <a:latin typeface="Overpass Bold" pitchFamily="34" charset="0"/>
                <a:ea typeface="Overpass Bold" pitchFamily="34" charset="-122"/>
                <a:cs typeface="Overpass Bold" pitchFamily="34" charset="-120"/>
              </a:rPr>
              <a:t>SVG / HTML</a:t>
            </a:r>
            <a:endParaRPr lang="en-US" sz="1150" dirty="0"/>
          </a:p>
        </p:txBody>
      </p:sp>
      <p:sp>
        <p:nvSpPr>
          <p:cNvPr id="15" name="Text 9"/>
          <p:cNvSpPr/>
          <p:nvPr/>
        </p:nvSpPr>
        <p:spPr>
          <a:xfrm>
            <a:off x="4696718" y="3551932"/>
            <a:ext cx="3823469" cy="194965"/>
          </a:xfrm>
          <a:prstGeom prst="rect">
            <a:avLst/>
          </a:prstGeom>
          <a:noFill/>
          <a:ln/>
        </p:spPr>
        <p:txBody>
          <a:bodyPr wrap="none" lIns="0" tIns="0" rIns="0" bIns="0" rtlCol="0" anchor="t"/>
          <a:lstStyle/>
          <a:p>
            <a:pPr algn="l" indent="0" marL="0">
              <a:lnSpc>
                <a:spcPts val="1500"/>
              </a:lnSpc>
              <a:buNone/>
            </a:pPr>
            <a:r>
              <a:rPr lang="en-US" sz="950" dirty="0">
                <a:solidFill>
                  <a:srgbClr val="E5E0DF"/>
                </a:solidFill>
                <a:latin typeface="Overpass" pitchFamily="34" charset="0"/>
                <a:ea typeface="Overpass" pitchFamily="34" charset="-122"/>
                <a:cs typeface="Overpass" pitchFamily="34" charset="-120"/>
              </a:rPr>
              <a:t>Final deterministic interface delivered to the user</a:t>
            </a:r>
            <a:endParaRPr lang="en-US" sz="950" dirty="0"/>
          </a:p>
        </p:txBody>
      </p:sp>
      <p:sp>
        <p:nvSpPr>
          <p:cNvPr id="16" name="Text 10"/>
          <p:cNvSpPr/>
          <p:nvPr/>
        </p:nvSpPr>
        <p:spPr>
          <a:xfrm>
            <a:off x="499095" y="4200302"/>
            <a:ext cx="8145810" cy="584895"/>
          </a:xfrm>
          <a:prstGeom prst="rect">
            <a:avLst/>
          </a:prstGeom>
          <a:noFill/>
          <a:ln/>
        </p:spPr>
        <p:txBody>
          <a:bodyPr wrap="square" lIns="0" tIns="0" rIns="0" bIns="0" rtlCol="0" anchor="t"/>
          <a:lstStyle/>
          <a:p>
            <a:pPr algn="l" indent="0" marL="0">
              <a:lnSpc>
                <a:spcPts val="1500"/>
              </a:lnSpc>
              <a:buNone/>
            </a:pPr>
            <a:r>
              <a:rPr lang="en-US" sz="950" dirty="0">
                <a:solidFill>
                  <a:srgbClr val="E5E0DF"/>
                </a:solidFill>
                <a:latin typeface="Overpass" pitchFamily="34" charset="0"/>
                <a:ea typeface="Overpass" pitchFamily="34" charset="-122"/>
                <a:cs typeface="Overpass" pitchFamily="34" charset="-120"/>
              </a:rPr>
              <a:t>AIC exists to </a:t>
            </a:r>
            <a:pPr algn="l" indent="0" marL="0">
              <a:lnSpc>
                <a:spcPts val="1500"/>
              </a:lnSpc>
              <a:buNone/>
            </a:pPr>
            <a:r>
              <a:rPr lang="en-US" sz="950" b="1" dirty="0">
                <a:solidFill>
                  <a:srgbClr val="E5E0DF"/>
                </a:solidFill>
                <a:latin typeface="Overpass" pitchFamily="34" charset="0"/>
                <a:ea typeface="Overpass" pitchFamily="34" charset="-122"/>
                <a:cs typeface="Overpass" pitchFamily="34" charset="-120"/>
              </a:rPr>
              <a:t>prevent design drift</a:t>
            </a:r>
            <a:pPr algn="l" indent="0" marL="0">
              <a:lnSpc>
                <a:spcPts val="1500"/>
              </a:lnSpc>
              <a:buNone/>
            </a:pPr>
            <a:r>
              <a:rPr lang="en-US" sz="950" dirty="0">
                <a:solidFill>
                  <a:srgbClr val="E5E0DF"/>
                </a:solidFill>
                <a:latin typeface="Overpass" pitchFamily="34" charset="0"/>
                <a:ea typeface="Overpass" pitchFamily="34" charset="-122"/>
                <a:cs typeface="Overpass" pitchFamily="34" charset="-120"/>
              </a:rPr>
              <a:t>. Given identical source data, SESM block, artifact type, and Neon Ink version, the generator must produce structurally identical artifact output every time. NIPC provides palette semantics and intensity rules; Neon Ink provides typography, density, and panel grammar.</a:t>
            </a:r>
            <a:endParaRPr lang="en-US" sz="9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466353" y="326380"/>
            <a:ext cx="5601072" cy="342900"/>
          </a:xfrm>
          <a:prstGeom prst="rect">
            <a:avLst/>
          </a:prstGeom>
          <a:noFill/>
          <a:ln/>
        </p:spPr>
        <p:txBody>
          <a:bodyPr wrap="none" lIns="0" tIns="0" rIns="0" bIns="0" rtlCol="0" anchor="t"/>
          <a:lstStyle/>
          <a:p>
            <a:pPr algn="l" indent="0" marL="0">
              <a:lnSpc>
                <a:spcPts val="2700"/>
              </a:lnSpc>
              <a:buNone/>
            </a:pPr>
            <a:r>
              <a:rPr lang="en-US" sz="2150" b="1" dirty="0">
                <a:solidFill>
                  <a:srgbClr val="FFFFFF"/>
                </a:solidFill>
                <a:latin typeface="Overpass Bold" pitchFamily="34" charset="0"/>
                <a:ea typeface="Overpass Bold" pitchFamily="34" charset="-122"/>
                <a:cs typeface="Overpass Bold" pitchFamily="34" charset="-120"/>
              </a:rPr>
              <a:t>2. Relationship to SESM, NIPC, and Neon Ink</a:t>
            </a:r>
            <a:endParaRPr lang="en-US" sz="2150" dirty="0"/>
          </a:p>
        </p:txBody>
      </p:sp>
      <p:sp>
        <p:nvSpPr>
          <p:cNvPr id="3" name="Text 1"/>
          <p:cNvSpPr/>
          <p:nvPr/>
        </p:nvSpPr>
        <p:spPr>
          <a:xfrm>
            <a:off x="466353" y="876895"/>
            <a:ext cx="8211294" cy="176361"/>
          </a:xfrm>
          <a:prstGeom prst="rect">
            <a:avLst/>
          </a:prstGeom>
          <a:noFill/>
          <a:ln/>
        </p:spPr>
        <p:txBody>
          <a:bodyPr wrap="none" lIns="0" tIns="0" rIns="0" bIns="0" rtlCol="0" anchor="t"/>
          <a:lstStyle/>
          <a:p>
            <a:pPr algn="l" indent="0" marL="0">
              <a:lnSpc>
                <a:spcPts val="1350"/>
              </a:lnSpc>
              <a:buNone/>
            </a:pPr>
            <a:r>
              <a:rPr lang="en-US" sz="900" dirty="0">
                <a:solidFill>
                  <a:srgbClr val="E5E0DF"/>
                </a:solidFill>
                <a:latin typeface="Overpass" pitchFamily="34" charset="0"/>
                <a:ea typeface="Overpass" pitchFamily="34" charset="-122"/>
                <a:cs typeface="Overpass" pitchFamily="34" charset="-120"/>
              </a:rPr>
              <a:t>Four documents define the full visual system. Each owns a distinct layer of responsibility — none replaces another.</a:t>
            </a:r>
            <a:endParaRPr lang="en-US" sz="900" dirty="0"/>
          </a:p>
        </p:txBody>
      </p:sp>
      <p:sp>
        <p:nvSpPr>
          <p:cNvPr id="4" name="Shape 2"/>
          <p:cNvSpPr/>
          <p:nvPr/>
        </p:nvSpPr>
        <p:spPr>
          <a:xfrm>
            <a:off x="466353" y="1170012"/>
            <a:ext cx="8211294" cy="2286298"/>
          </a:xfrm>
          <a:prstGeom prst="roundRect">
            <a:avLst>
              <a:gd name="adj" fmla="val 2142"/>
            </a:avLst>
          </a:prstGeom>
          <a:noFill/>
          <a:ln w="4763">
            <a:solidFill>
              <a:srgbClr val="FFFFFF">
                <a:alpha val="24000"/>
              </a:srgbClr>
            </a:solidFill>
            <a:prstDash val="solid"/>
          </a:ln>
        </p:spPr>
      </p:sp>
      <p:sp>
        <p:nvSpPr>
          <p:cNvPr id="5" name="Text 3"/>
          <p:cNvSpPr/>
          <p:nvPr/>
        </p:nvSpPr>
        <p:spPr>
          <a:xfrm>
            <a:off x="588615" y="1241822"/>
            <a:ext cx="2497857" cy="176361"/>
          </a:xfrm>
          <a:prstGeom prst="rect">
            <a:avLst/>
          </a:prstGeom>
          <a:noFill/>
          <a:ln/>
        </p:spPr>
        <p:txBody>
          <a:bodyPr wrap="none" lIns="0" tIns="0" rIns="0" bIns="0" rtlCol="0" anchor="t"/>
          <a:lstStyle/>
          <a:p>
            <a:pPr algn="l" indent="0" marL="0">
              <a:lnSpc>
                <a:spcPts val="1350"/>
              </a:lnSpc>
              <a:buNone/>
            </a:pPr>
            <a:r>
              <a:rPr lang="en-US" sz="900" b="1" dirty="0">
                <a:solidFill>
                  <a:srgbClr val="E5E0DF"/>
                </a:solidFill>
                <a:latin typeface="Overpass" pitchFamily="34" charset="0"/>
                <a:ea typeface="Overpass" pitchFamily="34" charset="-122"/>
                <a:cs typeface="Overpass" pitchFamily="34" charset="-120"/>
              </a:rPr>
              <a:t>Layer</a:t>
            </a:r>
            <a:endParaRPr lang="en-US" sz="900" dirty="0"/>
          </a:p>
        </p:txBody>
      </p:sp>
      <p:sp>
        <p:nvSpPr>
          <p:cNvPr id="6" name="Text 4"/>
          <p:cNvSpPr/>
          <p:nvPr/>
        </p:nvSpPr>
        <p:spPr>
          <a:xfrm>
            <a:off x="3324299" y="1241822"/>
            <a:ext cx="2495476" cy="176361"/>
          </a:xfrm>
          <a:prstGeom prst="rect">
            <a:avLst/>
          </a:prstGeom>
          <a:noFill/>
          <a:ln/>
        </p:spPr>
        <p:txBody>
          <a:bodyPr wrap="none" lIns="0" tIns="0" rIns="0" bIns="0" rtlCol="0" anchor="t"/>
          <a:lstStyle/>
          <a:p>
            <a:pPr algn="l" indent="0" marL="0">
              <a:lnSpc>
                <a:spcPts val="1350"/>
              </a:lnSpc>
              <a:buNone/>
            </a:pPr>
            <a:r>
              <a:rPr lang="en-US" sz="900" b="1" dirty="0">
                <a:solidFill>
                  <a:srgbClr val="E5E0DF"/>
                </a:solidFill>
                <a:latin typeface="Overpass" pitchFamily="34" charset="0"/>
                <a:ea typeface="Overpass" pitchFamily="34" charset="-122"/>
                <a:cs typeface="Overpass" pitchFamily="34" charset="-120"/>
              </a:rPr>
              <a:t>Document</a:t>
            </a:r>
            <a:endParaRPr lang="en-US" sz="900" dirty="0"/>
          </a:p>
        </p:txBody>
      </p:sp>
      <p:sp>
        <p:nvSpPr>
          <p:cNvPr id="7" name="Text 5"/>
          <p:cNvSpPr/>
          <p:nvPr/>
        </p:nvSpPr>
        <p:spPr>
          <a:xfrm>
            <a:off x="6057602" y="1241822"/>
            <a:ext cx="2497857" cy="176361"/>
          </a:xfrm>
          <a:prstGeom prst="rect">
            <a:avLst/>
          </a:prstGeom>
          <a:noFill/>
          <a:ln/>
        </p:spPr>
        <p:txBody>
          <a:bodyPr wrap="none" lIns="0" tIns="0" rIns="0" bIns="0" rtlCol="0" anchor="t"/>
          <a:lstStyle/>
          <a:p>
            <a:pPr algn="l" indent="0" marL="0">
              <a:lnSpc>
                <a:spcPts val="1350"/>
              </a:lnSpc>
              <a:buNone/>
            </a:pPr>
            <a:r>
              <a:rPr lang="en-US" sz="900" b="1" dirty="0">
                <a:solidFill>
                  <a:srgbClr val="E5E0DF"/>
                </a:solidFill>
                <a:latin typeface="Overpass" pitchFamily="34" charset="0"/>
                <a:ea typeface="Overpass" pitchFamily="34" charset="-122"/>
                <a:cs typeface="Overpass" pitchFamily="34" charset="-120"/>
              </a:rPr>
              <a:t>Responsibility</a:t>
            </a:r>
            <a:endParaRPr lang="en-US" sz="900" dirty="0"/>
          </a:p>
        </p:txBody>
      </p:sp>
      <p:sp>
        <p:nvSpPr>
          <p:cNvPr id="8" name="Text 6"/>
          <p:cNvSpPr/>
          <p:nvPr/>
        </p:nvSpPr>
        <p:spPr>
          <a:xfrm>
            <a:off x="588615" y="1557040"/>
            <a:ext cx="2497857" cy="176361"/>
          </a:xfrm>
          <a:prstGeom prst="rect">
            <a:avLst/>
          </a:prstGeom>
          <a:noFill/>
          <a:ln/>
        </p:spPr>
        <p:txBody>
          <a:bodyPr wrap="none" lIns="0" tIns="0" rIns="0" bIns="0" rtlCol="0" anchor="t"/>
          <a:lstStyle/>
          <a:p>
            <a:pPr algn="l" indent="0" marL="0">
              <a:lnSpc>
                <a:spcPts val="1350"/>
              </a:lnSpc>
              <a:buNone/>
            </a:pPr>
            <a:r>
              <a:rPr lang="en-US" sz="900" dirty="0">
                <a:solidFill>
                  <a:srgbClr val="E5E0DF"/>
                </a:solidFill>
                <a:latin typeface="Overpass" pitchFamily="34" charset="0"/>
                <a:ea typeface="Overpass" pitchFamily="34" charset="-122"/>
                <a:cs typeface="Overpass" pitchFamily="34" charset="-120"/>
              </a:rPr>
              <a:t>Meaning</a:t>
            </a:r>
            <a:endParaRPr lang="en-US" sz="900" dirty="0"/>
          </a:p>
        </p:txBody>
      </p:sp>
      <p:sp>
        <p:nvSpPr>
          <p:cNvPr id="9" name="Text 7"/>
          <p:cNvSpPr/>
          <p:nvPr/>
        </p:nvSpPr>
        <p:spPr>
          <a:xfrm>
            <a:off x="3324299" y="1557040"/>
            <a:ext cx="2495476" cy="176361"/>
          </a:xfrm>
          <a:prstGeom prst="rect">
            <a:avLst/>
          </a:prstGeom>
          <a:noFill/>
          <a:ln/>
        </p:spPr>
        <p:txBody>
          <a:bodyPr wrap="none" lIns="0" tIns="0" rIns="0" bIns="0" rtlCol="0" anchor="t"/>
          <a:lstStyle/>
          <a:p>
            <a:pPr algn="l" indent="0" marL="0">
              <a:lnSpc>
                <a:spcPts val="1350"/>
              </a:lnSpc>
              <a:buNone/>
            </a:pPr>
            <a:r>
              <a:rPr lang="en-US" sz="900" dirty="0">
                <a:solidFill>
                  <a:srgbClr val="E5E0DF"/>
                </a:solidFill>
                <a:latin typeface="Overpass" pitchFamily="34" charset="0"/>
                <a:ea typeface="Overpass" pitchFamily="34" charset="-122"/>
                <a:cs typeface="Overpass" pitchFamily="34" charset="-120"/>
              </a:rPr>
              <a:t>SESM v0.2.md</a:t>
            </a:r>
            <a:endParaRPr lang="en-US" sz="900" dirty="0"/>
          </a:p>
        </p:txBody>
      </p:sp>
      <p:sp>
        <p:nvSpPr>
          <p:cNvPr id="10" name="Text 8"/>
          <p:cNvSpPr/>
          <p:nvPr/>
        </p:nvSpPr>
        <p:spPr>
          <a:xfrm>
            <a:off x="6057602" y="1557040"/>
            <a:ext cx="2497857" cy="352723"/>
          </a:xfrm>
          <a:prstGeom prst="rect">
            <a:avLst/>
          </a:prstGeom>
          <a:noFill/>
          <a:ln/>
        </p:spPr>
        <p:txBody>
          <a:bodyPr wrap="square" lIns="0" tIns="0" rIns="0" bIns="0" rtlCol="0" anchor="t"/>
          <a:lstStyle/>
          <a:p>
            <a:pPr algn="l" indent="0" marL="0">
              <a:lnSpc>
                <a:spcPts val="1350"/>
              </a:lnSpc>
              <a:buNone/>
            </a:pPr>
            <a:r>
              <a:rPr lang="en-US" sz="900" dirty="0">
                <a:solidFill>
                  <a:srgbClr val="E5E0DF"/>
                </a:solidFill>
                <a:latin typeface="Overpass" pitchFamily="34" charset="0"/>
                <a:ea typeface="Overpass" pitchFamily="34" charset="-122"/>
                <a:cs typeface="Overpass" pitchFamily="34" charset="-120"/>
              </a:rPr>
              <a:t>Embedded metadata, artifact identity, provenance, links, agent and crawler hints</a:t>
            </a:r>
            <a:endParaRPr lang="en-US" sz="900" dirty="0"/>
          </a:p>
        </p:txBody>
      </p:sp>
      <p:sp>
        <p:nvSpPr>
          <p:cNvPr id="11" name="Text 9"/>
          <p:cNvSpPr/>
          <p:nvPr/>
        </p:nvSpPr>
        <p:spPr>
          <a:xfrm>
            <a:off x="588615" y="2048619"/>
            <a:ext cx="2497857" cy="176361"/>
          </a:xfrm>
          <a:prstGeom prst="rect">
            <a:avLst/>
          </a:prstGeom>
          <a:noFill/>
          <a:ln/>
        </p:spPr>
        <p:txBody>
          <a:bodyPr wrap="none" lIns="0" tIns="0" rIns="0" bIns="0" rtlCol="0" anchor="t"/>
          <a:lstStyle/>
          <a:p>
            <a:pPr algn="l" indent="0" marL="0">
              <a:lnSpc>
                <a:spcPts val="1350"/>
              </a:lnSpc>
              <a:buNone/>
            </a:pPr>
            <a:r>
              <a:rPr lang="en-US" sz="900" dirty="0">
                <a:solidFill>
                  <a:srgbClr val="E5E0DF"/>
                </a:solidFill>
                <a:latin typeface="Overpass" pitchFamily="34" charset="0"/>
                <a:ea typeface="Overpass" pitchFamily="34" charset="-122"/>
                <a:cs typeface="Overpass" pitchFamily="34" charset="-120"/>
              </a:rPr>
              <a:t>Palette</a:t>
            </a:r>
            <a:endParaRPr lang="en-US" sz="900" dirty="0"/>
          </a:p>
        </p:txBody>
      </p:sp>
      <p:sp>
        <p:nvSpPr>
          <p:cNvPr id="12" name="Text 10"/>
          <p:cNvSpPr/>
          <p:nvPr/>
        </p:nvSpPr>
        <p:spPr>
          <a:xfrm>
            <a:off x="3324299" y="2048619"/>
            <a:ext cx="2495476" cy="176361"/>
          </a:xfrm>
          <a:prstGeom prst="rect">
            <a:avLst/>
          </a:prstGeom>
          <a:noFill/>
          <a:ln/>
        </p:spPr>
        <p:txBody>
          <a:bodyPr wrap="none" lIns="0" tIns="0" rIns="0" bIns="0" rtlCol="0" anchor="t"/>
          <a:lstStyle/>
          <a:p>
            <a:pPr algn="l" indent="0" marL="0">
              <a:lnSpc>
                <a:spcPts val="1350"/>
              </a:lnSpc>
              <a:buNone/>
            </a:pPr>
            <a:r>
              <a:rPr lang="en-US" sz="900" dirty="0">
                <a:solidFill>
                  <a:srgbClr val="E5E0DF"/>
                </a:solidFill>
                <a:latin typeface="Overpass" pitchFamily="34" charset="0"/>
                <a:ea typeface="Overpass" pitchFamily="34" charset="-122"/>
                <a:cs typeface="Overpass" pitchFamily="34" charset="-120"/>
              </a:rPr>
              <a:t>NIPC v0.1.1.md</a:t>
            </a:r>
            <a:endParaRPr lang="en-US" sz="900" dirty="0"/>
          </a:p>
        </p:txBody>
      </p:sp>
      <p:sp>
        <p:nvSpPr>
          <p:cNvPr id="13" name="Text 11"/>
          <p:cNvSpPr/>
          <p:nvPr/>
        </p:nvSpPr>
        <p:spPr>
          <a:xfrm>
            <a:off x="6057602" y="2048619"/>
            <a:ext cx="2497857" cy="352723"/>
          </a:xfrm>
          <a:prstGeom prst="rect">
            <a:avLst/>
          </a:prstGeom>
          <a:noFill/>
          <a:ln/>
        </p:spPr>
        <p:txBody>
          <a:bodyPr wrap="square" lIns="0" tIns="0" rIns="0" bIns="0" rtlCol="0" anchor="t"/>
          <a:lstStyle/>
          <a:p>
            <a:pPr algn="l" indent="0" marL="0">
              <a:lnSpc>
                <a:spcPts val="1350"/>
              </a:lnSpc>
              <a:buNone/>
            </a:pPr>
            <a:r>
              <a:rPr lang="en-US" sz="900" dirty="0">
                <a:solidFill>
                  <a:srgbClr val="E5E0DF"/>
                </a:solidFill>
                <a:latin typeface="Overpass" pitchFamily="34" charset="0"/>
                <a:ea typeface="Overpass" pitchFamily="34" charset="-122"/>
                <a:cs typeface="Overpass" pitchFamily="34" charset="-120"/>
              </a:rPr>
              <a:t>Palette families, semantic roles, psychological intent, intensity, palette validation</a:t>
            </a:r>
            <a:endParaRPr lang="en-US" sz="900" dirty="0"/>
          </a:p>
        </p:txBody>
      </p:sp>
      <p:sp>
        <p:nvSpPr>
          <p:cNvPr id="14" name="Text 12"/>
          <p:cNvSpPr/>
          <p:nvPr/>
        </p:nvSpPr>
        <p:spPr>
          <a:xfrm>
            <a:off x="588615" y="2540198"/>
            <a:ext cx="2497857" cy="176361"/>
          </a:xfrm>
          <a:prstGeom prst="rect">
            <a:avLst/>
          </a:prstGeom>
          <a:noFill/>
          <a:ln/>
        </p:spPr>
        <p:txBody>
          <a:bodyPr wrap="none" lIns="0" tIns="0" rIns="0" bIns="0" rtlCol="0" anchor="t"/>
          <a:lstStyle/>
          <a:p>
            <a:pPr algn="l" indent="0" marL="0">
              <a:lnSpc>
                <a:spcPts val="1350"/>
              </a:lnSpc>
              <a:buNone/>
            </a:pPr>
            <a:r>
              <a:rPr lang="en-US" sz="900" dirty="0">
                <a:solidFill>
                  <a:srgbClr val="E5E0DF"/>
                </a:solidFill>
                <a:latin typeface="Overpass" pitchFamily="34" charset="0"/>
                <a:ea typeface="Overpass" pitchFamily="34" charset="-122"/>
                <a:cs typeface="Overpass" pitchFamily="34" charset="-120"/>
              </a:rPr>
              <a:t>Contract</a:t>
            </a:r>
            <a:endParaRPr lang="en-US" sz="900" dirty="0"/>
          </a:p>
        </p:txBody>
      </p:sp>
      <p:sp>
        <p:nvSpPr>
          <p:cNvPr id="15" name="Text 13"/>
          <p:cNvSpPr/>
          <p:nvPr/>
        </p:nvSpPr>
        <p:spPr>
          <a:xfrm>
            <a:off x="3324299" y="2540198"/>
            <a:ext cx="2495476" cy="176361"/>
          </a:xfrm>
          <a:prstGeom prst="rect">
            <a:avLst/>
          </a:prstGeom>
          <a:noFill/>
          <a:ln/>
        </p:spPr>
        <p:txBody>
          <a:bodyPr wrap="none" lIns="0" tIns="0" rIns="0" bIns="0" rtlCol="0" anchor="t"/>
          <a:lstStyle/>
          <a:p>
            <a:pPr algn="l" indent="0" marL="0">
              <a:lnSpc>
                <a:spcPts val="1350"/>
              </a:lnSpc>
              <a:buNone/>
            </a:pPr>
            <a:r>
              <a:rPr lang="en-US" sz="900" dirty="0">
                <a:solidFill>
                  <a:srgbClr val="E5E0DF"/>
                </a:solidFill>
                <a:latin typeface="Overpass" pitchFamily="34" charset="0"/>
                <a:ea typeface="Overpass" pitchFamily="34" charset="-122"/>
                <a:cs typeface="Overpass" pitchFamily="34" charset="-120"/>
              </a:rPr>
              <a:t>AIC v0.1.1.md</a:t>
            </a:r>
            <a:endParaRPr lang="en-US" sz="900" dirty="0"/>
          </a:p>
        </p:txBody>
      </p:sp>
      <p:sp>
        <p:nvSpPr>
          <p:cNvPr id="16" name="Text 14"/>
          <p:cNvSpPr/>
          <p:nvPr/>
        </p:nvSpPr>
        <p:spPr>
          <a:xfrm>
            <a:off x="6057602" y="2540198"/>
            <a:ext cx="2497857" cy="352723"/>
          </a:xfrm>
          <a:prstGeom prst="rect">
            <a:avLst/>
          </a:prstGeom>
          <a:noFill/>
          <a:ln/>
        </p:spPr>
        <p:txBody>
          <a:bodyPr wrap="square" lIns="0" tIns="0" rIns="0" bIns="0" rtlCol="0" anchor="t"/>
          <a:lstStyle/>
          <a:p>
            <a:pPr algn="l" indent="0" marL="0">
              <a:lnSpc>
                <a:spcPts val="1350"/>
              </a:lnSpc>
              <a:buNone/>
            </a:pPr>
            <a:r>
              <a:rPr lang="en-US" sz="900" dirty="0">
                <a:solidFill>
                  <a:srgbClr val="E5E0DF"/>
                </a:solidFill>
                <a:latin typeface="Overpass" pitchFamily="34" charset="0"/>
                <a:ea typeface="Overpass" pitchFamily="34" charset="-122"/>
                <a:cs typeface="Overpass" pitchFamily="34" charset="-120"/>
              </a:rPr>
              <a:t>Artifact type contract, required fields, layout regions, render targets, state mapping</a:t>
            </a:r>
            <a:endParaRPr lang="en-US" sz="900" dirty="0"/>
          </a:p>
        </p:txBody>
      </p:sp>
      <p:sp>
        <p:nvSpPr>
          <p:cNvPr id="17" name="Text 15"/>
          <p:cNvSpPr/>
          <p:nvPr/>
        </p:nvSpPr>
        <p:spPr>
          <a:xfrm>
            <a:off x="588615" y="3031778"/>
            <a:ext cx="2497857" cy="176361"/>
          </a:xfrm>
          <a:prstGeom prst="rect">
            <a:avLst/>
          </a:prstGeom>
          <a:noFill/>
          <a:ln/>
        </p:spPr>
        <p:txBody>
          <a:bodyPr wrap="none" lIns="0" tIns="0" rIns="0" bIns="0" rtlCol="0" anchor="t"/>
          <a:lstStyle/>
          <a:p>
            <a:pPr algn="l" indent="0" marL="0">
              <a:lnSpc>
                <a:spcPts val="1350"/>
              </a:lnSpc>
              <a:buNone/>
            </a:pPr>
            <a:r>
              <a:rPr lang="en-US" sz="900" dirty="0">
                <a:solidFill>
                  <a:srgbClr val="E5E0DF"/>
                </a:solidFill>
                <a:latin typeface="Overpass" pitchFamily="34" charset="0"/>
                <a:ea typeface="Overpass" pitchFamily="34" charset="-122"/>
                <a:cs typeface="Overpass" pitchFamily="34" charset="-120"/>
              </a:rPr>
              <a:t>Expression</a:t>
            </a:r>
            <a:endParaRPr lang="en-US" sz="900" dirty="0"/>
          </a:p>
        </p:txBody>
      </p:sp>
      <p:sp>
        <p:nvSpPr>
          <p:cNvPr id="18" name="Text 16"/>
          <p:cNvSpPr/>
          <p:nvPr/>
        </p:nvSpPr>
        <p:spPr>
          <a:xfrm>
            <a:off x="3324299" y="3031778"/>
            <a:ext cx="2495476" cy="176361"/>
          </a:xfrm>
          <a:prstGeom prst="rect">
            <a:avLst/>
          </a:prstGeom>
          <a:noFill/>
          <a:ln/>
        </p:spPr>
        <p:txBody>
          <a:bodyPr wrap="none" lIns="0" tIns="0" rIns="0" bIns="0" rtlCol="0" anchor="t"/>
          <a:lstStyle/>
          <a:p>
            <a:pPr algn="l" indent="0" marL="0">
              <a:lnSpc>
                <a:spcPts val="1350"/>
              </a:lnSpc>
              <a:buNone/>
            </a:pPr>
            <a:r>
              <a:rPr lang="en-US" sz="900" dirty="0">
                <a:solidFill>
                  <a:srgbClr val="E5E0DF"/>
                </a:solidFill>
                <a:latin typeface="Overpass" pitchFamily="34" charset="0"/>
                <a:ea typeface="Overpass" pitchFamily="34" charset="-122"/>
                <a:cs typeface="Overpass" pitchFamily="34" charset="-120"/>
              </a:rPr>
              <a:t>Neon Ink v0.1.md</a:t>
            </a:r>
            <a:endParaRPr lang="en-US" sz="900" dirty="0"/>
          </a:p>
        </p:txBody>
      </p:sp>
      <p:sp>
        <p:nvSpPr>
          <p:cNvPr id="19" name="Text 17"/>
          <p:cNvSpPr/>
          <p:nvPr/>
        </p:nvSpPr>
        <p:spPr>
          <a:xfrm>
            <a:off x="6057602" y="3031778"/>
            <a:ext cx="2497857" cy="352723"/>
          </a:xfrm>
          <a:prstGeom prst="rect">
            <a:avLst/>
          </a:prstGeom>
          <a:noFill/>
          <a:ln/>
        </p:spPr>
        <p:txBody>
          <a:bodyPr wrap="square" lIns="0" tIns="0" rIns="0" bIns="0" rtlCol="0" anchor="t"/>
          <a:lstStyle/>
          <a:p>
            <a:pPr algn="l" indent="0" marL="0">
              <a:lnSpc>
                <a:spcPts val="1350"/>
              </a:lnSpc>
              <a:buNone/>
            </a:pPr>
            <a:r>
              <a:rPr lang="en-US" sz="900" dirty="0">
                <a:solidFill>
                  <a:srgbClr val="E5E0DF"/>
                </a:solidFill>
                <a:latin typeface="Overpass" pitchFamily="34" charset="0"/>
                <a:ea typeface="Overpass" pitchFamily="34" charset="-122"/>
                <a:cs typeface="Overpass" pitchFamily="34" charset="-120"/>
              </a:rPr>
              <a:t>Brand expression, typography, panel grammar, page composition, brand voice</a:t>
            </a:r>
            <a:endParaRPr lang="en-US" sz="900" dirty="0"/>
          </a:p>
        </p:txBody>
      </p:sp>
      <p:sp>
        <p:nvSpPr>
          <p:cNvPr id="20" name="Shape 18"/>
          <p:cNvSpPr/>
          <p:nvPr/>
        </p:nvSpPr>
        <p:spPr>
          <a:xfrm>
            <a:off x="382414" y="3573066"/>
            <a:ext cx="4131320" cy="1243980"/>
          </a:xfrm>
          <a:prstGeom prst="roundRect">
            <a:avLst>
              <a:gd name="adj" fmla="val 6748"/>
            </a:avLst>
          </a:prstGeom>
          <a:solidFill>
            <a:srgbClr val="1F2A5D">
              <a:alpha val="95000"/>
            </a:srgbClr>
          </a:solidFill>
          <a:ln/>
        </p:spPr>
      </p:sp>
      <p:sp>
        <p:nvSpPr>
          <p:cNvPr id="21" name="Text 19"/>
          <p:cNvSpPr/>
          <p:nvPr/>
        </p:nvSpPr>
        <p:spPr>
          <a:xfrm>
            <a:off x="498946" y="3676873"/>
            <a:ext cx="1371674" cy="171376"/>
          </a:xfrm>
          <a:prstGeom prst="rect">
            <a:avLst/>
          </a:prstGeom>
          <a:noFill/>
          <a:ln/>
        </p:spPr>
        <p:txBody>
          <a:bodyPr wrap="none" lIns="0" tIns="0" rIns="0" bIns="0" rtlCol="0" anchor="t"/>
          <a:lstStyle/>
          <a:p>
            <a:pPr algn="l" indent="0" marL="0">
              <a:lnSpc>
                <a:spcPts val="1350"/>
              </a:lnSpc>
              <a:buNone/>
            </a:pPr>
            <a:r>
              <a:rPr lang="en-US" sz="1050" b="1" dirty="0">
                <a:solidFill>
                  <a:srgbClr val="FFFFFF"/>
                </a:solidFill>
                <a:latin typeface="Overpass Bold" pitchFamily="34" charset="0"/>
                <a:ea typeface="Overpass Bold" pitchFamily="34" charset="-122"/>
                <a:cs typeface="Overpass Bold" pitchFamily="34" charset="-120"/>
              </a:rPr>
              <a:t>What SESM Answers</a:t>
            </a:r>
            <a:endParaRPr lang="en-US" sz="1050" dirty="0"/>
          </a:p>
        </p:txBody>
      </p:sp>
      <p:sp>
        <p:nvSpPr>
          <p:cNvPr id="22" name="Text 20"/>
          <p:cNvSpPr/>
          <p:nvPr/>
        </p:nvSpPr>
        <p:spPr>
          <a:xfrm>
            <a:off x="498946" y="3952056"/>
            <a:ext cx="3898255" cy="601712"/>
          </a:xfrm>
          <a:prstGeom prst="rect">
            <a:avLst/>
          </a:prstGeom>
          <a:noFill/>
          <a:ln/>
        </p:spPr>
        <p:txBody>
          <a:bodyPr wrap="square" lIns="0" tIns="0" rIns="0" bIns="0" rtlCol="0" anchor="t"/>
          <a:lstStyle/>
          <a:p>
            <a:pPr algn="l" marL="342900" indent="-342900">
              <a:lnSpc>
                <a:spcPts val="1350"/>
              </a:lnSpc>
              <a:buSzPct val="100000"/>
              <a:buChar char="•"/>
            </a:pPr>
            <a:r>
              <a:rPr lang="en-US" sz="900" dirty="0">
                <a:solidFill>
                  <a:srgbClr val="E5E0DF"/>
                </a:solidFill>
                <a:latin typeface="Overpass" pitchFamily="34" charset="0"/>
                <a:ea typeface="Overpass" pitchFamily="34" charset="-122"/>
                <a:cs typeface="Overpass" pitchFamily="34" charset="-120"/>
              </a:rPr>
              <a:t>What is this artifact and where did it come from?</a:t>
            </a:r>
            <a:endParaRPr lang="en-US" sz="900" dirty="0"/>
          </a:p>
          <a:p>
            <a:pPr algn="l" marL="342900" indent="-342900">
              <a:lnSpc>
                <a:spcPts val="1350"/>
              </a:lnSpc>
              <a:buSzPct val="100000"/>
              <a:buChar char="•"/>
            </a:pPr>
            <a:r>
              <a:rPr lang="en-US" sz="900" dirty="0">
                <a:solidFill>
                  <a:srgbClr val="E5E0DF"/>
                </a:solidFill>
                <a:latin typeface="Overpass" pitchFamily="34" charset="0"/>
                <a:ea typeface="Overpass" pitchFamily="34" charset="-122"/>
                <a:cs typeface="Overpass" pitchFamily="34" charset="-120"/>
              </a:rPr>
              <a:t>What data or template produced it?</a:t>
            </a:r>
            <a:endParaRPr lang="en-US" sz="900" dirty="0"/>
          </a:p>
          <a:p>
            <a:pPr algn="l" marL="342900" indent="-342900">
              <a:lnSpc>
                <a:spcPts val="1350"/>
              </a:lnSpc>
              <a:buSzPct val="100000"/>
              <a:buChar char="•"/>
            </a:pPr>
            <a:r>
              <a:rPr lang="en-US" sz="900" dirty="0">
                <a:solidFill>
                  <a:srgbClr val="E5E0DF"/>
                </a:solidFill>
                <a:latin typeface="Overpass" pitchFamily="34" charset="0"/>
                <a:ea typeface="Overpass" pitchFamily="34" charset="-122"/>
                <a:cs typeface="Overpass" pitchFamily="34" charset="-120"/>
              </a:rPr>
              <a:t>Where should agents or crawlers go for canonical context?</a:t>
            </a:r>
            <a:endParaRPr lang="en-US" sz="900" dirty="0"/>
          </a:p>
        </p:txBody>
      </p:sp>
      <p:sp>
        <p:nvSpPr>
          <p:cNvPr id="23" name="Text 21"/>
          <p:cNvSpPr/>
          <p:nvPr/>
        </p:nvSpPr>
        <p:spPr>
          <a:xfrm>
            <a:off x="4718968" y="3676873"/>
            <a:ext cx="1371674" cy="171376"/>
          </a:xfrm>
          <a:prstGeom prst="rect">
            <a:avLst/>
          </a:prstGeom>
          <a:noFill/>
          <a:ln/>
        </p:spPr>
        <p:txBody>
          <a:bodyPr wrap="none" lIns="0" tIns="0" rIns="0" bIns="0" rtlCol="0" anchor="t"/>
          <a:lstStyle/>
          <a:p>
            <a:pPr algn="l" indent="0" marL="0">
              <a:lnSpc>
                <a:spcPts val="1350"/>
              </a:lnSpc>
              <a:buNone/>
            </a:pPr>
            <a:r>
              <a:rPr lang="en-US" sz="1050" b="1" dirty="0">
                <a:solidFill>
                  <a:srgbClr val="FFFFFF"/>
                </a:solidFill>
                <a:latin typeface="Overpass Bold" pitchFamily="34" charset="0"/>
                <a:ea typeface="Overpass Bold" pitchFamily="34" charset="-122"/>
                <a:cs typeface="Overpass Bold" pitchFamily="34" charset="-120"/>
              </a:rPr>
              <a:t>What AIC Answers</a:t>
            </a:r>
            <a:endParaRPr lang="en-US" sz="1050" dirty="0"/>
          </a:p>
        </p:txBody>
      </p:sp>
      <p:sp>
        <p:nvSpPr>
          <p:cNvPr id="24" name="Text 22"/>
          <p:cNvSpPr/>
          <p:nvPr/>
        </p:nvSpPr>
        <p:spPr>
          <a:xfrm>
            <a:off x="4718968" y="3952056"/>
            <a:ext cx="3963442" cy="828675"/>
          </a:xfrm>
          <a:prstGeom prst="rect">
            <a:avLst/>
          </a:prstGeom>
          <a:noFill/>
          <a:ln/>
        </p:spPr>
        <p:txBody>
          <a:bodyPr wrap="square" lIns="0" tIns="0" rIns="0" bIns="0" rtlCol="0" anchor="t"/>
          <a:lstStyle/>
          <a:p>
            <a:pPr algn="l" marL="342900" indent="-342900">
              <a:lnSpc>
                <a:spcPts val="1350"/>
              </a:lnSpc>
              <a:buSzPct val="100000"/>
              <a:buChar char="•"/>
            </a:pPr>
            <a:r>
              <a:rPr lang="en-US" sz="900" dirty="0">
                <a:solidFill>
                  <a:srgbClr val="E5E0DF"/>
                </a:solidFill>
                <a:latin typeface="Overpass" pitchFamily="34" charset="0"/>
                <a:ea typeface="Overpass" pitchFamily="34" charset="-122"/>
                <a:cs typeface="Overpass" pitchFamily="34" charset="-120"/>
              </a:rPr>
              <a:t>What must a </a:t>
            </a:r>
            <a:pPr algn="l" marL="342900" indent="-342900">
              <a:lnSpc>
                <a:spcPts val="1350"/>
              </a:lnSpc>
              <a:buSzPct val="100000"/>
              <a:buChar char="•"/>
            </a:pPr>
            <a:r>
              <a:rPr lang="en-US" sz="900" dirty="0">
                <a:solidFill>
                  <a:srgbClr val="E5E0DF"/>
                </a:solidFill>
                <a:highlight>
                  <a:srgbClr val="322F2F"/>
                </a:highlight>
                <a:latin typeface="Consolas" pitchFamily="34" charset="0"/>
                <a:ea typeface="Consolas" pitchFamily="34" charset="-122"/>
                <a:cs typeface="Consolas" pitchFamily="34" charset="-120"/>
              </a:rPr>
              <a:t>dataset-card</a:t>
            </a:r>
            <a:pPr algn="l" marL="342900" indent="-342900">
              <a:lnSpc>
                <a:spcPts val="1350"/>
              </a:lnSpc>
              <a:buSzPct val="100000"/>
              <a:buChar char="•"/>
            </a:pPr>
            <a:r>
              <a:rPr lang="en-US" sz="900" dirty="0">
                <a:solidFill>
                  <a:srgbClr val="E5E0DF"/>
                </a:solidFill>
                <a:latin typeface="Overpass" pitchFamily="34" charset="0"/>
                <a:ea typeface="Overpass" pitchFamily="34" charset="-122"/>
                <a:cs typeface="Overpass" pitchFamily="34" charset="-120"/>
              </a:rPr>
              <a:t> display?</a:t>
            </a:r>
            <a:endParaRPr lang="en-US" sz="900" dirty="0"/>
          </a:p>
          <a:p>
            <a:pPr algn="l" marL="342900" indent="-342900">
              <a:lnSpc>
                <a:spcPts val="1350"/>
              </a:lnSpc>
              <a:buSzPct val="100000"/>
              <a:buChar char="•"/>
            </a:pPr>
            <a:r>
              <a:rPr lang="en-US" sz="900" dirty="0">
                <a:solidFill>
                  <a:srgbClr val="E5E0DF"/>
                </a:solidFill>
                <a:latin typeface="Overpass" pitchFamily="34" charset="0"/>
                <a:ea typeface="Overpass" pitchFamily="34" charset="-122"/>
                <a:cs typeface="Overpass" pitchFamily="34" charset="-120"/>
              </a:rPr>
              <a:t>Which fields are required, optional, derived, or hidden?</a:t>
            </a:r>
            <a:endParaRPr lang="en-US" sz="900" dirty="0"/>
          </a:p>
          <a:p>
            <a:pPr algn="l" marL="342900" indent="-342900">
              <a:lnSpc>
                <a:spcPts val="1350"/>
              </a:lnSpc>
              <a:buSzPct val="100000"/>
              <a:buChar char="•"/>
            </a:pPr>
            <a:r>
              <a:rPr lang="en-US" sz="900" dirty="0">
                <a:solidFill>
                  <a:srgbClr val="E5E0DF"/>
                </a:solidFill>
                <a:latin typeface="Overpass" pitchFamily="34" charset="0"/>
                <a:ea typeface="Overpass" pitchFamily="34" charset="-122"/>
                <a:cs typeface="Overpass" pitchFamily="34" charset="-120"/>
              </a:rPr>
              <a:t>How does state map to border, glow, animation, and interaction?</a:t>
            </a:r>
            <a:endParaRPr lang="en-US" sz="900" dirty="0"/>
          </a:p>
          <a:p>
            <a:pPr algn="l" marL="342900" indent="-342900">
              <a:lnSpc>
                <a:spcPts val="1350"/>
              </a:lnSpc>
              <a:buSzPct val="100000"/>
              <a:buChar char="•"/>
            </a:pPr>
            <a:r>
              <a:rPr lang="en-US" sz="900" dirty="0">
                <a:solidFill>
                  <a:srgbClr val="E5E0DF"/>
                </a:solidFill>
                <a:latin typeface="Overpass" pitchFamily="34" charset="0"/>
                <a:ea typeface="Overpass" pitchFamily="34" charset="-122"/>
                <a:cs typeface="Overpass" pitchFamily="34" charset="-120"/>
              </a:rPr>
              <a:t>What validates whether an artifact is contract-compliant?</a:t>
            </a:r>
            <a:endParaRPr lang="en-US" sz="9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1383953" y="297284"/>
            <a:ext cx="2021384" cy="252636"/>
          </a:xfrm>
          <a:prstGeom prst="rect">
            <a:avLst/>
          </a:prstGeom>
          <a:noFill/>
          <a:ln/>
        </p:spPr>
        <p:txBody>
          <a:bodyPr wrap="none" lIns="0" tIns="0" rIns="0" bIns="0" rtlCol="0" anchor="t"/>
          <a:lstStyle/>
          <a:p>
            <a:pPr algn="l" indent="0" marL="0">
              <a:lnSpc>
                <a:spcPts val="1950"/>
              </a:lnSpc>
              <a:buNone/>
            </a:pPr>
            <a:r>
              <a:rPr lang="en-US" sz="1550" b="1" dirty="0">
                <a:solidFill>
                  <a:srgbClr val="FFFFFF"/>
                </a:solidFill>
                <a:latin typeface="Overpass Bold" pitchFamily="34" charset="0"/>
                <a:ea typeface="Overpass Bold" pitchFamily="34" charset="-122"/>
                <a:cs typeface="Overpass Bold" pitchFamily="34" charset="-120"/>
              </a:rPr>
              <a:t>3. Goals</a:t>
            </a:r>
            <a:endParaRPr lang="en-US" sz="1550" dirty="0"/>
          </a:p>
        </p:txBody>
      </p:sp>
      <p:sp>
        <p:nvSpPr>
          <p:cNvPr id="3" name="Text 1"/>
          <p:cNvSpPr/>
          <p:nvPr/>
        </p:nvSpPr>
        <p:spPr>
          <a:xfrm>
            <a:off x="1383953" y="662657"/>
            <a:ext cx="6376095" cy="113779"/>
          </a:xfrm>
          <a:prstGeom prst="rect">
            <a:avLst/>
          </a:prstGeom>
          <a:noFill/>
          <a:ln/>
        </p:spPr>
        <p:txBody>
          <a:bodyPr wrap="none" lIns="0" tIns="0" rIns="0" bIns="0" rtlCol="0" anchor="t"/>
          <a:lstStyle/>
          <a:p>
            <a:pPr algn="l" indent="0" marL="0">
              <a:lnSpc>
                <a:spcPts val="850"/>
              </a:lnSpc>
              <a:buNone/>
            </a:pPr>
            <a:r>
              <a:rPr lang="en-US" sz="650" dirty="0">
                <a:solidFill>
                  <a:srgbClr val="E5E0DF"/>
                </a:solidFill>
                <a:latin typeface="Overpass" pitchFamily="34" charset="0"/>
                <a:ea typeface="Overpass" pitchFamily="34" charset="-122"/>
                <a:cs typeface="Overpass" pitchFamily="34" charset="-120"/>
              </a:rPr>
              <a:t>AIC is designed around ten principles that keep generated interfaces stable, semantically honest, and testable across the full Aptlantis Studio pipeline.</a:t>
            </a:r>
            <a:endParaRPr lang="en-US" sz="650" dirty="0"/>
          </a:p>
        </p:txBody>
      </p:sp>
      <p:sp>
        <p:nvSpPr>
          <p:cNvPr id="4" name="Shape 2"/>
          <p:cNvSpPr/>
          <p:nvPr/>
        </p:nvSpPr>
        <p:spPr>
          <a:xfrm>
            <a:off x="1383953" y="839837"/>
            <a:ext cx="6376095" cy="515392"/>
          </a:xfrm>
          <a:prstGeom prst="roundRect">
            <a:avLst>
              <a:gd name="adj" fmla="val 7001"/>
            </a:avLst>
          </a:prstGeom>
          <a:solidFill>
            <a:srgbClr val="252222">
              <a:alpha val="95000"/>
            </a:srgbClr>
          </a:solidFill>
          <a:ln w="9525">
            <a:solidFill>
              <a:srgbClr val="971B55"/>
            </a:solidFill>
            <a:prstDash val="solid"/>
          </a:ln>
        </p:spPr>
      </p:sp>
      <p:sp>
        <p:nvSpPr>
          <p:cNvPr id="5" name="Shape 3"/>
          <p:cNvSpPr/>
          <p:nvPr/>
        </p:nvSpPr>
        <p:spPr>
          <a:xfrm>
            <a:off x="1393478" y="849362"/>
            <a:ext cx="343570" cy="496342"/>
          </a:xfrm>
          <a:prstGeom prst="roundRect">
            <a:avLst>
              <a:gd name="adj" fmla="val 7175"/>
            </a:avLst>
          </a:prstGeom>
          <a:solidFill>
            <a:srgbClr val="7E023C"/>
          </a:solidFill>
          <a:ln/>
        </p:spPr>
      </p:sp>
      <p:sp>
        <p:nvSpPr>
          <p:cNvPr id="6" name="Text 4"/>
          <p:cNvSpPr/>
          <p:nvPr/>
        </p:nvSpPr>
        <p:spPr>
          <a:xfrm>
            <a:off x="1498476" y="1017017"/>
            <a:ext cx="128811" cy="161032"/>
          </a:xfrm>
          <a:prstGeom prst="rect">
            <a:avLst/>
          </a:prstGeom>
          <a:noFill/>
          <a:ln/>
        </p:spPr>
        <p:txBody>
          <a:bodyPr wrap="none" lIns="0" tIns="0" rIns="0" bIns="0" rtlCol="0" anchor="ctr"/>
          <a:lstStyle/>
          <a:p>
            <a:pPr algn="ctr" indent="0" marL="0">
              <a:lnSpc>
                <a:spcPct val="100000"/>
              </a:lnSpc>
              <a:buNone/>
            </a:pPr>
            <a:r>
              <a:rPr lang="en-US" sz="1000" b="1" dirty="0">
                <a:solidFill>
                  <a:srgbClr val="E5E0DF"/>
                </a:solidFill>
                <a:latin typeface="Overpass Bold" pitchFamily="34" charset="0"/>
                <a:ea typeface="Overpass Bold" pitchFamily="34" charset="-122"/>
                <a:cs typeface="Overpass Bold" pitchFamily="34" charset="-120"/>
              </a:rPr>
              <a:t>1</a:t>
            </a:r>
            <a:endParaRPr lang="en-US" sz="1000" dirty="0"/>
          </a:p>
        </p:txBody>
      </p:sp>
      <p:sp>
        <p:nvSpPr>
          <p:cNvPr id="7" name="Text 5"/>
          <p:cNvSpPr/>
          <p:nvPr/>
        </p:nvSpPr>
        <p:spPr>
          <a:xfrm>
            <a:off x="1793379" y="935236"/>
            <a:ext cx="1010692" cy="126281"/>
          </a:xfrm>
          <a:prstGeom prst="rect">
            <a:avLst/>
          </a:prstGeom>
          <a:noFill/>
          <a:ln/>
        </p:spPr>
        <p:txBody>
          <a:bodyPr wrap="none" lIns="0" tIns="0" rIns="0" bIns="0" rtlCol="0" anchor="t"/>
          <a:lstStyle/>
          <a:p>
            <a:pPr algn="l" indent="0" marL="0">
              <a:lnSpc>
                <a:spcPts val="950"/>
              </a:lnSpc>
              <a:buNone/>
            </a:pPr>
            <a:r>
              <a:rPr lang="en-US" sz="750" b="1" dirty="0">
                <a:solidFill>
                  <a:srgbClr val="E5E0DF"/>
                </a:solidFill>
                <a:latin typeface="Overpass Bold" pitchFamily="34" charset="0"/>
                <a:ea typeface="Overpass Bold" pitchFamily="34" charset="-122"/>
                <a:cs typeface="Overpass Bold" pitchFamily="34" charset="-120"/>
              </a:rPr>
              <a:t>Deterministic Output</a:t>
            </a:r>
            <a:endParaRPr lang="en-US" sz="750" dirty="0"/>
          </a:p>
        </p:txBody>
      </p:sp>
      <p:sp>
        <p:nvSpPr>
          <p:cNvPr id="8" name="Text 6"/>
          <p:cNvSpPr/>
          <p:nvPr/>
        </p:nvSpPr>
        <p:spPr>
          <a:xfrm>
            <a:off x="1793379" y="1095301"/>
            <a:ext cx="5871270" cy="113779"/>
          </a:xfrm>
          <a:prstGeom prst="rect">
            <a:avLst/>
          </a:prstGeom>
          <a:noFill/>
          <a:ln/>
        </p:spPr>
        <p:txBody>
          <a:bodyPr wrap="none" lIns="0" tIns="0" rIns="0" bIns="0" rtlCol="0" anchor="t"/>
          <a:lstStyle/>
          <a:p>
            <a:pPr algn="l" indent="0" marL="0">
              <a:lnSpc>
                <a:spcPts val="850"/>
              </a:lnSpc>
              <a:buNone/>
            </a:pPr>
            <a:r>
              <a:rPr lang="en-US" sz="650" dirty="0">
                <a:solidFill>
                  <a:srgbClr val="E5E0DF"/>
                </a:solidFill>
                <a:latin typeface="Overpass" pitchFamily="34" charset="0"/>
                <a:ea typeface="Overpass" pitchFamily="34" charset="-122"/>
                <a:cs typeface="Overpass" pitchFamily="34" charset="-120"/>
              </a:rPr>
              <a:t>Same inputs always yield structurally identical artifacts.</a:t>
            </a:r>
            <a:endParaRPr lang="en-US" sz="650" dirty="0"/>
          </a:p>
        </p:txBody>
      </p:sp>
      <p:sp>
        <p:nvSpPr>
          <p:cNvPr id="9" name="Shape 7"/>
          <p:cNvSpPr/>
          <p:nvPr/>
        </p:nvSpPr>
        <p:spPr>
          <a:xfrm>
            <a:off x="1383953" y="1411560"/>
            <a:ext cx="6376095" cy="515392"/>
          </a:xfrm>
          <a:prstGeom prst="roundRect">
            <a:avLst>
              <a:gd name="adj" fmla="val 7001"/>
            </a:avLst>
          </a:prstGeom>
          <a:solidFill>
            <a:srgbClr val="252222">
              <a:alpha val="95000"/>
            </a:srgbClr>
          </a:solidFill>
          <a:ln w="9525">
            <a:solidFill>
              <a:srgbClr val="971B55"/>
            </a:solidFill>
            <a:prstDash val="solid"/>
          </a:ln>
        </p:spPr>
      </p:sp>
      <p:sp>
        <p:nvSpPr>
          <p:cNvPr id="10" name="Shape 8"/>
          <p:cNvSpPr/>
          <p:nvPr/>
        </p:nvSpPr>
        <p:spPr>
          <a:xfrm>
            <a:off x="1393478" y="1421085"/>
            <a:ext cx="343570" cy="496342"/>
          </a:xfrm>
          <a:prstGeom prst="roundRect">
            <a:avLst>
              <a:gd name="adj" fmla="val 7175"/>
            </a:avLst>
          </a:prstGeom>
          <a:solidFill>
            <a:srgbClr val="7E023C"/>
          </a:solidFill>
          <a:ln/>
        </p:spPr>
      </p:sp>
      <p:sp>
        <p:nvSpPr>
          <p:cNvPr id="11" name="Text 9"/>
          <p:cNvSpPr/>
          <p:nvPr/>
        </p:nvSpPr>
        <p:spPr>
          <a:xfrm>
            <a:off x="1498476" y="1588740"/>
            <a:ext cx="128811" cy="161032"/>
          </a:xfrm>
          <a:prstGeom prst="rect">
            <a:avLst/>
          </a:prstGeom>
          <a:noFill/>
          <a:ln/>
        </p:spPr>
        <p:txBody>
          <a:bodyPr wrap="none" lIns="0" tIns="0" rIns="0" bIns="0" rtlCol="0" anchor="ctr"/>
          <a:lstStyle/>
          <a:p>
            <a:pPr algn="ctr" indent="0" marL="0">
              <a:lnSpc>
                <a:spcPct val="100000"/>
              </a:lnSpc>
              <a:buNone/>
            </a:pPr>
            <a:r>
              <a:rPr lang="en-US" sz="1000" b="1" dirty="0">
                <a:solidFill>
                  <a:srgbClr val="E5E0DF"/>
                </a:solidFill>
                <a:latin typeface="Overpass Bold" pitchFamily="34" charset="0"/>
                <a:ea typeface="Overpass Bold" pitchFamily="34" charset="-122"/>
                <a:cs typeface="Overpass Bold" pitchFamily="34" charset="-120"/>
              </a:rPr>
              <a:t>2</a:t>
            </a:r>
            <a:endParaRPr lang="en-US" sz="1000" dirty="0"/>
          </a:p>
        </p:txBody>
      </p:sp>
      <p:sp>
        <p:nvSpPr>
          <p:cNvPr id="12" name="Text 10"/>
          <p:cNvSpPr/>
          <p:nvPr/>
        </p:nvSpPr>
        <p:spPr>
          <a:xfrm>
            <a:off x="1793379" y="1506959"/>
            <a:ext cx="1010692" cy="126281"/>
          </a:xfrm>
          <a:prstGeom prst="rect">
            <a:avLst/>
          </a:prstGeom>
          <a:noFill/>
          <a:ln/>
        </p:spPr>
        <p:txBody>
          <a:bodyPr wrap="none" lIns="0" tIns="0" rIns="0" bIns="0" rtlCol="0" anchor="t"/>
          <a:lstStyle/>
          <a:p>
            <a:pPr algn="l" indent="0" marL="0">
              <a:lnSpc>
                <a:spcPts val="950"/>
              </a:lnSpc>
              <a:buNone/>
            </a:pPr>
            <a:r>
              <a:rPr lang="en-US" sz="750" b="1" dirty="0">
                <a:solidFill>
                  <a:srgbClr val="E5E0DF"/>
                </a:solidFill>
                <a:latin typeface="Overpass Bold" pitchFamily="34" charset="0"/>
                <a:ea typeface="Overpass Bold" pitchFamily="34" charset="-122"/>
                <a:cs typeface="Overpass Bold" pitchFamily="34" charset="-120"/>
              </a:rPr>
              <a:t>Semantic Binding</a:t>
            </a:r>
            <a:endParaRPr lang="en-US" sz="750" dirty="0"/>
          </a:p>
        </p:txBody>
      </p:sp>
      <p:sp>
        <p:nvSpPr>
          <p:cNvPr id="13" name="Text 11"/>
          <p:cNvSpPr/>
          <p:nvPr/>
        </p:nvSpPr>
        <p:spPr>
          <a:xfrm>
            <a:off x="1793379" y="1667024"/>
            <a:ext cx="5871270" cy="113779"/>
          </a:xfrm>
          <a:prstGeom prst="rect">
            <a:avLst/>
          </a:prstGeom>
          <a:noFill/>
          <a:ln/>
        </p:spPr>
        <p:txBody>
          <a:bodyPr wrap="none" lIns="0" tIns="0" rIns="0" bIns="0" rtlCol="0" anchor="t"/>
          <a:lstStyle/>
          <a:p>
            <a:pPr algn="l" indent="0" marL="0">
              <a:lnSpc>
                <a:spcPts val="850"/>
              </a:lnSpc>
              <a:buNone/>
            </a:pPr>
            <a:r>
              <a:rPr lang="en-US" sz="650" dirty="0">
                <a:solidFill>
                  <a:srgbClr val="E5E0DF"/>
                </a:solidFill>
                <a:latin typeface="Overpass" pitchFamily="34" charset="0"/>
                <a:ea typeface="Overpass" pitchFamily="34" charset="-122"/>
                <a:cs typeface="Overpass" pitchFamily="34" charset="-120"/>
              </a:rPr>
              <a:t>SESM metadata is bound to Neon Ink visual semantics through AIC.</a:t>
            </a:r>
            <a:endParaRPr lang="en-US" sz="650" dirty="0"/>
          </a:p>
        </p:txBody>
      </p:sp>
      <p:sp>
        <p:nvSpPr>
          <p:cNvPr id="14" name="Shape 12"/>
          <p:cNvSpPr/>
          <p:nvPr/>
        </p:nvSpPr>
        <p:spPr>
          <a:xfrm>
            <a:off x="1383953" y="1983284"/>
            <a:ext cx="6376095" cy="515392"/>
          </a:xfrm>
          <a:prstGeom prst="roundRect">
            <a:avLst>
              <a:gd name="adj" fmla="val 7001"/>
            </a:avLst>
          </a:prstGeom>
          <a:solidFill>
            <a:srgbClr val="252222">
              <a:alpha val="95000"/>
            </a:srgbClr>
          </a:solidFill>
          <a:ln w="9525">
            <a:solidFill>
              <a:srgbClr val="971B55"/>
            </a:solidFill>
            <a:prstDash val="solid"/>
          </a:ln>
        </p:spPr>
      </p:sp>
      <p:sp>
        <p:nvSpPr>
          <p:cNvPr id="15" name="Shape 13"/>
          <p:cNvSpPr/>
          <p:nvPr/>
        </p:nvSpPr>
        <p:spPr>
          <a:xfrm>
            <a:off x="1393478" y="1992809"/>
            <a:ext cx="343570" cy="496342"/>
          </a:xfrm>
          <a:prstGeom prst="roundRect">
            <a:avLst>
              <a:gd name="adj" fmla="val 7175"/>
            </a:avLst>
          </a:prstGeom>
          <a:solidFill>
            <a:srgbClr val="7E023C"/>
          </a:solidFill>
          <a:ln/>
        </p:spPr>
      </p:sp>
      <p:sp>
        <p:nvSpPr>
          <p:cNvPr id="16" name="Text 14"/>
          <p:cNvSpPr/>
          <p:nvPr/>
        </p:nvSpPr>
        <p:spPr>
          <a:xfrm>
            <a:off x="1498476" y="2160463"/>
            <a:ext cx="128811" cy="161032"/>
          </a:xfrm>
          <a:prstGeom prst="rect">
            <a:avLst/>
          </a:prstGeom>
          <a:noFill/>
          <a:ln/>
        </p:spPr>
        <p:txBody>
          <a:bodyPr wrap="none" lIns="0" tIns="0" rIns="0" bIns="0" rtlCol="0" anchor="ctr"/>
          <a:lstStyle/>
          <a:p>
            <a:pPr algn="ctr" indent="0" marL="0">
              <a:lnSpc>
                <a:spcPct val="100000"/>
              </a:lnSpc>
              <a:buNone/>
            </a:pPr>
            <a:r>
              <a:rPr lang="en-US" sz="1000" b="1" dirty="0">
                <a:solidFill>
                  <a:srgbClr val="E5E0DF"/>
                </a:solidFill>
                <a:latin typeface="Overpass Bold" pitchFamily="34" charset="0"/>
                <a:ea typeface="Overpass Bold" pitchFamily="34" charset="-122"/>
                <a:cs typeface="Overpass Bold" pitchFamily="34" charset="-120"/>
              </a:rPr>
              <a:t>3</a:t>
            </a:r>
            <a:endParaRPr lang="en-US" sz="1000" dirty="0"/>
          </a:p>
        </p:txBody>
      </p:sp>
      <p:sp>
        <p:nvSpPr>
          <p:cNvPr id="17" name="Text 15"/>
          <p:cNvSpPr/>
          <p:nvPr/>
        </p:nvSpPr>
        <p:spPr>
          <a:xfrm>
            <a:off x="1793379" y="2078682"/>
            <a:ext cx="1010692" cy="126281"/>
          </a:xfrm>
          <a:prstGeom prst="rect">
            <a:avLst/>
          </a:prstGeom>
          <a:noFill/>
          <a:ln/>
        </p:spPr>
        <p:txBody>
          <a:bodyPr wrap="none" lIns="0" tIns="0" rIns="0" bIns="0" rtlCol="0" anchor="t"/>
          <a:lstStyle/>
          <a:p>
            <a:pPr algn="l" indent="0" marL="0">
              <a:lnSpc>
                <a:spcPts val="950"/>
              </a:lnSpc>
              <a:buNone/>
            </a:pPr>
            <a:r>
              <a:rPr lang="en-US" sz="750" b="1" dirty="0">
                <a:solidFill>
                  <a:srgbClr val="E5E0DF"/>
                </a:solidFill>
                <a:latin typeface="Overpass Bold" pitchFamily="34" charset="0"/>
                <a:ea typeface="Overpass Bold" pitchFamily="34" charset="-122"/>
                <a:cs typeface="Overpass Bold" pitchFamily="34" charset="-120"/>
              </a:rPr>
              <a:t>Canonical Types</a:t>
            </a:r>
            <a:endParaRPr lang="en-US" sz="750" dirty="0"/>
          </a:p>
        </p:txBody>
      </p:sp>
      <p:sp>
        <p:nvSpPr>
          <p:cNvPr id="18" name="Text 16"/>
          <p:cNvSpPr/>
          <p:nvPr/>
        </p:nvSpPr>
        <p:spPr>
          <a:xfrm>
            <a:off x="1793379" y="2238747"/>
            <a:ext cx="5871270" cy="113779"/>
          </a:xfrm>
          <a:prstGeom prst="rect">
            <a:avLst/>
          </a:prstGeom>
          <a:noFill/>
          <a:ln/>
        </p:spPr>
        <p:txBody>
          <a:bodyPr wrap="none" lIns="0" tIns="0" rIns="0" bIns="0" rtlCol="0" anchor="t"/>
          <a:lstStyle/>
          <a:p>
            <a:pPr algn="l" indent="0" marL="0">
              <a:lnSpc>
                <a:spcPts val="850"/>
              </a:lnSpc>
              <a:buNone/>
            </a:pPr>
            <a:r>
              <a:rPr lang="en-US" sz="650" dirty="0">
                <a:solidFill>
                  <a:srgbClr val="E5E0DF"/>
                </a:solidFill>
                <a:latin typeface="Overpass" pitchFamily="34" charset="0"/>
                <a:ea typeface="Overpass" pitchFamily="34" charset="-122"/>
                <a:cs typeface="Overpass" pitchFamily="34" charset="-120"/>
              </a:rPr>
              <a:t>Defines first-class artifact types for the website and generator.</a:t>
            </a:r>
            <a:endParaRPr lang="en-US" sz="650" dirty="0"/>
          </a:p>
        </p:txBody>
      </p:sp>
      <p:sp>
        <p:nvSpPr>
          <p:cNvPr id="19" name="Shape 17"/>
          <p:cNvSpPr/>
          <p:nvPr/>
        </p:nvSpPr>
        <p:spPr>
          <a:xfrm>
            <a:off x="1383953" y="2555007"/>
            <a:ext cx="6376095" cy="515392"/>
          </a:xfrm>
          <a:prstGeom prst="roundRect">
            <a:avLst>
              <a:gd name="adj" fmla="val 7001"/>
            </a:avLst>
          </a:prstGeom>
          <a:solidFill>
            <a:srgbClr val="252222">
              <a:alpha val="95000"/>
            </a:srgbClr>
          </a:solidFill>
          <a:ln w="9525">
            <a:solidFill>
              <a:srgbClr val="971B55"/>
            </a:solidFill>
            <a:prstDash val="solid"/>
          </a:ln>
        </p:spPr>
      </p:sp>
      <p:sp>
        <p:nvSpPr>
          <p:cNvPr id="20" name="Shape 18"/>
          <p:cNvSpPr/>
          <p:nvPr/>
        </p:nvSpPr>
        <p:spPr>
          <a:xfrm>
            <a:off x="1393478" y="2564532"/>
            <a:ext cx="343570" cy="496342"/>
          </a:xfrm>
          <a:prstGeom prst="roundRect">
            <a:avLst>
              <a:gd name="adj" fmla="val 7175"/>
            </a:avLst>
          </a:prstGeom>
          <a:solidFill>
            <a:srgbClr val="7E023C"/>
          </a:solidFill>
          <a:ln/>
        </p:spPr>
      </p:sp>
      <p:sp>
        <p:nvSpPr>
          <p:cNvPr id="21" name="Text 19"/>
          <p:cNvSpPr/>
          <p:nvPr/>
        </p:nvSpPr>
        <p:spPr>
          <a:xfrm>
            <a:off x="1498476" y="2732187"/>
            <a:ext cx="128811" cy="161032"/>
          </a:xfrm>
          <a:prstGeom prst="rect">
            <a:avLst/>
          </a:prstGeom>
          <a:noFill/>
          <a:ln/>
        </p:spPr>
        <p:txBody>
          <a:bodyPr wrap="none" lIns="0" tIns="0" rIns="0" bIns="0" rtlCol="0" anchor="ctr"/>
          <a:lstStyle/>
          <a:p>
            <a:pPr algn="ctr" indent="0" marL="0">
              <a:lnSpc>
                <a:spcPct val="100000"/>
              </a:lnSpc>
              <a:buNone/>
            </a:pPr>
            <a:r>
              <a:rPr lang="en-US" sz="1000" b="1" dirty="0">
                <a:solidFill>
                  <a:srgbClr val="E5E0DF"/>
                </a:solidFill>
                <a:latin typeface="Overpass Bold" pitchFamily="34" charset="0"/>
                <a:ea typeface="Overpass Bold" pitchFamily="34" charset="-122"/>
                <a:cs typeface="Overpass Bold" pitchFamily="34" charset="-120"/>
              </a:rPr>
              <a:t>4</a:t>
            </a:r>
            <a:endParaRPr lang="en-US" sz="1000" dirty="0"/>
          </a:p>
        </p:txBody>
      </p:sp>
      <p:sp>
        <p:nvSpPr>
          <p:cNvPr id="22" name="Text 20"/>
          <p:cNvSpPr/>
          <p:nvPr/>
        </p:nvSpPr>
        <p:spPr>
          <a:xfrm>
            <a:off x="1793379" y="2650406"/>
            <a:ext cx="1099989" cy="126281"/>
          </a:xfrm>
          <a:prstGeom prst="rect">
            <a:avLst/>
          </a:prstGeom>
          <a:noFill/>
          <a:ln/>
        </p:spPr>
        <p:txBody>
          <a:bodyPr wrap="none" lIns="0" tIns="0" rIns="0" bIns="0" rtlCol="0" anchor="t"/>
          <a:lstStyle/>
          <a:p>
            <a:pPr algn="l" indent="0" marL="0">
              <a:lnSpc>
                <a:spcPts val="950"/>
              </a:lnSpc>
              <a:buNone/>
            </a:pPr>
            <a:r>
              <a:rPr lang="en-US" sz="750" b="1" dirty="0">
                <a:solidFill>
                  <a:srgbClr val="E5E0DF"/>
                </a:solidFill>
                <a:latin typeface="Overpass Bold" pitchFamily="34" charset="0"/>
                <a:ea typeface="Overpass Bold" pitchFamily="34" charset="-122"/>
                <a:cs typeface="Overpass Bold" pitchFamily="34" charset="-120"/>
              </a:rPr>
              <a:t>SVG / HTML Separation</a:t>
            </a:r>
            <a:endParaRPr lang="en-US" sz="750" dirty="0"/>
          </a:p>
        </p:txBody>
      </p:sp>
      <p:sp>
        <p:nvSpPr>
          <p:cNvPr id="23" name="Text 21"/>
          <p:cNvSpPr/>
          <p:nvPr/>
        </p:nvSpPr>
        <p:spPr>
          <a:xfrm>
            <a:off x="1793379" y="2810470"/>
            <a:ext cx="5871270" cy="113779"/>
          </a:xfrm>
          <a:prstGeom prst="rect">
            <a:avLst/>
          </a:prstGeom>
          <a:noFill/>
          <a:ln/>
        </p:spPr>
        <p:txBody>
          <a:bodyPr wrap="none" lIns="0" tIns="0" rIns="0" bIns="0" rtlCol="0" anchor="t"/>
          <a:lstStyle/>
          <a:p>
            <a:pPr algn="l" indent="0" marL="0">
              <a:lnSpc>
                <a:spcPts val="850"/>
              </a:lnSpc>
              <a:buNone/>
            </a:pPr>
            <a:r>
              <a:rPr lang="en-US" sz="650" dirty="0">
                <a:solidFill>
                  <a:srgbClr val="E5E0DF"/>
                </a:solidFill>
                <a:latin typeface="Overpass" pitchFamily="34" charset="0"/>
                <a:ea typeface="Overpass" pitchFamily="34" charset="-122"/>
                <a:cs typeface="Overpass" pitchFamily="34" charset="-120"/>
              </a:rPr>
              <a:t>Portable visual artifacts are cleanly separated from interactive page behavior.</a:t>
            </a:r>
            <a:endParaRPr lang="en-US" sz="650" dirty="0"/>
          </a:p>
        </p:txBody>
      </p:sp>
      <p:sp>
        <p:nvSpPr>
          <p:cNvPr id="24" name="Shape 22"/>
          <p:cNvSpPr/>
          <p:nvPr/>
        </p:nvSpPr>
        <p:spPr>
          <a:xfrm>
            <a:off x="1383953" y="3126730"/>
            <a:ext cx="6376095" cy="515392"/>
          </a:xfrm>
          <a:prstGeom prst="roundRect">
            <a:avLst>
              <a:gd name="adj" fmla="val 7001"/>
            </a:avLst>
          </a:prstGeom>
          <a:solidFill>
            <a:srgbClr val="252222">
              <a:alpha val="95000"/>
            </a:srgbClr>
          </a:solidFill>
          <a:ln w="9525">
            <a:solidFill>
              <a:srgbClr val="971B55"/>
            </a:solidFill>
            <a:prstDash val="solid"/>
          </a:ln>
        </p:spPr>
      </p:sp>
      <p:sp>
        <p:nvSpPr>
          <p:cNvPr id="25" name="Shape 23"/>
          <p:cNvSpPr/>
          <p:nvPr/>
        </p:nvSpPr>
        <p:spPr>
          <a:xfrm>
            <a:off x="1393478" y="3136255"/>
            <a:ext cx="343570" cy="496342"/>
          </a:xfrm>
          <a:prstGeom prst="roundRect">
            <a:avLst>
              <a:gd name="adj" fmla="val 7175"/>
            </a:avLst>
          </a:prstGeom>
          <a:solidFill>
            <a:srgbClr val="7E023C"/>
          </a:solidFill>
          <a:ln/>
        </p:spPr>
      </p:sp>
      <p:sp>
        <p:nvSpPr>
          <p:cNvPr id="26" name="Text 24"/>
          <p:cNvSpPr/>
          <p:nvPr/>
        </p:nvSpPr>
        <p:spPr>
          <a:xfrm>
            <a:off x="1498476" y="3303910"/>
            <a:ext cx="128811" cy="161032"/>
          </a:xfrm>
          <a:prstGeom prst="rect">
            <a:avLst/>
          </a:prstGeom>
          <a:noFill/>
          <a:ln/>
        </p:spPr>
        <p:txBody>
          <a:bodyPr wrap="none" lIns="0" tIns="0" rIns="0" bIns="0" rtlCol="0" anchor="ctr"/>
          <a:lstStyle/>
          <a:p>
            <a:pPr algn="ctr" indent="0" marL="0">
              <a:lnSpc>
                <a:spcPct val="100000"/>
              </a:lnSpc>
              <a:buNone/>
            </a:pPr>
            <a:r>
              <a:rPr lang="en-US" sz="1000" b="1" dirty="0">
                <a:solidFill>
                  <a:srgbClr val="E5E0DF"/>
                </a:solidFill>
                <a:latin typeface="Overpass Bold" pitchFamily="34" charset="0"/>
                <a:ea typeface="Overpass Bold" pitchFamily="34" charset="-122"/>
                <a:cs typeface="Overpass Bold" pitchFamily="34" charset="-120"/>
              </a:rPr>
              <a:t>5</a:t>
            </a:r>
            <a:endParaRPr lang="en-US" sz="1000" dirty="0"/>
          </a:p>
        </p:txBody>
      </p:sp>
      <p:sp>
        <p:nvSpPr>
          <p:cNvPr id="27" name="Text 25"/>
          <p:cNvSpPr/>
          <p:nvPr/>
        </p:nvSpPr>
        <p:spPr>
          <a:xfrm>
            <a:off x="1793379" y="3222129"/>
            <a:ext cx="1010692" cy="126281"/>
          </a:xfrm>
          <a:prstGeom prst="rect">
            <a:avLst/>
          </a:prstGeom>
          <a:noFill/>
          <a:ln/>
        </p:spPr>
        <p:txBody>
          <a:bodyPr wrap="none" lIns="0" tIns="0" rIns="0" bIns="0" rtlCol="0" anchor="t"/>
          <a:lstStyle/>
          <a:p>
            <a:pPr algn="l" indent="0" marL="0">
              <a:lnSpc>
                <a:spcPts val="950"/>
              </a:lnSpc>
              <a:buNone/>
            </a:pPr>
            <a:r>
              <a:rPr lang="en-US" sz="750" b="1" dirty="0">
                <a:solidFill>
                  <a:srgbClr val="E5E0DF"/>
                </a:solidFill>
                <a:latin typeface="Overpass Bold" pitchFamily="34" charset="0"/>
                <a:ea typeface="Overpass Bold" pitchFamily="34" charset="-122"/>
                <a:cs typeface="Overpass Bold" pitchFamily="34" charset="-120"/>
              </a:rPr>
              <a:t>Drift Prevention</a:t>
            </a:r>
            <a:endParaRPr lang="en-US" sz="750" dirty="0"/>
          </a:p>
        </p:txBody>
      </p:sp>
      <p:sp>
        <p:nvSpPr>
          <p:cNvPr id="28" name="Text 26"/>
          <p:cNvSpPr/>
          <p:nvPr/>
        </p:nvSpPr>
        <p:spPr>
          <a:xfrm>
            <a:off x="1793379" y="3382194"/>
            <a:ext cx="5871270" cy="113779"/>
          </a:xfrm>
          <a:prstGeom prst="rect">
            <a:avLst/>
          </a:prstGeom>
          <a:noFill/>
          <a:ln/>
        </p:spPr>
        <p:txBody>
          <a:bodyPr wrap="none" lIns="0" tIns="0" rIns="0" bIns="0" rtlCol="0" anchor="t"/>
          <a:lstStyle/>
          <a:p>
            <a:pPr algn="l" indent="0" marL="0">
              <a:lnSpc>
                <a:spcPts val="850"/>
              </a:lnSpc>
              <a:buNone/>
            </a:pPr>
            <a:r>
              <a:rPr lang="en-US" sz="650" dirty="0">
                <a:solidFill>
                  <a:srgbClr val="E5E0DF"/>
                </a:solidFill>
                <a:latin typeface="Overpass" pitchFamily="34" charset="0"/>
                <a:ea typeface="Overpass" pitchFamily="34" charset="-122"/>
                <a:cs typeface="Overpass" pitchFamily="34" charset="-120"/>
              </a:rPr>
              <a:t>Prevents field, layout, and state drift across all pages and surfaces.</a:t>
            </a:r>
            <a:endParaRPr lang="en-US" sz="650" dirty="0"/>
          </a:p>
        </p:txBody>
      </p:sp>
      <p:sp>
        <p:nvSpPr>
          <p:cNvPr id="29" name="Shape 27"/>
          <p:cNvSpPr/>
          <p:nvPr/>
        </p:nvSpPr>
        <p:spPr>
          <a:xfrm>
            <a:off x="1383953" y="3698453"/>
            <a:ext cx="6376095" cy="515392"/>
          </a:xfrm>
          <a:prstGeom prst="roundRect">
            <a:avLst>
              <a:gd name="adj" fmla="val 7001"/>
            </a:avLst>
          </a:prstGeom>
          <a:solidFill>
            <a:srgbClr val="252222">
              <a:alpha val="95000"/>
            </a:srgbClr>
          </a:solidFill>
          <a:ln w="9525">
            <a:solidFill>
              <a:srgbClr val="971B55"/>
            </a:solidFill>
            <a:prstDash val="solid"/>
          </a:ln>
        </p:spPr>
      </p:sp>
      <p:sp>
        <p:nvSpPr>
          <p:cNvPr id="30" name="Shape 28"/>
          <p:cNvSpPr/>
          <p:nvPr/>
        </p:nvSpPr>
        <p:spPr>
          <a:xfrm>
            <a:off x="1393478" y="3707978"/>
            <a:ext cx="343570" cy="496342"/>
          </a:xfrm>
          <a:prstGeom prst="roundRect">
            <a:avLst>
              <a:gd name="adj" fmla="val 7175"/>
            </a:avLst>
          </a:prstGeom>
          <a:solidFill>
            <a:srgbClr val="7E023C"/>
          </a:solidFill>
          <a:ln/>
        </p:spPr>
      </p:sp>
      <p:sp>
        <p:nvSpPr>
          <p:cNvPr id="31" name="Text 29"/>
          <p:cNvSpPr/>
          <p:nvPr/>
        </p:nvSpPr>
        <p:spPr>
          <a:xfrm>
            <a:off x="1498476" y="3875633"/>
            <a:ext cx="128811" cy="161032"/>
          </a:xfrm>
          <a:prstGeom prst="rect">
            <a:avLst/>
          </a:prstGeom>
          <a:noFill/>
          <a:ln/>
        </p:spPr>
        <p:txBody>
          <a:bodyPr wrap="none" lIns="0" tIns="0" rIns="0" bIns="0" rtlCol="0" anchor="ctr"/>
          <a:lstStyle/>
          <a:p>
            <a:pPr algn="ctr" indent="0" marL="0">
              <a:lnSpc>
                <a:spcPct val="100000"/>
              </a:lnSpc>
              <a:buNone/>
            </a:pPr>
            <a:r>
              <a:rPr lang="en-US" sz="1000" b="1" dirty="0">
                <a:solidFill>
                  <a:srgbClr val="E5E0DF"/>
                </a:solidFill>
                <a:latin typeface="Overpass Bold" pitchFamily="34" charset="0"/>
                <a:ea typeface="Overpass Bold" pitchFamily="34" charset="-122"/>
                <a:cs typeface="Overpass Bold" pitchFamily="34" charset="-120"/>
              </a:rPr>
              <a:t>6</a:t>
            </a:r>
            <a:endParaRPr lang="en-US" sz="1000" dirty="0"/>
          </a:p>
        </p:txBody>
      </p:sp>
      <p:sp>
        <p:nvSpPr>
          <p:cNvPr id="32" name="Text 30"/>
          <p:cNvSpPr/>
          <p:nvPr/>
        </p:nvSpPr>
        <p:spPr>
          <a:xfrm>
            <a:off x="1793379" y="3793852"/>
            <a:ext cx="1010692" cy="126281"/>
          </a:xfrm>
          <a:prstGeom prst="rect">
            <a:avLst/>
          </a:prstGeom>
          <a:noFill/>
          <a:ln/>
        </p:spPr>
        <p:txBody>
          <a:bodyPr wrap="none" lIns="0" tIns="0" rIns="0" bIns="0" rtlCol="0" anchor="t"/>
          <a:lstStyle/>
          <a:p>
            <a:pPr algn="l" indent="0" marL="0">
              <a:lnSpc>
                <a:spcPts val="950"/>
              </a:lnSpc>
              <a:buNone/>
            </a:pPr>
            <a:r>
              <a:rPr lang="en-US" sz="750" b="1" dirty="0">
                <a:solidFill>
                  <a:srgbClr val="E5E0DF"/>
                </a:solidFill>
                <a:latin typeface="Overpass Bold" pitchFamily="34" charset="0"/>
                <a:ea typeface="Overpass Bold" pitchFamily="34" charset="-122"/>
                <a:cs typeface="Overpass Bold" pitchFamily="34" charset="-120"/>
              </a:rPr>
              <a:t>Testable Generation</a:t>
            </a:r>
            <a:endParaRPr lang="en-US" sz="750" dirty="0"/>
          </a:p>
        </p:txBody>
      </p:sp>
      <p:sp>
        <p:nvSpPr>
          <p:cNvPr id="33" name="Text 31"/>
          <p:cNvSpPr/>
          <p:nvPr/>
        </p:nvSpPr>
        <p:spPr>
          <a:xfrm>
            <a:off x="1793379" y="3953917"/>
            <a:ext cx="5871270" cy="113779"/>
          </a:xfrm>
          <a:prstGeom prst="rect">
            <a:avLst/>
          </a:prstGeom>
          <a:noFill/>
          <a:ln/>
        </p:spPr>
        <p:txBody>
          <a:bodyPr wrap="none" lIns="0" tIns="0" rIns="0" bIns="0" rtlCol="0" anchor="t"/>
          <a:lstStyle/>
          <a:p>
            <a:pPr algn="l" indent="0" marL="0">
              <a:lnSpc>
                <a:spcPts val="850"/>
              </a:lnSpc>
              <a:buNone/>
            </a:pPr>
            <a:r>
              <a:rPr lang="en-US" sz="650" dirty="0">
                <a:solidFill>
                  <a:srgbClr val="E5E0DF"/>
                </a:solidFill>
                <a:latin typeface="Overpass" pitchFamily="34" charset="0"/>
                <a:ea typeface="Overpass" pitchFamily="34" charset="-122"/>
                <a:cs typeface="Overpass" pitchFamily="34" charset="-120"/>
              </a:rPr>
              <a:t>Supports validators, preview engines, editors, diff tools, and future visual builders.</a:t>
            </a:r>
            <a:endParaRPr lang="en-US" sz="650" dirty="0"/>
          </a:p>
        </p:txBody>
      </p:sp>
      <p:sp>
        <p:nvSpPr>
          <p:cNvPr id="34" name="Shape 32"/>
          <p:cNvSpPr/>
          <p:nvPr/>
        </p:nvSpPr>
        <p:spPr>
          <a:xfrm>
            <a:off x="1383953" y="4277246"/>
            <a:ext cx="1551756" cy="568896"/>
          </a:xfrm>
          <a:prstGeom prst="roundRect">
            <a:avLst>
              <a:gd name="adj" fmla="val 6343"/>
            </a:avLst>
          </a:prstGeom>
          <a:solidFill>
            <a:srgbClr val="7E023C"/>
          </a:solidFill>
          <a:ln w="4763">
            <a:solidFill>
              <a:srgbClr val="971B55"/>
            </a:solidFill>
            <a:prstDash val="solid"/>
          </a:ln>
        </p:spPr>
      </p:sp>
      <p:sp>
        <p:nvSpPr>
          <p:cNvPr id="35" name="Text 33"/>
          <p:cNvSpPr/>
          <p:nvPr/>
        </p:nvSpPr>
        <p:spPr>
          <a:xfrm>
            <a:off x="1474589" y="4367882"/>
            <a:ext cx="1010692" cy="126281"/>
          </a:xfrm>
          <a:prstGeom prst="rect">
            <a:avLst/>
          </a:prstGeom>
          <a:noFill/>
          <a:ln/>
        </p:spPr>
        <p:txBody>
          <a:bodyPr wrap="none" lIns="0" tIns="0" rIns="0" bIns="0" rtlCol="0" anchor="t"/>
          <a:lstStyle/>
          <a:p>
            <a:pPr algn="l" indent="0" marL="0">
              <a:lnSpc>
                <a:spcPts val="950"/>
              </a:lnSpc>
              <a:buNone/>
            </a:pPr>
            <a:r>
              <a:rPr lang="en-US" sz="750" b="1" dirty="0">
                <a:solidFill>
                  <a:srgbClr val="E5E0DF"/>
                </a:solidFill>
                <a:latin typeface="Overpass Bold" pitchFamily="34" charset="0"/>
                <a:ea typeface="Overpass Bold" pitchFamily="34" charset="-122"/>
                <a:cs typeface="Overpass Bold" pitchFamily="34" charset="-120"/>
              </a:rPr>
              <a:t>Archival Meaning</a:t>
            </a:r>
            <a:endParaRPr lang="en-US" sz="750" dirty="0"/>
          </a:p>
        </p:txBody>
      </p:sp>
      <p:sp>
        <p:nvSpPr>
          <p:cNvPr id="36" name="Text 34"/>
          <p:cNvSpPr/>
          <p:nvPr/>
        </p:nvSpPr>
        <p:spPr>
          <a:xfrm>
            <a:off x="1474589" y="4527947"/>
            <a:ext cx="1370484" cy="227558"/>
          </a:xfrm>
          <a:prstGeom prst="rect">
            <a:avLst/>
          </a:prstGeom>
          <a:noFill/>
          <a:ln/>
        </p:spPr>
        <p:txBody>
          <a:bodyPr wrap="square" lIns="0" tIns="0" rIns="0" bIns="0" rtlCol="0" anchor="t"/>
          <a:lstStyle/>
          <a:p>
            <a:pPr algn="l" indent="0" marL="0">
              <a:lnSpc>
                <a:spcPts val="850"/>
              </a:lnSpc>
              <a:buNone/>
            </a:pPr>
            <a:r>
              <a:rPr lang="en-US" sz="650" dirty="0">
                <a:solidFill>
                  <a:srgbClr val="E5E0DF"/>
                </a:solidFill>
                <a:latin typeface="Overpass" pitchFamily="34" charset="0"/>
                <a:ea typeface="Overpass" pitchFamily="34" charset="-122"/>
                <a:cs typeface="Overpass" pitchFamily="34" charset="-120"/>
              </a:rPr>
              <a:t>Preserves local-first, long-term artifact meaning.</a:t>
            </a:r>
            <a:endParaRPr lang="en-US" sz="650" dirty="0"/>
          </a:p>
        </p:txBody>
      </p:sp>
      <p:sp>
        <p:nvSpPr>
          <p:cNvPr id="37" name="Shape 35"/>
          <p:cNvSpPr/>
          <p:nvPr/>
        </p:nvSpPr>
        <p:spPr>
          <a:xfrm>
            <a:off x="2992041" y="4277246"/>
            <a:ext cx="1551756" cy="568896"/>
          </a:xfrm>
          <a:prstGeom prst="roundRect">
            <a:avLst>
              <a:gd name="adj" fmla="val 6343"/>
            </a:avLst>
          </a:prstGeom>
          <a:solidFill>
            <a:srgbClr val="7E023C"/>
          </a:solidFill>
          <a:ln w="4763">
            <a:solidFill>
              <a:srgbClr val="971B55"/>
            </a:solidFill>
            <a:prstDash val="solid"/>
          </a:ln>
        </p:spPr>
      </p:sp>
      <p:sp>
        <p:nvSpPr>
          <p:cNvPr id="38" name="Text 36"/>
          <p:cNvSpPr/>
          <p:nvPr/>
        </p:nvSpPr>
        <p:spPr>
          <a:xfrm>
            <a:off x="3082677" y="4367882"/>
            <a:ext cx="1010692" cy="126281"/>
          </a:xfrm>
          <a:prstGeom prst="rect">
            <a:avLst/>
          </a:prstGeom>
          <a:noFill/>
          <a:ln/>
        </p:spPr>
        <p:txBody>
          <a:bodyPr wrap="none" lIns="0" tIns="0" rIns="0" bIns="0" rtlCol="0" anchor="t"/>
          <a:lstStyle/>
          <a:p>
            <a:pPr algn="l" indent="0" marL="0">
              <a:lnSpc>
                <a:spcPts val="950"/>
              </a:lnSpc>
              <a:buNone/>
            </a:pPr>
            <a:r>
              <a:rPr lang="en-US" sz="750" b="1" dirty="0">
                <a:solidFill>
                  <a:srgbClr val="E5E0DF"/>
                </a:solidFill>
                <a:latin typeface="Overpass Bold" pitchFamily="34" charset="0"/>
                <a:ea typeface="Overpass Bold" pitchFamily="34" charset="-122"/>
                <a:cs typeface="Overpass Bold" pitchFamily="34" charset="-120"/>
              </a:rPr>
              <a:t>Dense Scanability</a:t>
            </a:r>
            <a:endParaRPr lang="en-US" sz="750" dirty="0"/>
          </a:p>
        </p:txBody>
      </p:sp>
      <p:sp>
        <p:nvSpPr>
          <p:cNvPr id="39" name="Text 37"/>
          <p:cNvSpPr/>
          <p:nvPr/>
        </p:nvSpPr>
        <p:spPr>
          <a:xfrm>
            <a:off x="3082677" y="4527947"/>
            <a:ext cx="1370484" cy="227558"/>
          </a:xfrm>
          <a:prstGeom prst="rect">
            <a:avLst/>
          </a:prstGeom>
          <a:noFill/>
          <a:ln/>
        </p:spPr>
        <p:txBody>
          <a:bodyPr wrap="square" lIns="0" tIns="0" rIns="0" bIns="0" rtlCol="0" anchor="t"/>
          <a:lstStyle/>
          <a:p>
            <a:pPr algn="l" indent="0" marL="0">
              <a:lnSpc>
                <a:spcPts val="850"/>
              </a:lnSpc>
              <a:buNone/>
            </a:pPr>
            <a:r>
              <a:rPr lang="en-US" sz="650" dirty="0">
                <a:solidFill>
                  <a:srgbClr val="E5E0DF"/>
                </a:solidFill>
                <a:latin typeface="Overpass" pitchFamily="34" charset="0"/>
                <a:ea typeface="Overpass" pitchFamily="34" charset="-122"/>
                <a:cs typeface="Overpass" pitchFamily="34" charset="-120"/>
              </a:rPr>
              <a:t>Keeps dense interfaces semantically consistent.</a:t>
            </a:r>
            <a:endParaRPr lang="en-US" sz="650" dirty="0"/>
          </a:p>
        </p:txBody>
      </p:sp>
      <p:sp>
        <p:nvSpPr>
          <p:cNvPr id="40" name="Shape 38"/>
          <p:cNvSpPr/>
          <p:nvPr/>
        </p:nvSpPr>
        <p:spPr>
          <a:xfrm>
            <a:off x="4600129" y="4277246"/>
            <a:ext cx="1551756" cy="568896"/>
          </a:xfrm>
          <a:prstGeom prst="roundRect">
            <a:avLst>
              <a:gd name="adj" fmla="val 6343"/>
            </a:avLst>
          </a:prstGeom>
          <a:solidFill>
            <a:srgbClr val="7E023C"/>
          </a:solidFill>
          <a:ln w="4763">
            <a:solidFill>
              <a:srgbClr val="971B55"/>
            </a:solidFill>
            <a:prstDash val="solid"/>
          </a:ln>
        </p:spPr>
      </p:sp>
      <p:sp>
        <p:nvSpPr>
          <p:cNvPr id="41" name="Text 39"/>
          <p:cNvSpPr/>
          <p:nvPr/>
        </p:nvSpPr>
        <p:spPr>
          <a:xfrm>
            <a:off x="4690765" y="4367882"/>
            <a:ext cx="1010692" cy="126281"/>
          </a:xfrm>
          <a:prstGeom prst="rect">
            <a:avLst/>
          </a:prstGeom>
          <a:noFill/>
          <a:ln/>
        </p:spPr>
        <p:txBody>
          <a:bodyPr wrap="none" lIns="0" tIns="0" rIns="0" bIns="0" rtlCol="0" anchor="t"/>
          <a:lstStyle/>
          <a:p>
            <a:pPr algn="l" indent="0" marL="0">
              <a:lnSpc>
                <a:spcPts val="950"/>
              </a:lnSpc>
              <a:buNone/>
            </a:pPr>
            <a:r>
              <a:rPr lang="en-US" sz="750" b="1" dirty="0">
                <a:solidFill>
                  <a:srgbClr val="E5E0DF"/>
                </a:solidFill>
                <a:latin typeface="Overpass Bold" pitchFamily="34" charset="0"/>
                <a:ea typeface="Overpass Bold" pitchFamily="34" charset="-122"/>
                <a:cs typeface="Overpass Bold" pitchFamily="34" charset="-120"/>
              </a:rPr>
              <a:t>Theme Variants</a:t>
            </a:r>
            <a:endParaRPr lang="en-US" sz="750" dirty="0"/>
          </a:p>
        </p:txBody>
      </p:sp>
      <p:sp>
        <p:nvSpPr>
          <p:cNvPr id="42" name="Text 40"/>
          <p:cNvSpPr/>
          <p:nvPr/>
        </p:nvSpPr>
        <p:spPr>
          <a:xfrm>
            <a:off x="4690765" y="4527947"/>
            <a:ext cx="1370484" cy="227558"/>
          </a:xfrm>
          <a:prstGeom prst="rect">
            <a:avLst/>
          </a:prstGeom>
          <a:noFill/>
          <a:ln/>
        </p:spPr>
        <p:txBody>
          <a:bodyPr wrap="square" lIns="0" tIns="0" rIns="0" bIns="0" rtlCol="0" anchor="t"/>
          <a:lstStyle/>
          <a:p>
            <a:pPr algn="l" indent="0" marL="0">
              <a:lnSpc>
                <a:spcPts val="850"/>
              </a:lnSpc>
              <a:buNone/>
            </a:pPr>
            <a:r>
              <a:rPr lang="en-US" sz="650" dirty="0">
                <a:solidFill>
                  <a:srgbClr val="E5E0DF"/>
                </a:solidFill>
                <a:latin typeface="Overpass" pitchFamily="34" charset="0"/>
                <a:ea typeface="Overpass" pitchFamily="34" charset="-122"/>
                <a:cs typeface="Overpass" pitchFamily="34" charset="-120"/>
              </a:rPr>
              <a:t>Allows theme variants without breaking core contracts.</a:t>
            </a:r>
            <a:endParaRPr lang="en-US" sz="650" dirty="0"/>
          </a:p>
        </p:txBody>
      </p:sp>
      <p:sp>
        <p:nvSpPr>
          <p:cNvPr id="43" name="Shape 41"/>
          <p:cNvSpPr/>
          <p:nvPr/>
        </p:nvSpPr>
        <p:spPr>
          <a:xfrm>
            <a:off x="6208216" y="4277246"/>
            <a:ext cx="1551831" cy="568896"/>
          </a:xfrm>
          <a:prstGeom prst="roundRect">
            <a:avLst>
              <a:gd name="adj" fmla="val 6343"/>
            </a:avLst>
          </a:prstGeom>
          <a:solidFill>
            <a:srgbClr val="7E023C"/>
          </a:solidFill>
          <a:ln w="4763">
            <a:solidFill>
              <a:srgbClr val="971B55"/>
            </a:solidFill>
            <a:prstDash val="solid"/>
          </a:ln>
        </p:spPr>
      </p:sp>
      <p:sp>
        <p:nvSpPr>
          <p:cNvPr id="44" name="Text 42"/>
          <p:cNvSpPr/>
          <p:nvPr/>
        </p:nvSpPr>
        <p:spPr>
          <a:xfrm>
            <a:off x="6298853" y="4367882"/>
            <a:ext cx="1010692" cy="126281"/>
          </a:xfrm>
          <a:prstGeom prst="rect">
            <a:avLst/>
          </a:prstGeom>
          <a:noFill/>
          <a:ln/>
        </p:spPr>
        <p:txBody>
          <a:bodyPr wrap="none" lIns="0" tIns="0" rIns="0" bIns="0" rtlCol="0" anchor="t"/>
          <a:lstStyle/>
          <a:p>
            <a:pPr algn="l" indent="0" marL="0">
              <a:lnSpc>
                <a:spcPts val="950"/>
              </a:lnSpc>
              <a:buNone/>
            </a:pPr>
            <a:r>
              <a:rPr lang="en-US" sz="750" b="1" dirty="0">
                <a:solidFill>
                  <a:srgbClr val="E5E0DF"/>
                </a:solidFill>
                <a:latin typeface="Overpass Bold" pitchFamily="34" charset="0"/>
                <a:ea typeface="Overpass Bold" pitchFamily="34" charset="-122"/>
                <a:cs typeface="Overpass Bold" pitchFamily="34" charset="-120"/>
              </a:rPr>
              <a:t>Agent Hints</a:t>
            </a:r>
            <a:endParaRPr lang="en-US" sz="750" dirty="0"/>
          </a:p>
        </p:txBody>
      </p:sp>
      <p:sp>
        <p:nvSpPr>
          <p:cNvPr id="45" name="Text 43"/>
          <p:cNvSpPr/>
          <p:nvPr/>
        </p:nvSpPr>
        <p:spPr>
          <a:xfrm>
            <a:off x="6298853" y="4527947"/>
            <a:ext cx="1370558" cy="227558"/>
          </a:xfrm>
          <a:prstGeom prst="rect">
            <a:avLst/>
          </a:prstGeom>
          <a:noFill/>
          <a:ln/>
        </p:spPr>
        <p:txBody>
          <a:bodyPr wrap="square" lIns="0" tIns="0" rIns="0" bIns="0" rtlCol="0" anchor="t"/>
          <a:lstStyle/>
          <a:p>
            <a:pPr algn="l" indent="0" marL="0">
              <a:lnSpc>
                <a:spcPts val="850"/>
              </a:lnSpc>
              <a:buNone/>
            </a:pPr>
            <a:r>
              <a:rPr lang="en-US" sz="650" dirty="0">
                <a:solidFill>
                  <a:srgbClr val="E5E0DF"/>
                </a:solidFill>
                <a:latin typeface="Overpass" pitchFamily="34" charset="0"/>
                <a:ea typeface="Overpass" pitchFamily="34" charset="-122"/>
                <a:cs typeface="Overpass" pitchFamily="34" charset="-120"/>
              </a:rPr>
              <a:t>Preserves crawl and LLM hints in SESM for every artifact.</a:t>
            </a:r>
            <a:endParaRPr lang="en-US" sz="6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474538" y="539279"/>
            <a:ext cx="984275" cy="225326"/>
          </a:xfrm>
          <a:prstGeom prst="roundRect">
            <a:avLst>
              <a:gd name="adj" fmla="val 17691"/>
            </a:avLst>
          </a:prstGeom>
          <a:noFill/>
          <a:ln w="4763">
            <a:solidFill>
              <a:srgbClr val="F20374"/>
            </a:solidFill>
            <a:prstDash val="solid"/>
          </a:ln>
        </p:spPr>
      </p:sp>
      <p:sp>
        <p:nvSpPr>
          <p:cNvPr id="3" name="Text 1"/>
          <p:cNvSpPr/>
          <p:nvPr/>
        </p:nvSpPr>
        <p:spPr>
          <a:xfrm>
            <a:off x="550441" y="579611"/>
            <a:ext cx="832470" cy="144661"/>
          </a:xfrm>
          <a:prstGeom prst="rect">
            <a:avLst/>
          </a:prstGeom>
          <a:noFill/>
          <a:ln/>
        </p:spPr>
        <p:txBody>
          <a:bodyPr wrap="none" lIns="0" tIns="0" rIns="0" bIns="0" rtlCol="0" anchor="t"/>
          <a:lstStyle/>
          <a:p>
            <a:pPr algn="l" indent="0" marL="0">
              <a:lnSpc>
                <a:spcPts val="1100"/>
              </a:lnSpc>
              <a:buNone/>
            </a:pPr>
            <a:r>
              <a:rPr lang="en-US" sz="700" dirty="0">
                <a:solidFill>
                  <a:srgbClr val="F20374"/>
                </a:solidFill>
                <a:latin typeface="Overpass" pitchFamily="34" charset="0"/>
                <a:ea typeface="Overpass" pitchFamily="34" charset="-122"/>
                <a:cs typeface="Overpass" pitchFamily="34" charset="-120"/>
              </a:rPr>
              <a:t>SCOPE BOUNDARY</a:t>
            </a:r>
            <a:endParaRPr lang="en-US" sz="700" dirty="0"/>
          </a:p>
        </p:txBody>
      </p:sp>
      <p:sp>
        <p:nvSpPr>
          <p:cNvPr id="4" name="Text 2"/>
          <p:cNvSpPr/>
          <p:nvPr/>
        </p:nvSpPr>
        <p:spPr>
          <a:xfrm>
            <a:off x="474538" y="807541"/>
            <a:ext cx="2791420" cy="348853"/>
          </a:xfrm>
          <a:prstGeom prst="rect">
            <a:avLst/>
          </a:prstGeom>
          <a:noFill/>
          <a:ln/>
        </p:spPr>
        <p:txBody>
          <a:bodyPr wrap="none" lIns="0" tIns="0" rIns="0" bIns="0" rtlCol="0" anchor="t"/>
          <a:lstStyle/>
          <a:p>
            <a:pPr algn="l" indent="0" marL="0">
              <a:lnSpc>
                <a:spcPts val="2700"/>
              </a:lnSpc>
              <a:buNone/>
            </a:pPr>
            <a:r>
              <a:rPr lang="en-US" sz="2150" b="1" dirty="0">
                <a:solidFill>
                  <a:srgbClr val="FFFFFF"/>
                </a:solidFill>
                <a:latin typeface="Overpass Bold" pitchFamily="34" charset="0"/>
                <a:ea typeface="Overpass Bold" pitchFamily="34" charset="-122"/>
                <a:cs typeface="Overpass Bold" pitchFamily="34" charset="-120"/>
              </a:rPr>
              <a:t>4. Non-Goals</a:t>
            </a:r>
            <a:endParaRPr lang="en-US" sz="2150" dirty="0"/>
          </a:p>
        </p:txBody>
      </p:sp>
      <p:sp>
        <p:nvSpPr>
          <p:cNvPr id="5" name="Text 3"/>
          <p:cNvSpPr/>
          <p:nvPr/>
        </p:nvSpPr>
        <p:spPr>
          <a:xfrm>
            <a:off x="474538" y="1263848"/>
            <a:ext cx="3952726" cy="542479"/>
          </a:xfrm>
          <a:prstGeom prst="rect">
            <a:avLst/>
          </a:prstGeom>
          <a:noFill/>
          <a:ln/>
        </p:spPr>
        <p:txBody>
          <a:bodyPr wrap="square" lIns="0" tIns="0" rIns="0" bIns="0" rtlCol="0" anchor="t"/>
          <a:lstStyle/>
          <a:p>
            <a:pPr algn="l" indent="0" marL="0">
              <a:lnSpc>
                <a:spcPts val="1400"/>
              </a:lnSpc>
              <a:buNone/>
            </a:pPr>
            <a:r>
              <a:rPr lang="en-US" sz="900" dirty="0">
                <a:solidFill>
                  <a:srgbClr val="E5E0DF"/>
                </a:solidFill>
                <a:latin typeface="Overpass" pitchFamily="34" charset="0"/>
                <a:ea typeface="Overpass" pitchFamily="34" charset="-122"/>
                <a:cs typeface="Overpass" pitchFamily="34" charset="-120"/>
              </a:rPr>
              <a:t>AIC is a </a:t>
            </a:r>
            <a:pPr algn="l" indent="0" marL="0">
              <a:lnSpc>
                <a:spcPts val="1400"/>
              </a:lnSpc>
              <a:buNone/>
            </a:pPr>
            <a:r>
              <a:rPr lang="en-US" sz="900" b="1" dirty="0">
                <a:solidFill>
                  <a:srgbClr val="E5E0DF"/>
                </a:solidFill>
                <a:latin typeface="Overpass" pitchFamily="34" charset="0"/>
                <a:ea typeface="Overpass" pitchFamily="34" charset="-122"/>
                <a:cs typeface="Overpass" pitchFamily="34" charset="-120"/>
              </a:rPr>
              <a:t>rendering contract</a:t>
            </a:r>
            <a:pPr algn="l" indent="0" marL="0">
              <a:lnSpc>
                <a:spcPts val="1400"/>
              </a:lnSpc>
              <a:buNone/>
            </a:pPr>
            <a:r>
              <a:rPr lang="en-US" sz="900" dirty="0">
                <a:solidFill>
                  <a:srgbClr val="E5E0DF"/>
                </a:solidFill>
                <a:latin typeface="Overpass" pitchFamily="34" charset="0"/>
                <a:ea typeface="Overpass" pitchFamily="34" charset="-122"/>
                <a:cs typeface="Overpass" pitchFamily="34" charset="-120"/>
              </a:rPr>
              <a:t> — not a storage format, brand manual, or schema authority. Understanding its boundaries is as important as understanding its responsibilities.</a:t>
            </a:r>
            <a:endParaRPr lang="en-US" sz="900" dirty="0"/>
          </a:p>
        </p:txBody>
      </p:sp>
      <p:pic>
        <p:nvPicPr>
          <p:cNvPr id="6"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519038" y="1930933"/>
            <a:ext cx="177924" cy="177924"/>
          </a:xfrm>
          <a:prstGeom prst="rect">
            <a:avLst/>
          </a:prstGeom>
        </p:spPr>
      </p:pic>
      <p:sp>
        <p:nvSpPr>
          <p:cNvPr id="7" name="Text 4"/>
          <p:cNvSpPr/>
          <p:nvPr/>
        </p:nvSpPr>
        <p:spPr>
          <a:xfrm>
            <a:off x="860078" y="1927250"/>
            <a:ext cx="1551831" cy="174501"/>
          </a:xfrm>
          <a:prstGeom prst="rect">
            <a:avLst/>
          </a:prstGeom>
          <a:noFill/>
          <a:ln/>
        </p:spPr>
        <p:txBody>
          <a:bodyPr wrap="none" lIns="0" tIns="0" rIns="0" bIns="0" rtlCol="0" anchor="t"/>
          <a:lstStyle/>
          <a:p>
            <a:pPr algn="l" indent="0" marL="0">
              <a:lnSpc>
                <a:spcPts val="1350"/>
              </a:lnSpc>
              <a:buNone/>
            </a:pPr>
            <a:r>
              <a:rPr lang="en-US" sz="1050" b="1" dirty="0">
                <a:solidFill>
                  <a:srgbClr val="E5E0DF"/>
                </a:solidFill>
                <a:latin typeface="Overpass Bold" pitchFamily="34" charset="0"/>
                <a:ea typeface="Overpass Bold" pitchFamily="34" charset="-122"/>
                <a:cs typeface="Overpass Bold" pitchFamily="34" charset="-120"/>
              </a:rPr>
              <a:t>Does Not Replace SESM</a:t>
            </a:r>
            <a:endParaRPr lang="en-US" sz="1050" dirty="0"/>
          </a:p>
        </p:txBody>
      </p:sp>
      <p:sp>
        <p:nvSpPr>
          <p:cNvPr id="8" name="Text 5"/>
          <p:cNvSpPr/>
          <p:nvPr/>
        </p:nvSpPr>
        <p:spPr>
          <a:xfrm>
            <a:off x="860078" y="2209205"/>
            <a:ext cx="3567187" cy="361652"/>
          </a:xfrm>
          <a:prstGeom prst="rect">
            <a:avLst/>
          </a:prstGeom>
          <a:noFill/>
          <a:ln/>
        </p:spPr>
        <p:txBody>
          <a:bodyPr wrap="square" lIns="0" tIns="0" rIns="0" bIns="0" rtlCol="0" anchor="t"/>
          <a:lstStyle/>
          <a:p>
            <a:pPr algn="l" indent="0" marL="0">
              <a:lnSpc>
                <a:spcPts val="1400"/>
              </a:lnSpc>
              <a:buNone/>
            </a:pPr>
            <a:r>
              <a:rPr lang="en-US" sz="900" dirty="0">
                <a:solidFill>
                  <a:srgbClr val="E5E0DF"/>
                </a:solidFill>
                <a:latin typeface="Overpass" pitchFamily="34" charset="0"/>
                <a:ea typeface="Overpass" pitchFamily="34" charset="-122"/>
                <a:cs typeface="Overpass" pitchFamily="34" charset="-120"/>
              </a:rPr>
              <a:t>SESM metadata definitions remain canonical in their own document.</a:t>
            </a:r>
            <a:endParaRPr lang="en-US" sz="900" dirty="0"/>
          </a:p>
        </p:txBody>
      </p:sp>
      <p:pic>
        <p:nvPicPr>
          <p:cNvPr id="9"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9038" y="2789523"/>
            <a:ext cx="177924" cy="177924"/>
          </a:xfrm>
          <a:prstGeom prst="rect">
            <a:avLst/>
          </a:prstGeom>
        </p:spPr>
      </p:pic>
      <p:sp>
        <p:nvSpPr>
          <p:cNvPr id="10" name="Text 6"/>
          <p:cNvSpPr/>
          <p:nvPr/>
        </p:nvSpPr>
        <p:spPr>
          <a:xfrm>
            <a:off x="860078" y="2785839"/>
            <a:ext cx="1759297" cy="174501"/>
          </a:xfrm>
          <a:prstGeom prst="rect">
            <a:avLst/>
          </a:prstGeom>
          <a:noFill/>
          <a:ln/>
        </p:spPr>
        <p:txBody>
          <a:bodyPr wrap="none" lIns="0" tIns="0" rIns="0" bIns="0" rtlCol="0" anchor="t"/>
          <a:lstStyle/>
          <a:p>
            <a:pPr algn="l" indent="0" marL="0">
              <a:lnSpc>
                <a:spcPts val="1350"/>
              </a:lnSpc>
              <a:buNone/>
            </a:pPr>
            <a:r>
              <a:rPr lang="en-US" sz="1050" b="1" dirty="0">
                <a:solidFill>
                  <a:srgbClr val="E5E0DF"/>
                </a:solidFill>
                <a:latin typeface="Overpass Bold" pitchFamily="34" charset="0"/>
                <a:ea typeface="Overpass Bold" pitchFamily="34" charset="-122"/>
                <a:cs typeface="Overpass Bold" pitchFamily="34" charset="-120"/>
              </a:rPr>
              <a:t>Does Not Replace Neon Ink</a:t>
            </a:r>
            <a:endParaRPr lang="en-US" sz="1050" dirty="0"/>
          </a:p>
        </p:txBody>
      </p:sp>
      <p:sp>
        <p:nvSpPr>
          <p:cNvPr id="11" name="Text 7"/>
          <p:cNvSpPr/>
          <p:nvPr/>
        </p:nvSpPr>
        <p:spPr>
          <a:xfrm>
            <a:off x="860078" y="3067794"/>
            <a:ext cx="3567187" cy="180826"/>
          </a:xfrm>
          <a:prstGeom prst="rect">
            <a:avLst/>
          </a:prstGeom>
          <a:noFill/>
          <a:ln/>
        </p:spPr>
        <p:txBody>
          <a:bodyPr wrap="none" lIns="0" tIns="0" rIns="0" bIns="0" rtlCol="0" anchor="t"/>
          <a:lstStyle/>
          <a:p>
            <a:pPr algn="l" indent="0" marL="0">
              <a:lnSpc>
                <a:spcPts val="1400"/>
              </a:lnSpc>
              <a:buNone/>
            </a:pPr>
            <a:r>
              <a:rPr lang="en-US" sz="900" dirty="0">
                <a:solidFill>
                  <a:srgbClr val="E5E0DF"/>
                </a:solidFill>
                <a:latin typeface="Overpass" pitchFamily="34" charset="0"/>
                <a:ea typeface="Overpass" pitchFamily="34" charset="-122"/>
                <a:cs typeface="Overpass" pitchFamily="34" charset="-120"/>
              </a:rPr>
              <a:t>Visual rules, typography, and brand voice live in Neon Ink.</a:t>
            </a:r>
            <a:endParaRPr lang="en-US" sz="900" dirty="0"/>
          </a:p>
        </p:txBody>
      </p:sp>
      <p:pic>
        <p:nvPicPr>
          <p:cNvPr id="12"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9038" y="3467286"/>
            <a:ext cx="177924" cy="177924"/>
          </a:xfrm>
          <a:prstGeom prst="rect">
            <a:avLst/>
          </a:prstGeom>
        </p:spPr>
      </p:pic>
      <p:sp>
        <p:nvSpPr>
          <p:cNvPr id="13" name="Text 8"/>
          <p:cNvSpPr/>
          <p:nvPr/>
        </p:nvSpPr>
        <p:spPr>
          <a:xfrm>
            <a:off x="860078" y="3463603"/>
            <a:ext cx="1672084" cy="174501"/>
          </a:xfrm>
          <a:prstGeom prst="rect">
            <a:avLst/>
          </a:prstGeom>
          <a:noFill/>
          <a:ln/>
        </p:spPr>
        <p:txBody>
          <a:bodyPr wrap="none" lIns="0" tIns="0" rIns="0" bIns="0" rtlCol="0" anchor="t"/>
          <a:lstStyle/>
          <a:p>
            <a:pPr algn="l" indent="0" marL="0">
              <a:lnSpc>
                <a:spcPts val="1350"/>
              </a:lnSpc>
              <a:buNone/>
            </a:pPr>
            <a:r>
              <a:rPr lang="en-US" sz="1050" b="1" dirty="0">
                <a:solidFill>
                  <a:srgbClr val="E5E0DF"/>
                </a:solidFill>
                <a:latin typeface="Overpass Bold" pitchFamily="34" charset="0"/>
                <a:ea typeface="Overpass Bold" pitchFamily="34" charset="-122"/>
                <a:cs typeface="Overpass Bold" pitchFamily="34" charset="-120"/>
              </a:rPr>
              <a:t>Does Not Define Schemas</a:t>
            </a:r>
            <a:endParaRPr lang="en-US" sz="1050" dirty="0"/>
          </a:p>
        </p:txBody>
      </p:sp>
      <p:sp>
        <p:nvSpPr>
          <p:cNvPr id="14" name="Text 9"/>
          <p:cNvSpPr/>
          <p:nvPr/>
        </p:nvSpPr>
        <p:spPr>
          <a:xfrm>
            <a:off x="860078" y="3745557"/>
            <a:ext cx="3567187" cy="180826"/>
          </a:xfrm>
          <a:prstGeom prst="rect">
            <a:avLst/>
          </a:prstGeom>
          <a:noFill/>
          <a:ln/>
        </p:spPr>
        <p:txBody>
          <a:bodyPr wrap="none" lIns="0" tIns="0" rIns="0" bIns="0" rtlCol="0" anchor="t"/>
          <a:lstStyle/>
          <a:p>
            <a:pPr algn="l" indent="0" marL="0">
              <a:lnSpc>
                <a:spcPts val="1400"/>
              </a:lnSpc>
              <a:buNone/>
            </a:pPr>
            <a:r>
              <a:rPr lang="en-US" sz="900" dirty="0">
                <a:solidFill>
                  <a:srgbClr val="E5E0DF"/>
                </a:solidFill>
                <a:latin typeface="Overpass" pitchFamily="34" charset="0"/>
                <a:ea typeface="Overpass" pitchFamily="34" charset="-122"/>
                <a:cs typeface="Overpass" pitchFamily="34" charset="-120"/>
              </a:rPr>
              <a:t>Dataset schemas and Rust generator internals are out of scope.</a:t>
            </a:r>
            <a:endParaRPr lang="en-US" sz="900" dirty="0"/>
          </a:p>
        </p:txBody>
      </p:sp>
      <p:pic>
        <p:nvPicPr>
          <p:cNvPr id="15"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9038" y="4145049"/>
            <a:ext cx="177924" cy="177924"/>
          </a:xfrm>
          <a:prstGeom prst="rect">
            <a:avLst/>
          </a:prstGeom>
        </p:spPr>
      </p:pic>
      <p:sp>
        <p:nvSpPr>
          <p:cNvPr id="16" name="Text 10"/>
          <p:cNvSpPr/>
          <p:nvPr/>
        </p:nvSpPr>
        <p:spPr>
          <a:xfrm>
            <a:off x="860078" y="4141366"/>
            <a:ext cx="1631305" cy="174501"/>
          </a:xfrm>
          <a:prstGeom prst="rect">
            <a:avLst/>
          </a:prstGeom>
          <a:noFill/>
          <a:ln/>
        </p:spPr>
        <p:txBody>
          <a:bodyPr wrap="none" lIns="0" tIns="0" rIns="0" bIns="0" rtlCol="0" anchor="t"/>
          <a:lstStyle/>
          <a:p>
            <a:pPr algn="l" indent="0" marL="0">
              <a:lnSpc>
                <a:spcPts val="1350"/>
              </a:lnSpc>
              <a:buNone/>
            </a:pPr>
            <a:r>
              <a:rPr lang="en-US" sz="1050" b="1" dirty="0">
                <a:solidFill>
                  <a:srgbClr val="E5E0DF"/>
                </a:solidFill>
                <a:latin typeface="Overpass Bold" pitchFamily="34" charset="0"/>
                <a:ea typeface="Overpass Bold" pitchFamily="34" charset="-122"/>
                <a:cs typeface="Overpass Bold" pitchFamily="34" charset="-120"/>
              </a:rPr>
              <a:t>No Auth / Access Control</a:t>
            </a:r>
            <a:endParaRPr lang="en-US" sz="1050" dirty="0"/>
          </a:p>
        </p:txBody>
      </p:sp>
      <p:sp>
        <p:nvSpPr>
          <p:cNvPr id="17" name="Text 11"/>
          <p:cNvSpPr/>
          <p:nvPr/>
        </p:nvSpPr>
        <p:spPr>
          <a:xfrm>
            <a:off x="860078" y="4423321"/>
            <a:ext cx="3567187" cy="180826"/>
          </a:xfrm>
          <a:prstGeom prst="rect">
            <a:avLst/>
          </a:prstGeom>
          <a:noFill/>
          <a:ln/>
        </p:spPr>
        <p:txBody>
          <a:bodyPr wrap="none" lIns="0" tIns="0" rIns="0" bIns="0" rtlCol="0" anchor="t"/>
          <a:lstStyle/>
          <a:p>
            <a:pPr algn="l" indent="0" marL="0">
              <a:lnSpc>
                <a:spcPts val="1400"/>
              </a:lnSpc>
              <a:buNone/>
            </a:pPr>
            <a:r>
              <a:rPr lang="en-US" sz="900" dirty="0">
                <a:solidFill>
                  <a:srgbClr val="E5E0DF"/>
                </a:solidFill>
                <a:latin typeface="Overpass" pitchFamily="34" charset="0"/>
                <a:ea typeface="Overpass" pitchFamily="34" charset="-122"/>
                <a:cs typeface="Overpass" pitchFamily="34" charset="-120"/>
              </a:rPr>
              <a:t>Private metadata policy and authentication are explicitly excluded.</a:t>
            </a:r>
            <a:endParaRPr lang="en-US" sz="900" dirty="0"/>
          </a:p>
        </p:txBody>
      </p:sp>
      <p:sp>
        <p:nvSpPr>
          <p:cNvPr id="18" name="Shape 12"/>
          <p:cNvSpPr/>
          <p:nvPr/>
        </p:nvSpPr>
        <p:spPr>
          <a:xfrm>
            <a:off x="4636071" y="418356"/>
            <a:ext cx="4123581" cy="4306714"/>
          </a:xfrm>
          <a:prstGeom prst="roundRect">
            <a:avLst>
              <a:gd name="adj" fmla="val 2071"/>
            </a:avLst>
          </a:prstGeom>
          <a:solidFill>
            <a:srgbClr val="12386E">
              <a:alpha val="95000"/>
            </a:srgbClr>
          </a:solidFill>
          <a:ln/>
        </p:spPr>
      </p:sp>
      <p:sp>
        <p:nvSpPr>
          <p:cNvPr id="19" name="Text 13"/>
          <p:cNvSpPr/>
          <p:nvPr/>
        </p:nvSpPr>
        <p:spPr>
          <a:xfrm>
            <a:off x="4754687" y="525810"/>
            <a:ext cx="1395710" cy="174501"/>
          </a:xfrm>
          <a:prstGeom prst="rect">
            <a:avLst/>
          </a:prstGeom>
          <a:noFill/>
          <a:ln/>
        </p:spPr>
        <p:txBody>
          <a:bodyPr wrap="none" lIns="0" tIns="0" rIns="0" bIns="0" rtlCol="0" anchor="t"/>
          <a:lstStyle/>
          <a:p>
            <a:pPr algn="l" indent="0" marL="0">
              <a:lnSpc>
                <a:spcPts val="1350"/>
              </a:lnSpc>
              <a:buNone/>
            </a:pPr>
            <a:r>
              <a:rPr lang="en-US" sz="1050" b="1" dirty="0">
                <a:solidFill>
                  <a:srgbClr val="FFFFFF"/>
                </a:solidFill>
                <a:latin typeface="Overpass Bold" pitchFamily="34" charset="0"/>
                <a:ea typeface="Overpass Bold" pitchFamily="34" charset="-122"/>
                <a:cs typeface="Overpass Bold" pitchFamily="34" charset="-120"/>
              </a:rPr>
              <a:t>Also Out of Scope</a:t>
            </a:r>
            <a:endParaRPr lang="en-US" sz="1050" dirty="0"/>
          </a:p>
        </p:txBody>
      </p:sp>
      <p:sp>
        <p:nvSpPr>
          <p:cNvPr id="20" name="Text 14"/>
          <p:cNvSpPr/>
          <p:nvPr/>
        </p:nvSpPr>
        <p:spPr>
          <a:xfrm>
            <a:off x="4754687" y="807765"/>
            <a:ext cx="3886349" cy="836042"/>
          </a:xfrm>
          <a:prstGeom prst="rect">
            <a:avLst/>
          </a:prstGeom>
          <a:noFill/>
          <a:ln/>
        </p:spPr>
        <p:txBody>
          <a:bodyPr wrap="square" lIns="0" tIns="0" rIns="0" bIns="0" rtlCol="0" anchor="t"/>
          <a:lstStyle/>
          <a:p>
            <a:pPr algn="l" marL="342900" indent="-342900">
              <a:lnSpc>
                <a:spcPts val="1400"/>
              </a:lnSpc>
              <a:buSzPct val="100000"/>
              <a:buChar char="•"/>
            </a:pPr>
            <a:r>
              <a:rPr lang="en-US" sz="900" dirty="0">
                <a:solidFill>
                  <a:srgbClr val="E5E0DF"/>
                </a:solidFill>
                <a:latin typeface="Overpass" pitchFamily="34" charset="0"/>
                <a:ea typeface="Overpass" pitchFamily="34" charset="-122"/>
                <a:cs typeface="Overpass" pitchFamily="34" charset="-120"/>
              </a:rPr>
              <a:t>Requiring every artifact to be SVG</a:t>
            </a:r>
            <a:endParaRPr lang="en-US" sz="900" dirty="0"/>
          </a:p>
          <a:p>
            <a:pPr algn="l" marL="342900" indent="-342900">
              <a:lnSpc>
                <a:spcPts val="1400"/>
              </a:lnSpc>
              <a:buSzPct val="100000"/>
              <a:buChar char="•"/>
            </a:pPr>
            <a:r>
              <a:rPr lang="en-US" sz="900" dirty="0">
                <a:solidFill>
                  <a:srgbClr val="E5E0DF"/>
                </a:solidFill>
                <a:latin typeface="Overpass" pitchFamily="34" charset="0"/>
                <a:ea typeface="Overpass" pitchFamily="34" charset="-122"/>
                <a:cs typeface="Overpass" pitchFamily="34" charset="-120"/>
              </a:rPr>
              <a:t>Requiring JavaScript for basic meaning</a:t>
            </a:r>
            <a:endParaRPr lang="en-US" sz="900" dirty="0"/>
          </a:p>
          <a:p>
            <a:pPr algn="l" marL="342900" indent="-342900">
              <a:lnSpc>
                <a:spcPts val="1400"/>
              </a:lnSpc>
              <a:buSzPct val="100000"/>
              <a:buChar char="•"/>
            </a:pPr>
            <a:r>
              <a:rPr lang="en-US" sz="900" dirty="0">
                <a:solidFill>
                  <a:srgbClr val="E5E0DF"/>
                </a:solidFill>
                <a:latin typeface="Overpass" pitchFamily="34" charset="0"/>
                <a:ea typeface="Overpass" pitchFamily="34" charset="-122"/>
                <a:cs typeface="Overpass" pitchFamily="34" charset="-120"/>
              </a:rPr>
              <a:t>Forcing marketing graphics to expose full technical metadata</a:t>
            </a:r>
            <a:endParaRPr lang="en-US" sz="900" dirty="0"/>
          </a:p>
          <a:p>
            <a:pPr algn="l" marL="342900" indent="-342900">
              <a:lnSpc>
                <a:spcPts val="1400"/>
              </a:lnSpc>
              <a:buSzPct val="100000"/>
              <a:buChar char="•"/>
            </a:pPr>
            <a:r>
              <a:rPr lang="en-US" sz="900" dirty="0">
                <a:solidFill>
                  <a:srgbClr val="E5E0DF"/>
                </a:solidFill>
                <a:latin typeface="Overpass" pitchFamily="34" charset="0"/>
                <a:ea typeface="Overpass" pitchFamily="34" charset="-122"/>
                <a:cs typeface="Overpass" pitchFamily="34" charset="-120"/>
              </a:rPr>
              <a:t>Defining a complete design tool file format</a:t>
            </a:r>
            <a:endParaRPr lang="en-US" sz="900" dirty="0"/>
          </a:p>
        </p:txBody>
      </p:sp>
      <p:sp>
        <p:nvSpPr>
          <p:cNvPr id="21" name="Shape 15"/>
          <p:cNvSpPr/>
          <p:nvPr/>
        </p:nvSpPr>
        <p:spPr>
          <a:xfrm>
            <a:off x="4754687" y="1764729"/>
            <a:ext cx="3886349" cy="654769"/>
          </a:xfrm>
          <a:prstGeom prst="roundRect">
            <a:avLst>
              <a:gd name="adj" fmla="val 7610"/>
            </a:avLst>
          </a:prstGeom>
          <a:solidFill>
            <a:srgbClr val="022349"/>
          </a:solidFill>
          <a:ln/>
        </p:spPr>
      </p:sp>
      <p:pic>
        <p:nvPicPr>
          <p:cNvPr id="22" name="Image 4" descr="preencoded.png">    </p:cNvPr>
          <p:cNvPicPr>
            <a:picLocks noChangeAspect="1"/>
          </p:cNvPicPr>
          <p:nvPr/>
        </p:nvPicPr>
        <p:blipFill>
          <a:blip r:embed="rId9"/>
          <a:stretch>
            <a:fillRect/>
          </a:stretch>
        </p:blipFill>
        <p:spPr>
          <a:xfrm>
            <a:off x="4873303" y="1923455"/>
            <a:ext cx="148233" cy="118616"/>
          </a:xfrm>
          <a:prstGeom prst="rect">
            <a:avLst/>
          </a:prstGeom>
        </p:spPr>
      </p:pic>
      <p:sp>
        <p:nvSpPr>
          <p:cNvPr id="23" name="Text 16"/>
          <p:cNvSpPr/>
          <p:nvPr/>
        </p:nvSpPr>
        <p:spPr>
          <a:xfrm>
            <a:off x="5140151" y="1901800"/>
            <a:ext cx="3382268" cy="361652"/>
          </a:xfrm>
          <a:prstGeom prst="rect">
            <a:avLst/>
          </a:prstGeom>
          <a:noFill/>
          <a:ln/>
        </p:spPr>
        <p:txBody>
          <a:bodyPr wrap="square" lIns="0" tIns="0" rIns="0" bIns="0" rtlCol="0" anchor="t"/>
          <a:lstStyle/>
          <a:p>
            <a:pPr algn="l" indent="0" marL="0">
              <a:lnSpc>
                <a:spcPts val="1400"/>
              </a:lnSpc>
              <a:buNone/>
            </a:pPr>
            <a:r>
              <a:rPr lang="en-US" sz="900" dirty="0">
                <a:solidFill>
                  <a:srgbClr val="FFFFFF"/>
                </a:solidFill>
                <a:latin typeface="Overpass" pitchFamily="34" charset="0"/>
                <a:ea typeface="Overpass" pitchFamily="34" charset="-122"/>
                <a:cs typeface="Overpass" pitchFamily="34" charset="-120"/>
              </a:rPr>
              <a:t>AIC answers </a:t>
            </a:r>
            <a:pPr algn="l" indent="0" marL="0">
              <a:lnSpc>
                <a:spcPts val="1400"/>
              </a:lnSpc>
              <a:buNone/>
            </a:pPr>
            <a:r>
              <a:rPr lang="en-US" sz="900" i="1" dirty="0">
                <a:solidFill>
                  <a:srgbClr val="FFFFFF"/>
                </a:solidFill>
                <a:latin typeface="Overpass" pitchFamily="34" charset="0"/>
                <a:ea typeface="Overpass" pitchFamily="34" charset="-122"/>
                <a:cs typeface="Overpass" pitchFamily="34" charset="-120"/>
              </a:rPr>
              <a:t>how</a:t>
            </a:r>
            <a:pPr algn="l" indent="0" marL="0">
              <a:lnSpc>
                <a:spcPts val="1400"/>
              </a:lnSpc>
              <a:buNone/>
            </a:pPr>
            <a:r>
              <a:rPr lang="en-US" sz="900" dirty="0">
                <a:solidFill>
                  <a:srgbClr val="FFFFFF"/>
                </a:solidFill>
                <a:latin typeface="Overpass" pitchFamily="34" charset="0"/>
                <a:ea typeface="Overpass" pitchFamily="34" charset="-122"/>
                <a:cs typeface="Overpass" pitchFamily="34" charset="-120"/>
              </a:rPr>
              <a:t> things render — not </a:t>
            </a:r>
            <a:pPr algn="l" indent="0" marL="0">
              <a:lnSpc>
                <a:spcPts val="1400"/>
              </a:lnSpc>
              <a:buNone/>
            </a:pPr>
            <a:r>
              <a:rPr lang="en-US" sz="900" i="1" dirty="0">
                <a:solidFill>
                  <a:srgbClr val="FFFFFF"/>
                </a:solidFill>
                <a:latin typeface="Overpass" pitchFamily="34" charset="0"/>
                <a:ea typeface="Overpass" pitchFamily="34" charset="-122"/>
                <a:cs typeface="Overpass" pitchFamily="34" charset="-120"/>
              </a:rPr>
              <a:t>what</a:t>
            </a:r>
            <a:pPr algn="l" indent="0" marL="0">
              <a:lnSpc>
                <a:spcPts val="1400"/>
              </a:lnSpc>
              <a:buNone/>
            </a:pPr>
            <a:r>
              <a:rPr lang="en-US" sz="900" dirty="0">
                <a:solidFill>
                  <a:srgbClr val="FFFFFF"/>
                </a:solidFill>
                <a:latin typeface="Overpass" pitchFamily="34" charset="0"/>
                <a:ea typeface="Overpass" pitchFamily="34" charset="-122"/>
                <a:cs typeface="Overpass" pitchFamily="34" charset="-120"/>
              </a:rPr>
              <a:t> they mean, </a:t>
            </a:r>
            <a:pPr algn="l" indent="0" marL="0">
              <a:lnSpc>
                <a:spcPts val="1400"/>
              </a:lnSpc>
              <a:buNone/>
            </a:pPr>
            <a:r>
              <a:rPr lang="en-US" sz="900" i="1" dirty="0">
                <a:solidFill>
                  <a:srgbClr val="FFFFFF"/>
                </a:solidFill>
                <a:latin typeface="Overpass" pitchFamily="34" charset="0"/>
                <a:ea typeface="Overpass" pitchFamily="34" charset="-122"/>
                <a:cs typeface="Overpass" pitchFamily="34" charset="-120"/>
              </a:rPr>
              <a:t>what</a:t>
            </a:r>
            <a:pPr algn="l" indent="0" marL="0">
              <a:lnSpc>
                <a:spcPts val="1400"/>
              </a:lnSpc>
              <a:buNone/>
            </a:pPr>
            <a:r>
              <a:rPr lang="en-US" sz="900" dirty="0">
                <a:solidFill>
                  <a:srgbClr val="FFFFFF"/>
                </a:solidFill>
                <a:latin typeface="Overpass" pitchFamily="34" charset="0"/>
                <a:ea typeface="Overpass" pitchFamily="34" charset="-122"/>
                <a:cs typeface="Overpass" pitchFamily="34" charset="-120"/>
              </a:rPr>
              <a:t> they look like in brand terms, or </a:t>
            </a:r>
            <a:pPr algn="l" indent="0" marL="0">
              <a:lnSpc>
                <a:spcPts val="1400"/>
              </a:lnSpc>
              <a:buNone/>
            </a:pPr>
            <a:r>
              <a:rPr lang="en-US" sz="900" i="1" dirty="0">
                <a:solidFill>
                  <a:srgbClr val="FFFFFF"/>
                </a:solidFill>
                <a:latin typeface="Overpass" pitchFamily="34" charset="0"/>
                <a:ea typeface="Overpass" pitchFamily="34" charset="-122"/>
                <a:cs typeface="Overpass" pitchFamily="34" charset="-120"/>
              </a:rPr>
              <a:t>how</a:t>
            </a:r>
            <a:pPr algn="l" indent="0" marL="0">
              <a:lnSpc>
                <a:spcPts val="1400"/>
              </a:lnSpc>
              <a:buNone/>
            </a:pPr>
            <a:r>
              <a:rPr lang="en-US" sz="900" dirty="0">
                <a:solidFill>
                  <a:srgbClr val="FFFFFF"/>
                </a:solidFill>
                <a:latin typeface="Overpass" pitchFamily="34" charset="0"/>
                <a:ea typeface="Overpass" pitchFamily="34" charset="-122"/>
                <a:cs typeface="Overpass" pitchFamily="34" charset="-120"/>
              </a:rPr>
              <a:t> they are stored.</a:t>
            </a:r>
            <a:endParaRPr lang="en-US" sz="9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474538" y="353988"/>
            <a:ext cx="2791420" cy="348853"/>
          </a:xfrm>
          <a:prstGeom prst="rect">
            <a:avLst/>
          </a:prstGeom>
          <a:noFill/>
          <a:ln/>
        </p:spPr>
        <p:txBody>
          <a:bodyPr wrap="none" lIns="0" tIns="0" rIns="0" bIns="0" rtlCol="0" anchor="t"/>
          <a:lstStyle/>
          <a:p>
            <a:pPr algn="l" indent="0" marL="0">
              <a:lnSpc>
                <a:spcPts val="2700"/>
              </a:lnSpc>
              <a:buNone/>
            </a:pPr>
            <a:r>
              <a:rPr lang="en-US" sz="2150" b="1" dirty="0">
                <a:solidFill>
                  <a:srgbClr val="FFFFFF"/>
                </a:solidFill>
                <a:latin typeface="Overpass Bold" pitchFamily="34" charset="0"/>
                <a:ea typeface="Overpass Bold" pitchFamily="34" charset="-122"/>
                <a:cs typeface="Overpass Bold" pitchFamily="34" charset="-120"/>
              </a:rPr>
              <a:t>5. Terminology</a:t>
            </a:r>
            <a:endParaRPr lang="en-US" sz="2150" dirty="0"/>
          </a:p>
        </p:txBody>
      </p:sp>
      <p:sp>
        <p:nvSpPr>
          <p:cNvPr id="3" name="Text 1"/>
          <p:cNvSpPr/>
          <p:nvPr/>
        </p:nvSpPr>
        <p:spPr>
          <a:xfrm>
            <a:off x="474538" y="917823"/>
            <a:ext cx="8194923" cy="361652"/>
          </a:xfrm>
          <a:prstGeom prst="rect">
            <a:avLst/>
          </a:prstGeom>
          <a:noFill/>
          <a:ln/>
        </p:spPr>
        <p:txBody>
          <a:bodyPr wrap="square" lIns="0" tIns="0" rIns="0" bIns="0" rtlCol="0" anchor="t"/>
          <a:lstStyle/>
          <a:p>
            <a:pPr algn="l" indent="0" marL="0">
              <a:lnSpc>
                <a:spcPts val="1400"/>
              </a:lnSpc>
              <a:buNone/>
            </a:pPr>
            <a:r>
              <a:rPr lang="en-US" sz="900" dirty="0">
                <a:solidFill>
                  <a:srgbClr val="E5E0DF"/>
                </a:solidFill>
                <a:latin typeface="Overpass" pitchFamily="34" charset="0"/>
                <a:ea typeface="Overpass" pitchFamily="34" charset="-122"/>
                <a:cs typeface="Overpass" pitchFamily="34" charset="-120"/>
              </a:rPr>
              <a:t>These eight terms form the precise vocabulary used throughout AIC contracts. Consistent usage prevents ambiguity across generators, validators, and documentation.</a:t>
            </a:r>
            <a:endParaRPr lang="en-US" sz="900" dirty="0"/>
          </a:p>
        </p:txBody>
      </p:sp>
      <p:sp>
        <p:nvSpPr>
          <p:cNvPr id="4" name="Shape 2"/>
          <p:cNvSpPr/>
          <p:nvPr/>
        </p:nvSpPr>
        <p:spPr>
          <a:xfrm>
            <a:off x="474538" y="1400398"/>
            <a:ext cx="4043735" cy="1047229"/>
          </a:xfrm>
          <a:prstGeom prst="roundRect">
            <a:avLst>
              <a:gd name="adj" fmla="val 6549"/>
            </a:avLst>
          </a:prstGeom>
          <a:solidFill>
            <a:srgbClr val="252222">
              <a:alpha val="95000"/>
            </a:srgbClr>
          </a:solidFill>
          <a:ln w="14288">
            <a:solidFill>
              <a:srgbClr val="971B55"/>
            </a:solidFill>
            <a:prstDash val="solid"/>
          </a:ln>
        </p:spPr>
      </p:sp>
      <p:sp>
        <p:nvSpPr>
          <p:cNvPr id="5" name="Shape 3"/>
          <p:cNvSpPr/>
          <p:nvPr/>
        </p:nvSpPr>
        <p:spPr>
          <a:xfrm>
            <a:off x="460251" y="1400398"/>
            <a:ext cx="57150" cy="1047229"/>
          </a:xfrm>
          <a:prstGeom prst="roundRect">
            <a:avLst>
              <a:gd name="adj" fmla="val 87188"/>
            </a:avLst>
          </a:prstGeom>
          <a:solidFill>
            <a:srgbClr val="F20374"/>
          </a:solidFill>
          <a:ln/>
        </p:spPr>
      </p:sp>
      <p:sp>
        <p:nvSpPr>
          <p:cNvPr id="6" name="Text 4"/>
          <p:cNvSpPr/>
          <p:nvPr/>
        </p:nvSpPr>
        <p:spPr>
          <a:xfrm>
            <a:off x="650304" y="1533302"/>
            <a:ext cx="1395710" cy="174501"/>
          </a:xfrm>
          <a:prstGeom prst="rect">
            <a:avLst/>
          </a:prstGeom>
          <a:noFill/>
          <a:ln/>
        </p:spPr>
        <p:txBody>
          <a:bodyPr wrap="none" lIns="0" tIns="0" rIns="0" bIns="0" rtlCol="0" anchor="t"/>
          <a:lstStyle/>
          <a:p>
            <a:pPr algn="l" indent="0" marL="0">
              <a:lnSpc>
                <a:spcPts val="1350"/>
              </a:lnSpc>
              <a:buNone/>
            </a:pPr>
            <a:r>
              <a:rPr lang="en-US" sz="1050" b="1" dirty="0">
                <a:solidFill>
                  <a:srgbClr val="E5E0DF"/>
                </a:solidFill>
                <a:latin typeface="Overpass Bold" pitchFamily="34" charset="0"/>
                <a:ea typeface="Overpass Bold" pitchFamily="34" charset="-122"/>
                <a:cs typeface="Overpass Bold" pitchFamily="34" charset="-120"/>
              </a:rPr>
              <a:t>Artifact Type</a:t>
            </a:r>
            <a:endParaRPr lang="en-US" sz="1050" dirty="0"/>
          </a:p>
        </p:txBody>
      </p:sp>
      <p:sp>
        <p:nvSpPr>
          <p:cNvPr id="7" name="Text 5"/>
          <p:cNvSpPr/>
          <p:nvPr/>
        </p:nvSpPr>
        <p:spPr>
          <a:xfrm>
            <a:off x="650304" y="1772245"/>
            <a:ext cx="3735065" cy="399752"/>
          </a:xfrm>
          <a:prstGeom prst="rect">
            <a:avLst/>
          </a:prstGeom>
          <a:noFill/>
          <a:ln/>
        </p:spPr>
        <p:txBody>
          <a:bodyPr wrap="square" lIns="0" tIns="0" rIns="0" bIns="0" rtlCol="0" anchor="t"/>
          <a:lstStyle/>
          <a:p>
            <a:pPr algn="l" indent="0" marL="0">
              <a:lnSpc>
                <a:spcPts val="1400"/>
              </a:lnSpc>
              <a:buNone/>
            </a:pPr>
            <a:r>
              <a:rPr lang="en-US" sz="900" dirty="0">
                <a:solidFill>
                  <a:srgbClr val="E5E0DF"/>
                </a:solidFill>
                <a:latin typeface="Overpass" pitchFamily="34" charset="0"/>
                <a:ea typeface="Overpass" pitchFamily="34" charset="-122"/>
                <a:cs typeface="Overpass" pitchFamily="34" charset="-120"/>
              </a:rPr>
              <a:t>A stable named primitive the generator can render — e.g., </a:t>
            </a:r>
            <a:pPr algn="l" indent="0" marL="0">
              <a:lnSpc>
                <a:spcPts val="1400"/>
              </a:lnSpc>
              <a:buNone/>
            </a:pPr>
            <a:r>
              <a:rPr lang="en-US" sz="900" dirty="0">
                <a:solidFill>
                  <a:srgbClr val="E5E0DF"/>
                </a:solidFill>
                <a:highlight>
                  <a:srgbClr val="322F2F"/>
                </a:highlight>
                <a:latin typeface="Consolas" pitchFamily="34" charset="0"/>
                <a:ea typeface="Consolas" pitchFamily="34" charset="-122"/>
                <a:cs typeface="Consolas" pitchFamily="34" charset="-120"/>
              </a:rPr>
              <a:t>dataset-card</a:t>
            </a:r>
            <a:pPr algn="l" indent="0" marL="0">
              <a:lnSpc>
                <a:spcPts val="1400"/>
              </a:lnSpc>
              <a:buNone/>
            </a:pPr>
            <a:r>
              <a:rPr lang="en-US" sz="900" dirty="0">
                <a:solidFill>
                  <a:srgbClr val="E5E0DF"/>
                </a:solidFill>
                <a:latin typeface="Overpass" pitchFamily="34" charset="0"/>
                <a:ea typeface="Overpass" pitchFamily="34" charset="-122"/>
                <a:cs typeface="Overpass" pitchFamily="34" charset="-120"/>
              </a:rPr>
              <a:t>, </a:t>
            </a:r>
            <a:pPr algn="l" indent="0" marL="0">
              <a:lnSpc>
                <a:spcPts val="1400"/>
              </a:lnSpc>
              <a:buNone/>
            </a:pPr>
            <a:r>
              <a:rPr lang="en-US" sz="900" dirty="0">
                <a:solidFill>
                  <a:srgbClr val="E5E0DF"/>
                </a:solidFill>
                <a:highlight>
                  <a:srgbClr val="322F2F"/>
                </a:highlight>
                <a:latin typeface="Consolas" pitchFamily="34" charset="0"/>
                <a:ea typeface="Consolas" pitchFamily="34" charset="-122"/>
                <a:cs typeface="Consolas" pitchFamily="34" charset="-120"/>
              </a:rPr>
              <a:t>pipeline-panel</a:t>
            </a:r>
            <a:pPr algn="l" indent="0" marL="0">
              <a:lnSpc>
                <a:spcPts val="1400"/>
              </a:lnSpc>
              <a:buNone/>
            </a:pPr>
            <a:r>
              <a:rPr lang="en-US" sz="900" dirty="0">
                <a:solidFill>
                  <a:srgbClr val="E5E0DF"/>
                </a:solidFill>
                <a:latin typeface="Overpass" pitchFamily="34" charset="0"/>
                <a:ea typeface="Overpass" pitchFamily="34" charset="-122"/>
                <a:cs typeface="Overpass" pitchFamily="34" charset="-120"/>
              </a:rPr>
              <a:t>, </a:t>
            </a:r>
            <a:pPr algn="l" indent="0" marL="0">
              <a:lnSpc>
                <a:spcPts val="1400"/>
              </a:lnSpc>
              <a:buNone/>
            </a:pPr>
            <a:r>
              <a:rPr lang="en-US" sz="900" dirty="0">
                <a:solidFill>
                  <a:srgbClr val="E5E0DF"/>
                </a:solidFill>
                <a:highlight>
                  <a:srgbClr val="322F2F"/>
                </a:highlight>
                <a:latin typeface="Consolas" pitchFamily="34" charset="0"/>
                <a:ea typeface="Consolas" pitchFamily="34" charset="-122"/>
                <a:cs typeface="Consolas" pitchFamily="34" charset="-120"/>
              </a:rPr>
              <a:t>qa-item</a:t>
            </a:r>
            <a:pPr algn="l" indent="0" marL="0">
              <a:lnSpc>
                <a:spcPts val="1400"/>
              </a:lnSpc>
              <a:buNone/>
            </a:pPr>
            <a:r>
              <a:rPr lang="en-US" sz="900" dirty="0">
                <a:solidFill>
                  <a:srgbClr val="E5E0DF"/>
                </a:solidFill>
                <a:latin typeface="Overpass" pitchFamily="34" charset="0"/>
                <a:ea typeface="Overpass" pitchFamily="34" charset="-122"/>
                <a:cs typeface="Overpass" pitchFamily="34" charset="-120"/>
              </a:rPr>
              <a:t>.</a:t>
            </a:r>
            <a:endParaRPr lang="en-US" sz="900" dirty="0"/>
          </a:p>
        </p:txBody>
      </p:sp>
      <p:sp>
        <p:nvSpPr>
          <p:cNvPr id="8" name="Shape 6"/>
          <p:cNvSpPr/>
          <p:nvPr/>
        </p:nvSpPr>
        <p:spPr>
          <a:xfrm>
            <a:off x="4625727" y="1400398"/>
            <a:ext cx="4043735" cy="1047229"/>
          </a:xfrm>
          <a:prstGeom prst="roundRect">
            <a:avLst>
              <a:gd name="adj" fmla="val 6549"/>
            </a:avLst>
          </a:prstGeom>
          <a:solidFill>
            <a:srgbClr val="252222">
              <a:alpha val="95000"/>
            </a:srgbClr>
          </a:solidFill>
          <a:ln w="14288">
            <a:solidFill>
              <a:srgbClr val="971B55"/>
            </a:solidFill>
            <a:prstDash val="solid"/>
          </a:ln>
        </p:spPr>
      </p:sp>
      <p:sp>
        <p:nvSpPr>
          <p:cNvPr id="9" name="Shape 7"/>
          <p:cNvSpPr/>
          <p:nvPr/>
        </p:nvSpPr>
        <p:spPr>
          <a:xfrm>
            <a:off x="4611439" y="1400398"/>
            <a:ext cx="57150" cy="1047229"/>
          </a:xfrm>
          <a:prstGeom prst="roundRect">
            <a:avLst>
              <a:gd name="adj" fmla="val 87188"/>
            </a:avLst>
          </a:prstGeom>
          <a:solidFill>
            <a:srgbClr val="F20374"/>
          </a:solidFill>
          <a:ln/>
        </p:spPr>
      </p:sp>
      <p:sp>
        <p:nvSpPr>
          <p:cNvPr id="10" name="Text 8"/>
          <p:cNvSpPr/>
          <p:nvPr/>
        </p:nvSpPr>
        <p:spPr>
          <a:xfrm>
            <a:off x="4801493" y="1533302"/>
            <a:ext cx="1395710" cy="174501"/>
          </a:xfrm>
          <a:prstGeom prst="rect">
            <a:avLst/>
          </a:prstGeom>
          <a:noFill/>
          <a:ln/>
        </p:spPr>
        <p:txBody>
          <a:bodyPr wrap="none" lIns="0" tIns="0" rIns="0" bIns="0" rtlCol="0" anchor="t"/>
          <a:lstStyle/>
          <a:p>
            <a:pPr algn="l" indent="0" marL="0">
              <a:lnSpc>
                <a:spcPts val="1350"/>
              </a:lnSpc>
              <a:buNone/>
            </a:pPr>
            <a:r>
              <a:rPr lang="en-US" sz="1050" b="1" dirty="0">
                <a:solidFill>
                  <a:srgbClr val="E5E0DF"/>
                </a:solidFill>
                <a:latin typeface="Overpass Bold" pitchFamily="34" charset="0"/>
                <a:ea typeface="Overpass Bold" pitchFamily="34" charset="-122"/>
                <a:cs typeface="Overpass Bold" pitchFamily="34" charset="-120"/>
              </a:rPr>
              <a:t>Contract</a:t>
            </a:r>
            <a:endParaRPr lang="en-US" sz="1050" dirty="0"/>
          </a:p>
        </p:txBody>
      </p:sp>
      <p:sp>
        <p:nvSpPr>
          <p:cNvPr id="11" name="Text 9"/>
          <p:cNvSpPr/>
          <p:nvPr/>
        </p:nvSpPr>
        <p:spPr>
          <a:xfrm>
            <a:off x="4801493" y="1772245"/>
            <a:ext cx="3735065" cy="542479"/>
          </a:xfrm>
          <a:prstGeom prst="rect">
            <a:avLst/>
          </a:prstGeom>
          <a:noFill/>
          <a:ln/>
        </p:spPr>
        <p:txBody>
          <a:bodyPr wrap="square" lIns="0" tIns="0" rIns="0" bIns="0" rtlCol="0" anchor="t"/>
          <a:lstStyle/>
          <a:p>
            <a:pPr algn="l" indent="0" marL="0">
              <a:lnSpc>
                <a:spcPts val="1400"/>
              </a:lnSpc>
              <a:buNone/>
            </a:pPr>
            <a:r>
              <a:rPr lang="en-US" sz="900" dirty="0">
                <a:solidFill>
                  <a:srgbClr val="E5E0DF"/>
                </a:solidFill>
                <a:latin typeface="Overpass" pitchFamily="34" charset="0"/>
                <a:ea typeface="Overpass" pitchFamily="34" charset="-122"/>
                <a:cs typeface="Overpass" pitchFamily="34" charset="-120"/>
              </a:rPr>
              <a:t>The full specification for an artifact type: required fields, optional fields, layout regions, render targets, state behavior, and validation rules.</a:t>
            </a:r>
            <a:endParaRPr lang="en-US" sz="900" dirty="0"/>
          </a:p>
        </p:txBody>
      </p:sp>
      <p:sp>
        <p:nvSpPr>
          <p:cNvPr id="12" name="Shape 10"/>
          <p:cNvSpPr/>
          <p:nvPr/>
        </p:nvSpPr>
        <p:spPr>
          <a:xfrm>
            <a:off x="474538" y="2555081"/>
            <a:ext cx="4043735" cy="904503"/>
          </a:xfrm>
          <a:prstGeom prst="roundRect">
            <a:avLst>
              <a:gd name="adj" fmla="val 7582"/>
            </a:avLst>
          </a:prstGeom>
          <a:solidFill>
            <a:srgbClr val="252222">
              <a:alpha val="95000"/>
            </a:srgbClr>
          </a:solidFill>
          <a:ln w="14288">
            <a:solidFill>
              <a:srgbClr val="971B55"/>
            </a:solidFill>
            <a:prstDash val="solid"/>
          </a:ln>
        </p:spPr>
      </p:sp>
      <p:sp>
        <p:nvSpPr>
          <p:cNvPr id="13" name="Shape 11"/>
          <p:cNvSpPr/>
          <p:nvPr/>
        </p:nvSpPr>
        <p:spPr>
          <a:xfrm>
            <a:off x="460251" y="2555081"/>
            <a:ext cx="57150" cy="904503"/>
          </a:xfrm>
          <a:prstGeom prst="roundRect">
            <a:avLst>
              <a:gd name="adj" fmla="val 87188"/>
            </a:avLst>
          </a:prstGeom>
          <a:solidFill>
            <a:srgbClr val="F20374"/>
          </a:solidFill>
          <a:ln/>
        </p:spPr>
      </p:sp>
      <p:sp>
        <p:nvSpPr>
          <p:cNvPr id="14" name="Text 12"/>
          <p:cNvSpPr/>
          <p:nvPr/>
        </p:nvSpPr>
        <p:spPr>
          <a:xfrm>
            <a:off x="650304" y="2687985"/>
            <a:ext cx="1395710" cy="174501"/>
          </a:xfrm>
          <a:prstGeom prst="rect">
            <a:avLst/>
          </a:prstGeom>
          <a:noFill/>
          <a:ln/>
        </p:spPr>
        <p:txBody>
          <a:bodyPr wrap="none" lIns="0" tIns="0" rIns="0" bIns="0" rtlCol="0" anchor="t"/>
          <a:lstStyle/>
          <a:p>
            <a:pPr algn="l" indent="0" marL="0">
              <a:lnSpc>
                <a:spcPts val="1350"/>
              </a:lnSpc>
              <a:buNone/>
            </a:pPr>
            <a:r>
              <a:rPr lang="en-US" sz="1050" b="1" dirty="0">
                <a:solidFill>
                  <a:srgbClr val="E5E0DF"/>
                </a:solidFill>
                <a:latin typeface="Overpass Bold" pitchFamily="34" charset="0"/>
                <a:ea typeface="Overpass Bold" pitchFamily="34" charset="-122"/>
                <a:cs typeface="Overpass Bold" pitchFamily="34" charset="-120"/>
              </a:rPr>
              <a:t>Region</a:t>
            </a:r>
            <a:endParaRPr lang="en-US" sz="1050" dirty="0"/>
          </a:p>
        </p:txBody>
      </p:sp>
      <p:sp>
        <p:nvSpPr>
          <p:cNvPr id="15" name="Text 13"/>
          <p:cNvSpPr/>
          <p:nvPr/>
        </p:nvSpPr>
        <p:spPr>
          <a:xfrm>
            <a:off x="650304" y="2926928"/>
            <a:ext cx="3735065" cy="399752"/>
          </a:xfrm>
          <a:prstGeom prst="rect">
            <a:avLst/>
          </a:prstGeom>
          <a:noFill/>
          <a:ln/>
        </p:spPr>
        <p:txBody>
          <a:bodyPr wrap="square" lIns="0" tIns="0" rIns="0" bIns="0" rtlCol="0" anchor="t"/>
          <a:lstStyle/>
          <a:p>
            <a:pPr algn="l" indent="0" marL="0">
              <a:lnSpc>
                <a:spcPts val="1400"/>
              </a:lnSpc>
              <a:buNone/>
            </a:pPr>
            <a:r>
              <a:rPr lang="en-US" sz="900" dirty="0">
                <a:solidFill>
                  <a:srgbClr val="E5E0DF"/>
                </a:solidFill>
                <a:latin typeface="Overpass" pitchFamily="34" charset="0"/>
                <a:ea typeface="Overpass" pitchFamily="34" charset="-122"/>
                <a:cs typeface="Overpass" pitchFamily="34" charset="-120"/>
              </a:rPr>
              <a:t>A named spatial slot in an artifact layout. Examples: </a:t>
            </a:r>
            <a:pPr algn="l" indent="0" marL="0">
              <a:lnSpc>
                <a:spcPts val="1400"/>
              </a:lnSpc>
              <a:buNone/>
            </a:pPr>
            <a:r>
              <a:rPr lang="en-US" sz="900" dirty="0">
                <a:solidFill>
                  <a:srgbClr val="E5E0DF"/>
                </a:solidFill>
                <a:highlight>
                  <a:srgbClr val="322F2F"/>
                </a:highlight>
                <a:latin typeface="Consolas" pitchFamily="34" charset="0"/>
                <a:ea typeface="Consolas" pitchFamily="34" charset="-122"/>
                <a:cs typeface="Consolas" pitchFamily="34" charset="-120"/>
              </a:rPr>
              <a:t>icon</a:t>
            </a:r>
            <a:pPr algn="l" indent="0" marL="0">
              <a:lnSpc>
                <a:spcPts val="1400"/>
              </a:lnSpc>
              <a:buNone/>
            </a:pPr>
            <a:r>
              <a:rPr lang="en-US" sz="900" dirty="0">
                <a:solidFill>
                  <a:srgbClr val="E5E0DF"/>
                </a:solidFill>
                <a:latin typeface="Overpass" pitchFamily="34" charset="0"/>
                <a:ea typeface="Overpass" pitchFamily="34" charset="-122"/>
                <a:cs typeface="Overpass" pitchFamily="34" charset="-120"/>
              </a:rPr>
              <a:t>, </a:t>
            </a:r>
            <a:pPr algn="l" indent="0" marL="0">
              <a:lnSpc>
                <a:spcPts val="1400"/>
              </a:lnSpc>
              <a:buNone/>
            </a:pPr>
            <a:r>
              <a:rPr lang="en-US" sz="900" dirty="0">
                <a:solidFill>
                  <a:srgbClr val="E5E0DF"/>
                </a:solidFill>
                <a:highlight>
                  <a:srgbClr val="322F2F"/>
                </a:highlight>
                <a:latin typeface="Consolas" pitchFamily="34" charset="0"/>
                <a:ea typeface="Consolas" pitchFamily="34" charset="-122"/>
                <a:cs typeface="Consolas" pitchFamily="34" charset="-120"/>
              </a:rPr>
              <a:t>title</a:t>
            </a:r>
            <a:pPr algn="l" indent="0" marL="0">
              <a:lnSpc>
                <a:spcPts val="1400"/>
              </a:lnSpc>
              <a:buNone/>
            </a:pPr>
            <a:r>
              <a:rPr lang="en-US" sz="900" dirty="0">
                <a:solidFill>
                  <a:srgbClr val="E5E0DF"/>
                </a:solidFill>
                <a:latin typeface="Overpass" pitchFamily="34" charset="0"/>
                <a:ea typeface="Overpass" pitchFamily="34" charset="-122"/>
                <a:cs typeface="Overpass" pitchFamily="34" charset="-120"/>
              </a:rPr>
              <a:t>, </a:t>
            </a:r>
            <a:pPr algn="l" indent="0" marL="0">
              <a:lnSpc>
                <a:spcPts val="1400"/>
              </a:lnSpc>
              <a:buNone/>
            </a:pPr>
            <a:r>
              <a:rPr lang="en-US" sz="900" dirty="0">
                <a:solidFill>
                  <a:srgbClr val="E5E0DF"/>
                </a:solidFill>
                <a:highlight>
                  <a:srgbClr val="322F2F"/>
                </a:highlight>
                <a:latin typeface="Consolas" pitchFamily="34" charset="0"/>
                <a:ea typeface="Consolas" pitchFamily="34" charset="-122"/>
                <a:cs typeface="Consolas" pitchFamily="34" charset="-120"/>
              </a:rPr>
              <a:t>tags</a:t>
            </a:r>
            <a:pPr algn="l" indent="0" marL="0">
              <a:lnSpc>
                <a:spcPts val="1400"/>
              </a:lnSpc>
              <a:buNone/>
            </a:pPr>
            <a:r>
              <a:rPr lang="en-US" sz="900" dirty="0">
                <a:solidFill>
                  <a:srgbClr val="E5E0DF"/>
                </a:solidFill>
                <a:latin typeface="Overpass" pitchFamily="34" charset="0"/>
                <a:ea typeface="Overpass" pitchFamily="34" charset="-122"/>
                <a:cs typeface="Overpass" pitchFamily="34" charset="-120"/>
              </a:rPr>
              <a:t>, </a:t>
            </a:r>
            <a:pPr algn="l" indent="0" marL="0">
              <a:lnSpc>
                <a:spcPts val="1400"/>
              </a:lnSpc>
              <a:buNone/>
            </a:pPr>
            <a:r>
              <a:rPr lang="en-US" sz="900" dirty="0">
                <a:solidFill>
                  <a:srgbClr val="E5E0DF"/>
                </a:solidFill>
                <a:highlight>
                  <a:srgbClr val="322F2F"/>
                </a:highlight>
                <a:latin typeface="Consolas" pitchFamily="34" charset="0"/>
                <a:ea typeface="Consolas" pitchFamily="34" charset="-122"/>
                <a:cs typeface="Consolas" pitchFamily="34" charset="-120"/>
              </a:rPr>
              <a:t>stats</a:t>
            </a:r>
            <a:pPr algn="l" indent="0" marL="0">
              <a:lnSpc>
                <a:spcPts val="1400"/>
              </a:lnSpc>
              <a:buNone/>
            </a:pPr>
            <a:r>
              <a:rPr lang="en-US" sz="900" dirty="0">
                <a:solidFill>
                  <a:srgbClr val="E5E0DF"/>
                </a:solidFill>
                <a:latin typeface="Overpass" pitchFamily="34" charset="0"/>
                <a:ea typeface="Overpass" pitchFamily="34" charset="-122"/>
                <a:cs typeface="Overpass" pitchFamily="34" charset="-120"/>
              </a:rPr>
              <a:t>, </a:t>
            </a:r>
            <a:pPr algn="l" indent="0" marL="0">
              <a:lnSpc>
                <a:spcPts val="1400"/>
              </a:lnSpc>
              <a:buNone/>
            </a:pPr>
            <a:r>
              <a:rPr lang="en-US" sz="900" dirty="0">
                <a:solidFill>
                  <a:srgbClr val="E5E0DF"/>
                </a:solidFill>
                <a:highlight>
                  <a:srgbClr val="322F2F"/>
                </a:highlight>
                <a:latin typeface="Consolas" pitchFamily="34" charset="0"/>
                <a:ea typeface="Consolas" pitchFamily="34" charset="-122"/>
                <a:cs typeface="Consolas" pitchFamily="34" charset="-120"/>
              </a:rPr>
              <a:t>actions</a:t>
            </a:r>
            <a:pPr algn="l" indent="0" marL="0">
              <a:lnSpc>
                <a:spcPts val="1400"/>
              </a:lnSpc>
              <a:buNone/>
            </a:pPr>
            <a:r>
              <a:rPr lang="en-US" sz="900" dirty="0">
                <a:solidFill>
                  <a:srgbClr val="E5E0DF"/>
                </a:solidFill>
                <a:latin typeface="Overpass" pitchFamily="34" charset="0"/>
                <a:ea typeface="Overpass" pitchFamily="34" charset="-122"/>
                <a:cs typeface="Overpass" pitchFamily="34" charset="-120"/>
              </a:rPr>
              <a:t>, </a:t>
            </a:r>
            <a:pPr algn="l" indent="0" marL="0">
              <a:lnSpc>
                <a:spcPts val="1400"/>
              </a:lnSpc>
              <a:buNone/>
            </a:pPr>
            <a:r>
              <a:rPr lang="en-US" sz="900" dirty="0">
                <a:solidFill>
                  <a:srgbClr val="E5E0DF"/>
                </a:solidFill>
                <a:highlight>
                  <a:srgbClr val="322F2F"/>
                </a:highlight>
                <a:latin typeface="Consolas" pitchFamily="34" charset="0"/>
                <a:ea typeface="Consolas" pitchFamily="34" charset="-122"/>
                <a:cs typeface="Consolas" pitchFamily="34" charset="-120"/>
              </a:rPr>
              <a:t>state_badge</a:t>
            </a:r>
            <a:pPr algn="l" indent="0" marL="0">
              <a:lnSpc>
                <a:spcPts val="1400"/>
              </a:lnSpc>
              <a:buNone/>
            </a:pPr>
            <a:r>
              <a:rPr lang="en-US" sz="900" dirty="0">
                <a:solidFill>
                  <a:srgbClr val="E5E0DF"/>
                </a:solidFill>
                <a:latin typeface="Overpass" pitchFamily="34" charset="0"/>
                <a:ea typeface="Overpass" pitchFamily="34" charset="-122"/>
                <a:cs typeface="Overpass" pitchFamily="34" charset="-120"/>
              </a:rPr>
              <a:t>.</a:t>
            </a:r>
            <a:endParaRPr lang="en-US" sz="900" dirty="0"/>
          </a:p>
        </p:txBody>
      </p:sp>
      <p:sp>
        <p:nvSpPr>
          <p:cNvPr id="16" name="Shape 14"/>
          <p:cNvSpPr/>
          <p:nvPr/>
        </p:nvSpPr>
        <p:spPr>
          <a:xfrm>
            <a:off x="4625727" y="2555081"/>
            <a:ext cx="4043735" cy="904503"/>
          </a:xfrm>
          <a:prstGeom prst="roundRect">
            <a:avLst>
              <a:gd name="adj" fmla="val 7582"/>
            </a:avLst>
          </a:prstGeom>
          <a:solidFill>
            <a:srgbClr val="252222">
              <a:alpha val="95000"/>
            </a:srgbClr>
          </a:solidFill>
          <a:ln w="14288">
            <a:solidFill>
              <a:srgbClr val="971B55"/>
            </a:solidFill>
            <a:prstDash val="solid"/>
          </a:ln>
        </p:spPr>
      </p:sp>
      <p:sp>
        <p:nvSpPr>
          <p:cNvPr id="17" name="Shape 15"/>
          <p:cNvSpPr/>
          <p:nvPr/>
        </p:nvSpPr>
        <p:spPr>
          <a:xfrm>
            <a:off x="4611439" y="2555081"/>
            <a:ext cx="57150" cy="904503"/>
          </a:xfrm>
          <a:prstGeom prst="roundRect">
            <a:avLst>
              <a:gd name="adj" fmla="val 87188"/>
            </a:avLst>
          </a:prstGeom>
          <a:solidFill>
            <a:srgbClr val="F20374"/>
          </a:solidFill>
          <a:ln/>
        </p:spPr>
      </p:sp>
      <p:sp>
        <p:nvSpPr>
          <p:cNvPr id="18" name="Text 16"/>
          <p:cNvSpPr/>
          <p:nvPr/>
        </p:nvSpPr>
        <p:spPr>
          <a:xfrm>
            <a:off x="4801493" y="2687985"/>
            <a:ext cx="1395710" cy="174501"/>
          </a:xfrm>
          <a:prstGeom prst="rect">
            <a:avLst/>
          </a:prstGeom>
          <a:noFill/>
          <a:ln/>
        </p:spPr>
        <p:txBody>
          <a:bodyPr wrap="none" lIns="0" tIns="0" rIns="0" bIns="0" rtlCol="0" anchor="t"/>
          <a:lstStyle/>
          <a:p>
            <a:pPr algn="l" indent="0" marL="0">
              <a:lnSpc>
                <a:spcPts val="1350"/>
              </a:lnSpc>
              <a:buNone/>
            </a:pPr>
            <a:r>
              <a:rPr lang="en-US" sz="1050" b="1" dirty="0">
                <a:solidFill>
                  <a:srgbClr val="E5E0DF"/>
                </a:solidFill>
                <a:latin typeface="Overpass Bold" pitchFamily="34" charset="0"/>
                <a:ea typeface="Overpass Bold" pitchFamily="34" charset="-122"/>
                <a:cs typeface="Overpass Bold" pitchFamily="34" charset="-120"/>
              </a:rPr>
              <a:t>Render Target</a:t>
            </a:r>
            <a:endParaRPr lang="en-US" sz="1050" dirty="0"/>
          </a:p>
        </p:txBody>
      </p:sp>
      <p:sp>
        <p:nvSpPr>
          <p:cNvPr id="19" name="Text 17"/>
          <p:cNvSpPr/>
          <p:nvPr/>
        </p:nvSpPr>
        <p:spPr>
          <a:xfrm>
            <a:off x="4801493" y="2926928"/>
            <a:ext cx="3735065" cy="399752"/>
          </a:xfrm>
          <a:prstGeom prst="rect">
            <a:avLst/>
          </a:prstGeom>
          <a:noFill/>
          <a:ln/>
        </p:spPr>
        <p:txBody>
          <a:bodyPr wrap="square" lIns="0" tIns="0" rIns="0" bIns="0" rtlCol="0" anchor="t"/>
          <a:lstStyle/>
          <a:p>
            <a:pPr algn="l" indent="0" marL="0">
              <a:lnSpc>
                <a:spcPts val="1400"/>
              </a:lnSpc>
              <a:buNone/>
            </a:pPr>
            <a:r>
              <a:rPr lang="en-US" sz="900" dirty="0">
                <a:solidFill>
                  <a:srgbClr val="E5E0DF"/>
                </a:solidFill>
                <a:latin typeface="Overpass" pitchFamily="34" charset="0"/>
                <a:ea typeface="Overpass" pitchFamily="34" charset="-122"/>
                <a:cs typeface="Overpass" pitchFamily="34" charset="-120"/>
              </a:rPr>
              <a:t>The output context where a field or region appears — </a:t>
            </a:r>
            <a:pPr algn="l" indent="0" marL="0">
              <a:lnSpc>
                <a:spcPts val="1400"/>
              </a:lnSpc>
              <a:buNone/>
            </a:pPr>
            <a:r>
              <a:rPr lang="en-US" sz="900" dirty="0">
                <a:solidFill>
                  <a:srgbClr val="E5E0DF"/>
                </a:solidFill>
                <a:highlight>
                  <a:srgbClr val="322F2F"/>
                </a:highlight>
                <a:latin typeface="Consolas" pitchFamily="34" charset="0"/>
                <a:ea typeface="Consolas" pitchFamily="34" charset="-122"/>
                <a:cs typeface="Consolas" pitchFamily="34" charset="-120"/>
              </a:rPr>
              <a:t>svg</a:t>
            </a:r>
            <a:pPr algn="l" indent="0" marL="0">
              <a:lnSpc>
                <a:spcPts val="1400"/>
              </a:lnSpc>
              <a:buNone/>
            </a:pPr>
            <a:r>
              <a:rPr lang="en-US" sz="900" dirty="0">
                <a:solidFill>
                  <a:srgbClr val="E5E0DF"/>
                </a:solidFill>
                <a:latin typeface="Overpass" pitchFamily="34" charset="0"/>
                <a:ea typeface="Overpass" pitchFamily="34" charset="-122"/>
                <a:cs typeface="Overpass" pitchFamily="34" charset="-120"/>
              </a:rPr>
              <a:t>, </a:t>
            </a:r>
            <a:pPr algn="l" indent="0" marL="0">
              <a:lnSpc>
                <a:spcPts val="1400"/>
              </a:lnSpc>
              <a:buNone/>
            </a:pPr>
            <a:r>
              <a:rPr lang="en-US" sz="900" dirty="0">
                <a:solidFill>
                  <a:srgbClr val="E5E0DF"/>
                </a:solidFill>
                <a:highlight>
                  <a:srgbClr val="322F2F"/>
                </a:highlight>
                <a:latin typeface="Consolas" pitchFamily="34" charset="0"/>
                <a:ea typeface="Consolas" pitchFamily="34" charset="-122"/>
                <a:cs typeface="Consolas" pitchFamily="34" charset="-120"/>
              </a:rPr>
              <a:t>html</a:t>
            </a:r>
            <a:pPr algn="l" indent="0" marL="0">
              <a:lnSpc>
                <a:spcPts val="1400"/>
              </a:lnSpc>
              <a:buNone/>
            </a:pPr>
            <a:r>
              <a:rPr lang="en-US" sz="900" dirty="0">
                <a:solidFill>
                  <a:srgbClr val="E5E0DF"/>
                </a:solidFill>
                <a:latin typeface="Overpass" pitchFamily="34" charset="0"/>
                <a:ea typeface="Overpass" pitchFamily="34" charset="-122"/>
                <a:cs typeface="Overpass" pitchFamily="34" charset="-120"/>
              </a:rPr>
              <a:t>, </a:t>
            </a:r>
            <a:pPr algn="l" indent="0" marL="0">
              <a:lnSpc>
                <a:spcPts val="1400"/>
              </a:lnSpc>
              <a:buNone/>
            </a:pPr>
            <a:r>
              <a:rPr lang="en-US" sz="900" dirty="0">
                <a:solidFill>
                  <a:srgbClr val="E5E0DF"/>
                </a:solidFill>
                <a:highlight>
                  <a:srgbClr val="322F2F"/>
                </a:highlight>
                <a:latin typeface="Consolas" pitchFamily="34" charset="0"/>
                <a:ea typeface="Consolas" pitchFamily="34" charset="-122"/>
                <a:cs typeface="Consolas" pitchFamily="34" charset="-120"/>
              </a:rPr>
              <a:t>sesm</a:t>
            </a:r>
            <a:pPr algn="l" indent="0" marL="0">
              <a:lnSpc>
                <a:spcPts val="1400"/>
              </a:lnSpc>
              <a:buNone/>
            </a:pPr>
            <a:r>
              <a:rPr lang="en-US" sz="900" dirty="0">
                <a:solidFill>
                  <a:srgbClr val="E5E0DF"/>
                </a:solidFill>
                <a:latin typeface="Overpass" pitchFamily="34" charset="0"/>
                <a:ea typeface="Overpass" pitchFamily="34" charset="-122"/>
                <a:cs typeface="Overpass" pitchFamily="34" charset="-120"/>
              </a:rPr>
              <a:t>, or </a:t>
            </a:r>
            <a:pPr algn="l" indent="0" marL="0">
              <a:lnSpc>
                <a:spcPts val="1400"/>
              </a:lnSpc>
              <a:buNone/>
            </a:pPr>
            <a:r>
              <a:rPr lang="en-US" sz="900" dirty="0">
                <a:solidFill>
                  <a:srgbClr val="E5E0DF"/>
                </a:solidFill>
                <a:highlight>
                  <a:srgbClr val="322F2F"/>
                </a:highlight>
                <a:latin typeface="Consolas" pitchFamily="34" charset="0"/>
                <a:ea typeface="Consolas" pitchFamily="34" charset="-122"/>
                <a:cs typeface="Consolas" pitchFamily="34" charset="-120"/>
              </a:rPr>
              <a:t>brand</a:t>
            </a:r>
            <a:pPr algn="l" indent="0" marL="0">
              <a:lnSpc>
                <a:spcPts val="1400"/>
              </a:lnSpc>
              <a:buNone/>
            </a:pPr>
            <a:r>
              <a:rPr lang="en-US" sz="900" dirty="0">
                <a:solidFill>
                  <a:srgbClr val="E5E0DF"/>
                </a:solidFill>
                <a:latin typeface="Overpass" pitchFamily="34" charset="0"/>
                <a:ea typeface="Overpass" pitchFamily="34" charset="-122"/>
                <a:cs typeface="Overpass" pitchFamily="34" charset="-120"/>
              </a:rPr>
              <a:t>.</a:t>
            </a:r>
            <a:endParaRPr lang="en-US" sz="900" dirty="0"/>
          </a:p>
        </p:txBody>
      </p:sp>
      <p:sp>
        <p:nvSpPr>
          <p:cNvPr id="20" name="Shape 18"/>
          <p:cNvSpPr/>
          <p:nvPr/>
        </p:nvSpPr>
        <p:spPr>
          <a:xfrm>
            <a:off x="474538" y="3580507"/>
            <a:ext cx="1968103" cy="1209005"/>
          </a:xfrm>
          <a:prstGeom prst="roundRect">
            <a:avLst>
              <a:gd name="adj" fmla="val 4121"/>
            </a:avLst>
          </a:prstGeom>
          <a:solidFill>
            <a:srgbClr val="7E023C"/>
          </a:solidFill>
          <a:ln w="4763">
            <a:solidFill>
              <a:srgbClr val="971B55"/>
            </a:solidFill>
            <a:prstDash val="solid"/>
          </a:ln>
        </p:spPr>
      </p:sp>
      <p:sp>
        <p:nvSpPr>
          <p:cNvPr id="21" name="Text 19"/>
          <p:cNvSpPr/>
          <p:nvPr/>
        </p:nvSpPr>
        <p:spPr>
          <a:xfrm>
            <a:off x="597917" y="3703886"/>
            <a:ext cx="1395710" cy="174501"/>
          </a:xfrm>
          <a:prstGeom prst="rect">
            <a:avLst/>
          </a:prstGeom>
          <a:noFill/>
          <a:ln/>
        </p:spPr>
        <p:txBody>
          <a:bodyPr wrap="none" lIns="0" tIns="0" rIns="0" bIns="0" rtlCol="0" anchor="t"/>
          <a:lstStyle/>
          <a:p>
            <a:pPr algn="l" indent="0" marL="0">
              <a:lnSpc>
                <a:spcPts val="1350"/>
              </a:lnSpc>
              <a:buNone/>
            </a:pPr>
            <a:r>
              <a:rPr lang="en-US" sz="1050" b="1" dirty="0">
                <a:solidFill>
                  <a:srgbClr val="E5E0DF"/>
                </a:solidFill>
                <a:latin typeface="Overpass Bold" pitchFamily="34" charset="0"/>
                <a:ea typeface="Overpass Bold" pitchFamily="34" charset="-122"/>
                <a:cs typeface="Overpass Bold" pitchFamily="34" charset="-120"/>
              </a:rPr>
              <a:t>Visible Field</a:t>
            </a:r>
            <a:endParaRPr lang="en-US" sz="1050" dirty="0"/>
          </a:p>
        </p:txBody>
      </p:sp>
      <p:sp>
        <p:nvSpPr>
          <p:cNvPr id="22" name="Text 20"/>
          <p:cNvSpPr/>
          <p:nvPr/>
        </p:nvSpPr>
        <p:spPr>
          <a:xfrm>
            <a:off x="597917" y="3942829"/>
            <a:ext cx="1721346" cy="361652"/>
          </a:xfrm>
          <a:prstGeom prst="rect">
            <a:avLst/>
          </a:prstGeom>
          <a:noFill/>
          <a:ln/>
        </p:spPr>
        <p:txBody>
          <a:bodyPr wrap="square" lIns="0" tIns="0" rIns="0" bIns="0" rtlCol="0" anchor="t"/>
          <a:lstStyle/>
          <a:p>
            <a:pPr algn="l" indent="0" marL="0">
              <a:lnSpc>
                <a:spcPts val="1400"/>
              </a:lnSpc>
              <a:buNone/>
            </a:pPr>
            <a:r>
              <a:rPr lang="en-US" sz="900" dirty="0">
                <a:solidFill>
                  <a:srgbClr val="E5E0DF"/>
                </a:solidFill>
                <a:latin typeface="Overpass" pitchFamily="34" charset="0"/>
                <a:ea typeface="Overpass" pitchFamily="34" charset="-122"/>
                <a:cs typeface="Overpass" pitchFamily="34" charset="-120"/>
              </a:rPr>
              <a:t>Must be shown to the user in the rendered UI.</a:t>
            </a:r>
            <a:endParaRPr lang="en-US" sz="900" dirty="0"/>
          </a:p>
        </p:txBody>
      </p:sp>
      <p:sp>
        <p:nvSpPr>
          <p:cNvPr id="23" name="Shape 21"/>
          <p:cNvSpPr/>
          <p:nvPr/>
        </p:nvSpPr>
        <p:spPr>
          <a:xfrm>
            <a:off x="2550096" y="3580507"/>
            <a:ext cx="1968178" cy="1209005"/>
          </a:xfrm>
          <a:prstGeom prst="roundRect">
            <a:avLst>
              <a:gd name="adj" fmla="val 4121"/>
            </a:avLst>
          </a:prstGeom>
          <a:solidFill>
            <a:srgbClr val="7E023C"/>
          </a:solidFill>
          <a:ln w="4763">
            <a:solidFill>
              <a:srgbClr val="971B55"/>
            </a:solidFill>
            <a:prstDash val="solid"/>
          </a:ln>
        </p:spPr>
      </p:sp>
      <p:sp>
        <p:nvSpPr>
          <p:cNvPr id="24" name="Text 22"/>
          <p:cNvSpPr/>
          <p:nvPr/>
        </p:nvSpPr>
        <p:spPr>
          <a:xfrm>
            <a:off x="2673474" y="3703886"/>
            <a:ext cx="1395710" cy="174501"/>
          </a:xfrm>
          <a:prstGeom prst="rect">
            <a:avLst/>
          </a:prstGeom>
          <a:noFill/>
          <a:ln/>
        </p:spPr>
        <p:txBody>
          <a:bodyPr wrap="none" lIns="0" tIns="0" rIns="0" bIns="0" rtlCol="0" anchor="t"/>
          <a:lstStyle/>
          <a:p>
            <a:pPr algn="l" indent="0" marL="0">
              <a:lnSpc>
                <a:spcPts val="1350"/>
              </a:lnSpc>
              <a:buNone/>
            </a:pPr>
            <a:r>
              <a:rPr lang="en-US" sz="1050" b="1" dirty="0">
                <a:solidFill>
                  <a:srgbClr val="E5E0DF"/>
                </a:solidFill>
                <a:latin typeface="Overpass Bold" pitchFamily="34" charset="0"/>
                <a:ea typeface="Overpass Bold" pitchFamily="34" charset="-122"/>
                <a:cs typeface="Overpass Bold" pitchFamily="34" charset="-120"/>
              </a:rPr>
              <a:t>Embedded Field</a:t>
            </a:r>
            <a:endParaRPr lang="en-US" sz="1050" dirty="0"/>
          </a:p>
        </p:txBody>
      </p:sp>
      <p:sp>
        <p:nvSpPr>
          <p:cNvPr id="25" name="Text 23"/>
          <p:cNvSpPr/>
          <p:nvPr/>
        </p:nvSpPr>
        <p:spPr>
          <a:xfrm>
            <a:off x="2673474" y="3942829"/>
            <a:ext cx="1721421" cy="542479"/>
          </a:xfrm>
          <a:prstGeom prst="rect">
            <a:avLst/>
          </a:prstGeom>
          <a:noFill/>
          <a:ln/>
        </p:spPr>
        <p:txBody>
          <a:bodyPr wrap="square" lIns="0" tIns="0" rIns="0" bIns="0" rtlCol="0" anchor="t"/>
          <a:lstStyle/>
          <a:p>
            <a:pPr algn="l" indent="0" marL="0">
              <a:lnSpc>
                <a:spcPts val="1400"/>
              </a:lnSpc>
              <a:buNone/>
            </a:pPr>
            <a:r>
              <a:rPr lang="en-US" sz="900" dirty="0">
                <a:solidFill>
                  <a:srgbClr val="E5E0DF"/>
                </a:solidFill>
                <a:latin typeface="Overpass" pitchFamily="34" charset="0"/>
                <a:ea typeface="Overpass" pitchFamily="34" charset="-122"/>
                <a:cs typeface="Overpass" pitchFamily="34" charset="-120"/>
              </a:rPr>
              <a:t>Preserved in SESM or machine-readable metadata regardless of visual display.</a:t>
            </a:r>
            <a:endParaRPr lang="en-US" sz="900" dirty="0"/>
          </a:p>
        </p:txBody>
      </p:sp>
      <p:sp>
        <p:nvSpPr>
          <p:cNvPr id="26" name="Shape 24"/>
          <p:cNvSpPr/>
          <p:nvPr/>
        </p:nvSpPr>
        <p:spPr>
          <a:xfrm>
            <a:off x="4625727" y="3580507"/>
            <a:ext cx="1968103" cy="1209005"/>
          </a:xfrm>
          <a:prstGeom prst="roundRect">
            <a:avLst>
              <a:gd name="adj" fmla="val 4121"/>
            </a:avLst>
          </a:prstGeom>
          <a:solidFill>
            <a:srgbClr val="7E023C"/>
          </a:solidFill>
          <a:ln w="4763">
            <a:solidFill>
              <a:srgbClr val="971B55"/>
            </a:solidFill>
            <a:prstDash val="solid"/>
          </a:ln>
        </p:spPr>
      </p:sp>
      <p:sp>
        <p:nvSpPr>
          <p:cNvPr id="27" name="Text 25"/>
          <p:cNvSpPr/>
          <p:nvPr/>
        </p:nvSpPr>
        <p:spPr>
          <a:xfrm>
            <a:off x="4749105" y="3703886"/>
            <a:ext cx="1395710" cy="174501"/>
          </a:xfrm>
          <a:prstGeom prst="rect">
            <a:avLst/>
          </a:prstGeom>
          <a:noFill/>
          <a:ln/>
        </p:spPr>
        <p:txBody>
          <a:bodyPr wrap="none" lIns="0" tIns="0" rIns="0" bIns="0" rtlCol="0" anchor="t"/>
          <a:lstStyle/>
          <a:p>
            <a:pPr algn="l" indent="0" marL="0">
              <a:lnSpc>
                <a:spcPts val="1350"/>
              </a:lnSpc>
              <a:buNone/>
            </a:pPr>
            <a:r>
              <a:rPr lang="en-US" sz="1050" b="1" dirty="0">
                <a:solidFill>
                  <a:srgbClr val="E5E0DF"/>
                </a:solidFill>
                <a:latin typeface="Overpass Bold" pitchFamily="34" charset="0"/>
                <a:ea typeface="Overpass Bold" pitchFamily="34" charset="-122"/>
                <a:cs typeface="Overpass Bold" pitchFamily="34" charset="-120"/>
              </a:rPr>
              <a:t>Derived Field</a:t>
            </a:r>
            <a:endParaRPr lang="en-US" sz="1050" dirty="0"/>
          </a:p>
        </p:txBody>
      </p:sp>
      <p:sp>
        <p:nvSpPr>
          <p:cNvPr id="28" name="Text 26"/>
          <p:cNvSpPr/>
          <p:nvPr/>
        </p:nvSpPr>
        <p:spPr>
          <a:xfrm>
            <a:off x="4749105" y="3942829"/>
            <a:ext cx="1721346" cy="580579"/>
          </a:xfrm>
          <a:prstGeom prst="rect">
            <a:avLst/>
          </a:prstGeom>
          <a:noFill/>
          <a:ln/>
        </p:spPr>
        <p:txBody>
          <a:bodyPr wrap="square" lIns="0" tIns="0" rIns="0" bIns="0" rtlCol="0" anchor="t"/>
          <a:lstStyle/>
          <a:p>
            <a:pPr algn="l" indent="0" marL="0">
              <a:lnSpc>
                <a:spcPts val="1400"/>
              </a:lnSpc>
              <a:buNone/>
            </a:pPr>
            <a:r>
              <a:rPr lang="en-US" sz="900" dirty="0">
                <a:solidFill>
                  <a:srgbClr val="E5E0DF"/>
                </a:solidFill>
                <a:latin typeface="Overpass" pitchFamily="34" charset="0"/>
                <a:ea typeface="Overpass" pitchFamily="34" charset="-122"/>
                <a:cs typeface="Overpass" pitchFamily="34" charset="-120"/>
              </a:rPr>
              <a:t>Computed from source data — e.g., </a:t>
            </a:r>
            <a:pPr algn="l" indent="0" marL="0">
              <a:lnSpc>
                <a:spcPts val="1400"/>
              </a:lnSpc>
              <a:buNone/>
            </a:pPr>
            <a:r>
              <a:rPr lang="en-US" sz="900" dirty="0">
                <a:solidFill>
                  <a:srgbClr val="E5E0DF"/>
                </a:solidFill>
                <a:highlight>
                  <a:srgbClr val="322F2F"/>
                </a:highlight>
                <a:latin typeface="Consolas" pitchFamily="34" charset="0"/>
                <a:ea typeface="Consolas" pitchFamily="34" charset="-122"/>
                <a:cs typeface="Consolas" pitchFamily="34" charset="-120"/>
              </a:rPr>
              <a:t>quality_label</a:t>
            </a:r>
            <a:pPr algn="l" indent="0" marL="0">
              <a:lnSpc>
                <a:spcPts val="1400"/>
              </a:lnSpc>
              <a:buNone/>
            </a:pPr>
            <a:r>
              <a:rPr lang="en-US" sz="900" dirty="0">
                <a:solidFill>
                  <a:srgbClr val="E5E0DF"/>
                </a:solidFill>
                <a:latin typeface="Overpass" pitchFamily="34" charset="0"/>
                <a:ea typeface="Overpass" pitchFamily="34" charset="-122"/>
                <a:cs typeface="Overpass" pitchFamily="34" charset="-120"/>
              </a:rPr>
              <a:t> from </a:t>
            </a:r>
            <a:pPr algn="l" indent="0" marL="0">
              <a:lnSpc>
                <a:spcPts val="1400"/>
              </a:lnSpc>
              <a:buNone/>
            </a:pPr>
            <a:r>
              <a:rPr lang="en-US" sz="900" dirty="0">
                <a:solidFill>
                  <a:srgbClr val="E5E0DF"/>
                </a:solidFill>
                <a:highlight>
                  <a:srgbClr val="322F2F"/>
                </a:highlight>
                <a:latin typeface="Consolas" pitchFamily="34" charset="0"/>
                <a:ea typeface="Consolas" pitchFamily="34" charset="-122"/>
                <a:cs typeface="Consolas" pitchFamily="34" charset="-120"/>
              </a:rPr>
              <a:t>quality_score</a:t>
            </a:r>
            <a:pPr algn="l" indent="0" marL="0">
              <a:lnSpc>
                <a:spcPts val="1400"/>
              </a:lnSpc>
              <a:buNone/>
            </a:pPr>
            <a:r>
              <a:rPr lang="en-US" sz="900" dirty="0">
                <a:solidFill>
                  <a:srgbClr val="E5E0DF"/>
                </a:solidFill>
                <a:latin typeface="Overpass" pitchFamily="34" charset="0"/>
                <a:ea typeface="Overpass" pitchFamily="34" charset="-122"/>
                <a:cs typeface="Overpass" pitchFamily="34" charset="-120"/>
              </a:rPr>
              <a:t>.</a:t>
            </a:r>
            <a:endParaRPr lang="en-US" sz="900" dirty="0"/>
          </a:p>
        </p:txBody>
      </p:sp>
      <p:sp>
        <p:nvSpPr>
          <p:cNvPr id="29" name="Shape 27"/>
          <p:cNvSpPr/>
          <p:nvPr/>
        </p:nvSpPr>
        <p:spPr>
          <a:xfrm>
            <a:off x="6701284" y="3580507"/>
            <a:ext cx="1968178" cy="1209005"/>
          </a:xfrm>
          <a:prstGeom prst="roundRect">
            <a:avLst>
              <a:gd name="adj" fmla="val 4121"/>
            </a:avLst>
          </a:prstGeom>
          <a:solidFill>
            <a:srgbClr val="7E023C"/>
          </a:solidFill>
          <a:ln w="4763">
            <a:solidFill>
              <a:srgbClr val="971B55"/>
            </a:solidFill>
            <a:prstDash val="solid"/>
          </a:ln>
        </p:spPr>
      </p:sp>
      <p:sp>
        <p:nvSpPr>
          <p:cNvPr id="30" name="Text 28"/>
          <p:cNvSpPr/>
          <p:nvPr/>
        </p:nvSpPr>
        <p:spPr>
          <a:xfrm>
            <a:off x="6824663" y="3703886"/>
            <a:ext cx="1395710" cy="174501"/>
          </a:xfrm>
          <a:prstGeom prst="rect">
            <a:avLst/>
          </a:prstGeom>
          <a:noFill/>
          <a:ln/>
        </p:spPr>
        <p:txBody>
          <a:bodyPr wrap="none" lIns="0" tIns="0" rIns="0" bIns="0" rtlCol="0" anchor="t"/>
          <a:lstStyle/>
          <a:p>
            <a:pPr algn="l" indent="0" marL="0">
              <a:lnSpc>
                <a:spcPts val="1350"/>
              </a:lnSpc>
              <a:buNone/>
            </a:pPr>
            <a:r>
              <a:rPr lang="en-US" sz="1050" b="1" dirty="0">
                <a:solidFill>
                  <a:srgbClr val="E5E0DF"/>
                </a:solidFill>
                <a:latin typeface="Overpass Bold" pitchFamily="34" charset="0"/>
                <a:ea typeface="Overpass Bold" pitchFamily="34" charset="-122"/>
                <a:cs typeface="Overpass Bold" pitchFamily="34" charset="-120"/>
              </a:rPr>
              <a:t>Canonical Action</a:t>
            </a:r>
            <a:endParaRPr lang="en-US" sz="1050" dirty="0"/>
          </a:p>
        </p:txBody>
      </p:sp>
      <p:sp>
        <p:nvSpPr>
          <p:cNvPr id="31" name="Text 29"/>
          <p:cNvSpPr/>
          <p:nvPr/>
        </p:nvSpPr>
        <p:spPr>
          <a:xfrm>
            <a:off x="6824663" y="3942829"/>
            <a:ext cx="1721421" cy="723305"/>
          </a:xfrm>
          <a:prstGeom prst="rect">
            <a:avLst/>
          </a:prstGeom>
          <a:noFill/>
          <a:ln/>
        </p:spPr>
        <p:txBody>
          <a:bodyPr wrap="square" lIns="0" tIns="0" rIns="0" bIns="0" rtlCol="0" anchor="t"/>
          <a:lstStyle/>
          <a:p>
            <a:pPr algn="l" indent="0" marL="0">
              <a:lnSpc>
                <a:spcPts val="1400"/>
              </a:lnSpc>
              <a:buNone/>
            </a:pPr>
            <a:r>
              <a:rPr lang="en-US" sz="900" dirty="0">
                <a:solidFill>
                  <a:srgbClr val="E5E0DF"/>
                </a:solidFill>
                <a:latin typeface="Overpass" pitchFamily="34" charset="0"/>
                <a:ea typeface="Overpass" pitchFamily="34" charset="-122"/>
                <a:cs typeface="Overpass" pitchFamily="34" charset="-120"/>
              </a:rPr>
              <a:t>Primary destination or operation — e.g., opening the canonical dataset page or downloading a release.</a:t>
            </a:r>
            <a:endParaRPr lang="en-US" sz="9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3429000" cy="5143500"/>
          </a:xfrm>
          <a:prstGeom prst="rect">
            <a:avLst/>
          </a:prstGeom>
        </p:spPr>
      </p:pic>
      <p:sp>
        <p:nvSpPr>
          <p:cNvPr id="3" name="Text 0"/>
          <p:cNvSpPr/>
          <p:nvPr/>
        </p:nvSpPr>
        <p:spPr>
          <a:xfrm>
            <a:off x="3821683" y="298698"/>
            <a:ext cx="2379464" cy="288801"/>
          </a:xfrm>
          <a:prstGeom prst="rect">
            <a:avLst/>
          </a:prstGeom>
          <a:noFill/>
          <a:ln/>
        </p:spPr>
        <p:txBody>
          <a:bodyPr wrap="none" lIns="0" tIns="0" rIns="0" bIns="0" rtlCol="0" anchor="t"/>
          <a:lstStyle/>
          <a:p>
            <a:pPr algn="l" indent="0" marL="0">
              <a:lnSpc>
                <a:spcPts val="2250"/>
              </a:lnSpc>
              <a:buNone/>
            </a:pPr>
            <a:r>
              <a:rPr lang="en-US" sz="1800" b="1" dirty="0">
                <a:solidFill>
                  <a:srgbClr val="FFFFFF"/>
                </a:solidFill>
                <a:latin typeface="Overpass Bold" pitchFamily="34" charset="0"/>
                <a:ea typeface="Overpass Bold" pitchFamily="34" charset="-122"/>
                <a:cs typeface="Overpass Bold" pitchFamily="34" charset="-120"/>
              </a:rPr>
              <a:t>6. AIC Block Structure</a:t>
            </a:r>
            <a:endParaRPr lang="en-US" sz="1800" dirty="0"/>
          </a:p>
        </p:txBody>
      </p:sp>
      <p:sp>
        <p:nvSpPr>
          <p:cNvPr id="4" name="Text 1"/>
          <p:cNvSpPr/>
          <p:nvPr/>
        </p:nvSpPr>
        <p:spPr>
          <a:xfrm>
            <a:off x="3821683" y="697929"/>
            <a:ext cx="4929634" cy="412105"/>
          </a:xfrm>
          <a:prstGeom prst="rect">
            <a:avLst/>
          </a:prstGeom>
          <a:noFill/>
          <a:ln/>
        </p:spPr>
        <p:txBody>
          <a:bodyPr wrap="square" lIns="0" tIns="0" rIns="0" bIns="0" rtlCol="0" anchor="t"/>
          <a:lstStyle/>
          <a:p>
            <a:pPr algn="l" indent="0" marL="0">
              <a:lnSpc>
                <a:spcPts val="1050"/>
              </a:lnSpc>
              <a:buNone/>
            </a:pPr>
            <a:r>
              <a:rPr lang="en-US" sz="750" dirty="0">
                <a:solidFill>
                  <a:srgbClr val="E5E0DF"/>
                </a:solidFill>
                <a:latin typeface="Overpass" pitchFamily="34" charset="0"/>
                <a:ea typeface="Overpass" pitchFamily="34" charset="-122"/>
                <a:cs typeface="Overpass" pitchFamily="34" charset="-120"/>
              </a:rPr>
              <a:t>An AIC contract is a JSON-compatible object with a stable top-level shape. The contract may live as a standalone JSON or TOML file, embedded generator configuration, documented Markdown examples, a Rust struct, or a validation schema.</a:t>
            </a:r>
            <a:endParaRPr lang="en-US" sz="750" dirty="0"/>
          </a:p>
        </p:txBody>
      </p:sp>
      <p:sp>
        <p:nvSpPr>
          <p:cNvPr id="5" name="Shape 2"/>
          <p:cNvSpPr/>
          <p:nvPr/>
        </p:nvSpPr>
        <p:spPr>
          <a:xfrm>
            <a:off x="3821683" y="1192857"/>
            <a:ext cx="4929634" cy="3081040"/>
          </a:xfrm>
          <a:prstGeom prst="roundRect">
            <a:avLst>
              <a:gd name="adj" fmla="val 1338"/>
            </a:avLst>
          </a:prstGeom>
          <a:solidFill>
            <a:srgbClr val="322F2F"/>
          </a:solidFill>
          <a:ln/>
        </p:spPr>
      </p:sp>
      <p:sp>
        <p:nvSpPr>
          <p:cNvPr id="6" name="Shape 3"/>
          <p:cNvSpPr/>
          <p:nvPr/>
        </p:nvSpPr>
        <p:spPr>
          <a:xfrm>
            <a:off x="3816846" y="1192857"/>
            <a:ext cx="4939308" cy="3081040"/>
          </a:xfrm>
          <a:prstGeom prst="roundRect">
            <a:avLst>
              <a:gd name="adj" fmla="val 478"/>
            </a:avLst>
          </a:prstGeom>
          <a:solidFill>
            <a:srgbClr val="322F2F"/>
          </a:solidFill>
          <a:ln/>
        </p:spPr>
      </p:sp>
      <p:sp>
        <p:nvSpPr>
          <p:cNvPr id="7" name="Text 4"/>
          <p:cNvSpPr/>
          <p:nvPr/>
        </p:nvSpPr>
        <p:spPr>
          <a:xfrm>
            <a:off x="3939555" y="1291010"/>
            <a:ext cx="4693890" cy="2884736"/>
          </a:xfrm>
          <a:prstGeom prst="rect">
            <a:avLst/>
          </a:prstGeom>
          <a:noFill/>
          <a:ln/>
        </p:spPr>
        <p:txBody>
          <a:bodyPr wrap="square" lIns="0" tIns="0" rIns="0" bIns="0" rtlCol="0" anchor="t"/>
          <a:lstStyle/>
          <a:p>
            <a:pPr algn="l" indent="0" marL="0">
              <a:lnSpc>
                <a:spcPts val="1050"/>
              </a:lnSpc>
              <a:buNone/>
            </a:pPr>
            <a:r>
              <a:rPr lang="en-US" sz="750" dirty="0">
                <a:solidFill>
                  <a:srgbClr val="E5E0DF"/>
                </a:solidFill>
                <a:highlight>
                  <a:srgbClr val="322F2F"/>
                </a:highlight>
                <a:latin typeface="Consolas" pitchFamily="34" charset="0"/>
                <a:ea typeface="Consolas" pitchFamily="34" charset="-122"/>
                <a:cs typeface="Consolas" pitchFamily="34" charset="-120"/>
              </a:rPr>
              <a:t>{
  "aic_version": "0.1.0",
  "artifact_type": "dataset-card",
  "compatible_with": {
    "sesm": "0.2.x",
    "nipc": "0.1.x",
    "neon_ink": "0.1.x",
    "apgc": "0.1.x"
  },
  "fields": {},
  "theme": {},
  "layout": {},
  "semantic_mapping": {},
  "state_mapping": {},
  "fallback_rules": {},
  "render": {},
  "render_targets": {},
  "interaction": {},
  "validation": {}
}
</a:t>
            </a:r>
            <a:endParaRPr lang="en-US" sz="750" dirty="0"/>
          </a:p>
        </p:txBody>
      </p:sp>
      <p:sp>
        <p:nvSpPr>
          <p:cNvPr id="8" name="Shape 5"/>
          <p:cNvSpPr/>
          <p:nvPr/>
        </p:nvSpPr>
        <p:spPr>
          <a:xfrm>
            <a:off x="3821683" y="4356720"/>
            <a:ext cx="4929634" cy="488082"/>
          </a:xfrm>
          <a:prstGeom prst="roundRect">
            <a:avLst>
              <a:gd name="adj" fmla="val 8449"/>
            </a:avLst>
          </a:prstGeom>
          <a:solidFill>
            <a:srgbClr val="022349"/>
          </a:solidFill>
          <a:ln/>
        </p:spPr>
      </p:sp>
      <p:pic>
        <p:nvPicPr>
          <p:cNvPr id="9" name="Image 1" descr="preencoded.png">    </p:cNvPr>
          <p:cNvPicPr>
            <a:picLocks noChangeAspect="1"/>
          </p:cNvPicPr>
          <p:nvPr/>
        </p:nvPicPr>
        <p:blipFill>
          <a:blip r:embed="rId2"/>
          <a:stretch>
            <a:fillRect/>
          </a:stretch>
        </p:blipFill>
        <p:spPr>
          <a:xfrm>
            <a:off x="3919835" y="4483894"/>
            <a:ext cx="122709" cy="98152"/>
          </a:xfrm>
          <a:prstGeom prst="rect">
            <a:avLst/>
          </a:prstGeom>
        </p:spPr>
      </p:pic>
      <p:sp>
        <p:nvSpPr>
          <p:cNvPr id="10" name="Text 6"/>
          <p:cNvSpPr/>
          <p:nvPr/>
        </p:nvSpPr>
        <p:spPr>
          <a:xfrm>
            <a:off x="4140696" y="4454798"/>
            <a:ext cx="4512469" cy="274737"/>
          </a:xfrm>
          <a:prstGeom prst="rect">
            <a:avLst/>
          </a:prstGeom>
          <a:noFill/>
          <a:ln/>
        </p:spPr>
        <p:txBody>
          <a:bodyPr wrap="square" lIns="0" tIns="0" rIns="0" bIns="0" rtlCol="0" anchor="t"/>
          <a:lstStyle/>
          <a:p>
            <a:pPr algn="l" indent="0" marL="0">
              <a:lnSpc>
                <a:spcPts val="1050"/>
              </a:lnSpc>
              <a:buNone/>
            </a:pPr>
            <a:r>
              <a:rPr lang="en-US" sz="750" dirty="0">
                <a:solidFill>
                  <a:srgbClr val="FFFFFF"/>
                </a:solidFill>
                <a:latin typeface="Overpass" pitchFamily="34" charset="0"/>
                <a:ea typeface="Overpass" pitchFamily="34" charset="-122"/>
                <a:cs typeface="Overpass" pitchFamily="34" charset="-120"/>
              </a:rPr>
              <a:t>The contract must remain stable enough that artifacts generated today can be validated years later. Stability in top-level keys is a hard requirement.</a:t>
            </a:r>
            <a:endParaRPr lang="en-US" sz="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00757" y="348853"/>
            <a:ext cx="3037508" cy="306809"/>
          </a:xfrm>
          <a:prstGeom prst="rect">
            <a:avLst/>
          </a:prstGeom>
          <a:noFill/>
          <a:ln/>
        </p:spPr>
        <p:txBody>
          <a:bodyPr wrap="none" lIns="0" tIns="0" rIns="0" bIns="0" rtlCol="0" anchor="t"/>
          <a:lstStyle/>
          <a:p>
            <a:pPr algn="l" indent="0" marL="0">
              <a:lnSpc>
                <a:spcPts val="2400"/>
              </a:lnSpc>
              <a:buNone/>
            </a:pPr>
            <a:r>
              <a:rPr lang="en-US" sz="1900" b="1" dirty="0">
                <a:solidFill>
                  <a:srgbClr val="FFFFFF"/>
                </a:solidFill>
                <a:latin typeface="Overpass Bold" pitchFamily="34" charset="0"/>
                <a:ea typeface="Overpass Bold" pitchFamily="34" charset="-122"/>
                <a:cs typeface="Overpass Bold" pitchFamily="34" charset="-120"/>
              </a:rPr>
              <a:t>7. Canonical Artifact Types</a:t>
            </a:r>
            <a:endParaRPr lang="en-US" sz="1900" dirty="0"/>
          </a:p>
        </p:txBody>
      </p:sp>
      <p:sp>
        <p:nvSpPr>
          <p:cNvPr id="3" name="Text 1"/>
          <p:cNvSpPr/>
          <p:nvPr/>
        </p:nvSpPr>
        <p:spPr>
          <a:xfrm>
            <a:off x="700757" y="821903"/>
            <a:ext cx="7742411" cy="299889"/>
          </a:xfrm>
          <a:prstGeom prst="rect">
            <a:avLst/>
          </a:prstGeom>
          <a:noFill/>
          <a:ln/>
        </p:spPr>
        <p:txBody>
          <a:bodyPr wrap="squar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AIC v0.1 defines six first-class artifact primitives. Each is a compiler target — not a hand-designed component. Type names must be lowercase and hyphen-separated. Extension types should be namespaced until promoted into a later AIC version.</a:t>
            </a:r>
            <a:endParaRPr lang="en-US" sz="800" dirty="0"/>
          </a:p>
        </p:txBody>
      </p:sp>
      <p:pic>
        <p:nvPicPr>
          <p:cNvPr id="4"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00757" y="1215256"/>
            <a:ext cx="260747" cy="260747"/>
          </a:xfrm>
          <a:prstGeom prst="rect">
            <a:avLst/>
          </a:prstGeom>
        </p:spPr>
      </p:pic>
      <p:sp>
        <p:nvSpPr>
          <p:cNvPr id="5" name="Text 2"/>
          <p:cNvSpPr/>
          <p:nvPr/>
        </p:nvSpPr>
        <p:spPr>
          <a:xfrm>
            <a:off x="700757" y="1579885"/>
            <a:ext cx="1227237" cy="153367"/>
          </a:xfrm>
          <a:prstGeom prst="rect">
            <a:avLst/>
          </a:prstGeom>
          <a:noFill/>
          <a:ln/>
        </p:spPr>
        <p:txBody>
          <a:bodyPr wrap="none" lIns="0" tIns="0" rIns="0" bIns="0" rtlCol="0" anchor="t"/>
          <a:lstStyle/>
          <a:p>
            <a:pPr algn="l" indent="0" marL="0">
              <a:lnSpc>
                <a:spcPts val="1200"/>
              </a:lnSpc>
              <a:buNone/>
            </a:pPr>
            <a:r>
              <a:rPr lang="en-US" sz="950" b="1" dirty="0">
                <a:solidFill>
                  <a:srgbClr val="E5E0DF"/>
                </a:solidFill>
                <a:latin typeface="Overpass Bold" pitchFamily="34" charset="0"/>
                <a:ea typeface="Overpass Bold" pitchFamily="34" charset="-122"/>
                <a:cs typeface="Overpass Bold" pitchFamily="34" charset="-120"/>
              </a:rPr>
              <a:t>dataset-card</a:t>
            </a:r>
            <a:endParaRPr lang="en-US" sz="950" dirty="0"/>
          </a:p>
        </p:txBody>
      </p:sp>
      <p:sp>
        <p:nvSpPr>
          <p:cNvPr id="6" name="Text 3"/>
          <p:cNvSpPr/>
          <p:nvPr/>
        </p:nvSpPr>
        <p:spPr>
          <a:xfrm>
            <a:off x="700757" y="1783110"/>
            <a:ext cx="3819227"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Compact dataset preview artifact for home, category, related, and listing pages.</a:t>
            </a:r>
            <a:endParaRPr lang="en-US" sz="800" dirty="0"/>
          </a:p>
        </p:txBody>
      </p:sp>
      <p:pic>
        <p:nvPicPr>
          <p:cNvPr id="7"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23867" y="1215256"/>
            <a:ext cx="260747" cy="260747"/>
          </a:xfrm>
          <a:prstGeom prst="rect">
            <a:avLst/>
          </a:prstGeom>
        </p:spPr>
      </p:pic>
      <p:sp>
        <p:nvSpPr>
          <p:cNvPr id="8" name="Text 4"/>
          <p:cNvSpPr/>
          <p:nvPr/>
        </p:nvSpPr>
        <p:spPr>
          <a:xfrm>
            <a:off x="4623867" y="1579885"/>
            <a:ext cx="1227237" cy="153367"/>
          </a:xfrm>
          <a:prstGeom prst="rect">
            <a:avLst/>
          </a:prstGeom>
          <a:noFill/>
          <a:ln/>
        </p:spPr>
        <p:txBody>
          <a:bodyPr wrap="none" lIns="0" tIns="0" rIns="0" bIns="0" rtlCol="0" anchor="t"/>
          <a:lstStyle/>
          <a:p>
            <a:pPr algn="l" indent="0" marL="0">
              <a:lnSpc>
                <a:spcPts val="1200"/>
              </a:lnSpc>
              <a:buNone/>
            </a:pPr>
            <a:r>
              <a:rPr lang="en-US" sz="950" b="1" dirty="0">
                <a:solidFill>
                  <a:srgbClr val="E5E0DF"/>
                </a:solidFill>
                <a:latin typeface="Overpass Bold" pitchFamily="34" charset="0"/>
                <a:ea typeface="Overpass Bold" pitchFamily="34" charset="-122"/>
                <a:cs typeface="Overpass Bold" pitchFamily="34" charset="-120"/>
              </a:rPr>
              <a:t>dataset-header</a:t>
            </a:r>
            <a:endParaRPr lang="en-US" sz="950" dirty="0"/>
          </a:p>
        </p:txBody>
      </p:sp>
      <p:sp>
        <p:nvSpPr>
          <p:cNvPr id="9" name="Text 5"/>
          <p:cNvSpPr/>
          <p:nvPr/>
        </p:nvSpPr>
        <p:spPr>
          <a:xfrm>
            <a:off x="4623867" y="1783110"/>
            <a:ext cx="3819302" cy="299889"/>
          </a:xfrm>
          <a:prstGeom prst="rect">
            <a:avLst/>
          </a:prstGeom>
          <a:noFill/>
          <a:ln/>
        </p:spPr>
        <p:txBody>
          <a:bodyPr wrap="squar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Primary dataset identity artifact. Full detail panel with provenance and quality summary.</a:t>
            </a:r>
            <a:endParaRPr lang="en-US" sz="800" dirty="0"/>
          </a:p>
        </p:txBody>
      </p:sp>
      <p:pic>
        <p:nvPicPr>
          <p:cNvPr id="10"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0757" y="2249239"/>
            <a:ext cx="260747" cy="260747"/>
          </a:xfrm>
          <a:prstGeom prst="rect">
            <a:avLst/>
          </a:prstGeom>
        </p:spPr>
      </p:pic>
      <p:sp>
        <p:nvSpPr>
          <p:cNvPr id="11" name="Text 6"/>
          <p:cNvSpPr/>
          <p:nvPr/>
        </p:nvSpPr>
        <p:spPr>
          <a:xfrm>
            <a:off x="700757" y="2613868"/>
            <a:ext cx="1227237" cy="153367"/>
          </a:xfrm>
          <a:prstGeom prst="rect">
            <a:avLst/>
          </a:prstGeom>
          <a:noFill/>
          <a:ln/>
        </p:spPr>
        <p:txBody>
          <a:bodyPr wrap="none" lIns="0" tIns="0" rIns="0" bIns="0" rtlCol="0" anchor="t"/>
          <a:lstStyle/>
          <a:p>
            <a:pPr algn="l" indent="0" marL="0">
              <a:lnSpc>
                <a:spcPts val="1200"/>
              </a:lnSpc>
              <a:buNone/>
            </a:pPr>
            <a:r>
              <a:rPr lang="en-US" sz="950" b="1" dirty="0">
                <a:solidFill>
                  <a:srgbClr val="E5E0DF"/>
                </a:solidFill>
                <a:latin typeface="Overpass Bold" pitchFamily="34" charset="0"/>
                <a:ea typeface="Overpass Bold" pitchFamily="34" charset="-122"/>
                <a:cs typeface="Overpass Bold" pitchFamily="34" charset="-120"/>
              </a:rPr>
              <a:t>pipeline-panel</a:t>
            </a:r>
            <a:endParaRPr lang="en-US" sz="950" dirty="0"/>
          </a:p>
        </p:txBody>
      </p:sp>
      <p:sp>
        <p:nvSpPr>
          <p:cNvPr id="12" name="Text 7"/>
          <p:cNvSpPr/>
          <p:nvPr/>
        </p:nvSpPr>
        <p:spPr>
          <a:xfrm>
            <a:off x="700757" y="2817093"/>
            <a:ext cx="3819227" cy="149944"/>
          </a:xfrm>
          <a:prstGeom prst="rect">
            <a:avLst/>
          </a:prstGeom>
          <a:noFill/>
          <a:ln/>
        </p:spPr>
        <p:txBody>
          <a:bodyPr wrap="non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Pipeline state and execution artifact showing run summary, stages, and status.</a:t>
            </a:r>
            <a:endParaRPr lang="en-US" sz="800" dirty="0"/>
          </a:p>
        </p:txBody>
      </p:sp>
      <p:pic>
        <p:nvPicPr>
          <p:cNvPr id="13"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23867" y="2249239"/>
            <a:ext cx="260747" cy="260747"/>
          </a:xfrm>
          <a:prstGeom prst="rect">
            <a:avLst/>
          </a:prstGeom>
        </p:spPr>
      </p:pic>
      <p:sp>
        <p:nvSpPr>
          <p:cNvPr id="14" name="Text 8"/>
          <p:cNvSpPr/>
          <p:nvPr/>
        </p:nvSpPr>
        <p:spPr>
          <a:xfrm>
            <a:off x="4623867" y="2613868"/>
            <a:ext cx="1227237" cy="153367"/>
          </a:xfrm>
          <a:prstGeom prst="rect">
            <a:avLst/>
          </a:prstGeom>
          <a:noFill/>
          <a:ln/>
        </p:spPr>
        <p:txBody>
          <a:bodyPr wrap="none" lIns="0" tIns="0" rIns="0" bIns="0" rtlCol="0" anchor="t"/>
          <a:lstStyle/>
          <a:p>
            <a:pPr algn="l" indent="0" marL="0">
              <a:lnSpc>
                <a:spcPts val="1200"/>
              </a:lnSpc>
              <a:buNone/>
            </a:pPr>
            <a:r>
              <a:rPr lang="en-US" sz="950" b="1" dirty="0">
                <a:solidFill>
                  <a:srgbClr val="E5E0DF"/>
                </a:solidFill>
                <a:latin typeface="Overpass Bold" pitchFamily="34" charset="0"/>
                <a:ea typeface="Overpass Bold" pitchFamily="34" charset="-122"/>
                <a:cs typeface="Overpass Bold" pitchFamily="34" charset="-120"/>
              </a:rPr>
              <a:t>qa-item</a:t>
            </a:r>
            <a:endParaRPr lang="en-US" sz="950" dirty="0"/>
          </a:p>
        </p:txBody>
      </p:sp>
      <p:sp>
        <p:nvSpPr>
          <p:cNvPr id="15" name="Text 9"/>
          <p:cNvSpPr/>
          <p:nvPr/>
        </p:nvSpPr>
        <p:spPr>
          <a:xfrm>
            <a:off x="4623867" y="2817093"/>
            <a:ext cx="3819302" cy="299889"/>
          </a:xfrm>
          <a:prstGeom prst="rect">
            <a:avLst/>
          </a:prstGeom>
          <a:noFill/>
          <a:ln/>
        </p:spPr>
        <p:txBody>
          <a:bodyPr wrap="squar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Indexed documentation or FAQ artifact with accordion layout and semantic indicator.</a:t>
            </a:r>
            <a:endParaRPr lang="en-US" sz="800" dirty="0"/>
          </a:p>
        </p:txBody>
      </p:sp>
      <p:pic>
        <p:nvPicPr>
          <p:cNvPr id="16" name="Image 4" descr="preencoded.png">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0757" y="3283223"/>
            <a:ext cx="260747" cy="260747"/>
          </a:xfrm>
          <a:prstGeom prst="rect">
            <a:avLst/>
          </a:prstGeom>
        </p:spPr>
      </p:pic>
      <p:sp>
        <p:nvSpPr>
          <p:cNvPr id="17" name="Text 10"/>
          <p:cNvSpPr/>
          <p:nvPr/>
        </p:nvSpPr>
        <p:spPr>
          <a:xfrm>
            <a:off x="700757" y="3647852"/>
            <a:ext cx="1227237" cy="153367"/>
          </a:xfrm>
          <a:prstGeom prst="rect">
            <a:avLst/>
          </a:prstGeom>
          <a:noFill/>
          <a:ln/>
        </p:spPr>
        <p:txBody>
          <a:bodyPr wrap="none" lIns="0" tIns="0" rIns="0" bIns="0" rtlCol="0" anchor="t"/>
          <a:lstStyle/>
          <a:p>
            <a:pPr algn="l" indent="0" marL="0">
              <a:lnSpc>
                <a:spcPts val="1200"/>
              </a:lnSpc>
              <a:buNone/>
            </a:pPr>
            <a:r>
              <a:rPr lang="en-US" sz="950" b="1" dirty="0">
                <a:solidFill>
                  <a:srgbClr val="E5E0DF"/>
                </a:solidFill>
                <a:latin typeface="Overpass Bold" pitchFamily="34" charset="0"/>
                <a:ea typeface="Overpass Bold" pitchFamily="34" charset="-122"/>
                <a:cs typeface="Overpass Bold" pitchFamily="34" charset="-120"/>
              </a:rPr>
              <a:t>stats-tile</a:t>
            </a:r>
            <a:endParaRPr lang="en-US" sz="950" dirty="0"/>
          </a:p>
        </p:txBody>
      </p:sp>
      <p:sp>
        <p:nvSpPr>
          <p:cNvPr id="18" name="Text 11"/>
          <p:cNvSpPr/>
          <p:nvPr/>
        </p:nvSpPr>
        <p:spPr>
          <a:xfrm>
            <a:off x="700757" y="3851077"/>
            <a:ext cx="3819227" cy="299889"/>
          </a:xfrm>
          <a:prstGeom prst="rect">
            <a:avLst/>
          </a:prstGeom>
          <a:noFill/>
          <a:ln/>
        </p:spPr>
        <p:txBody>
          <a:bodyPr wrap="squar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Single metric artifact. One label, one value, one semantic role. No glow unless live state.</a:t>
            </a:r>
            <a:endParaRPr lang="en-US" sz="800" dirty="0"/>
          </a:p>
        </p:txBody>
      </p:sp>
      <p:pic>
        <p:nvPicPr>
          <p:cNvPr id="19" name="Image 5" descr="preencoded.png">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23867" y="3283223"/>
            <a:ext cx="260747" cy="260747"/>
          </a:xfrm>
          <a:prstGeom prst="rect">
            <a:avLst/>
          </a:prstGeom>
        </p:spPr>
      </p:pic>
      <p:sp>
        <p:nvSpPr>
          <p:cNvPr id="20" name="Text 12"/>
          <p:cNvSpPr/>
          <p:nvPr/>
        </p:nvSpPr>
        <p:spPr>
          <a:xfrm>
            <a:off x="4623867" y="3647852"/>
            <a:ext cx="1227237" cy="153367"/>
          </a:xfrm>
          <a:prstGeom prst="rect">
            <a:avLst/>
          </a:prstGeom>
          <a:noFill/>
          <a:ln/>
        </p:spPr>
        <p:txBody>
          <a:bodyPr wrap="none" lIns="0" tIns="0" rIns="0" bIns="0" rtlCol="0" anchor="t"/>
          <a:lstStyle/>
          <a:p>
            <a:pPr algn="l" indent="0" marL="0">
              <a:lnSpc>
                <a:spcPts val="1200"/>
              </a:lnSpc>
              <a:buNone/>
            </a:pPr>
            <a:r>
              <a:rPr lang="en-US" sz="950" b="1" dirty="0">
                <a:solidFill>
                  <a:srgbClr val="E5E0DF"/>
                </a:solidFill>
                <a:latin typeface="Overpass Bold" pitchFamily="34" charset="0"/>
                <a:ea typeface="Overpass Bold" pitchFamily="34" charset="-122"/>
                <a:cs typeface="Overpass Bold" pitchFamily="34" charset="-120"/>
              </a:rPr>
              <a:t>theme-board</a:t>
            </a:r>
            <a:endParaRPr lang="en-US" sz="950" dirty="0"/>
          </a:p>
        </p:txBody>
      </p:sp>
      <p:sp>
        <p:nvSpPr>
          <p:cNvPr id="21" name="Text 13"/>
          <p:cNvSpPr/>
          <p:nvPr/>
        </p:nvSpPr>
        <p:spPr>
          <a:xfrm>
            <a:off x="4623867" y="3851077"/>
            <a:ext cx="3819302" cy="299889"/>
          </a:xfrm>
          <a:prstGeom prst="rect">
            <a:avLst/>
          </a:prstGeom>
          <a:noFill/>
          <a:ln/>
        </p:spPr>
        <p:txBody>
          <a:bodyPr wrap="square" lIns="0" tIns="0" rIns="0" bIns="0" rtlCol="0" anchor="t"/>
          <a:lstStyle/>
          <a:p>
            <a:pPr algn="l" indent="0" marL="0">
              <a:lnSpc>
                <a:spcPts val="1150"/>
              </a:lnSpc>
              <a:buNone/>
            </a:pPr>
            <a:r>
              <a:rPr lang="en-US" sz="800" dirty="0">
                <a:solidFill>
                  <a:srgbClr val="E5E0DF"/>
                </a:solidFill>
                <a:latin typeface="Overpass" pitchFamily="34" charset="0"/>
                <a:ea typeface="Overpass" pitchFamily="34" charset="-122"/>
                <a:cs typeface="Overpass" pitchFamily="34" charset="-120"/>
              </a:rPr>
              <a:t>Palette and theme identity artifact. Exposes swatches, state examples, and token export.</a:t>
            </a:r>
            <a:endParaRPr lang="en-US" sz="800" dirty="0"/>
          </a:p>
        </p:txBody>
      </p:sp>
      <p:sp>
        <p:nvSpPr>
          <p:cNvPr id="22" name="Shape 14"/>
          <p:cNvSpPr/>
          <p:nvPr/>
        </p:nvSpPr>
        <p:spPr>
          <a:xfrm>
            <a:off x="700757" y="4244429"/>
            <a:ext cx="7742411" cy="550218"/>
          </a:xfrm>
          <a:prstGeom prst="roundRect">
            <a:avLst>
              <a:gd name="adj" fmla="val 7963"/>
            </a:avLst>
          </a:prstGeom>
          <a:solidFill>
            <a:srgbClr val="4C0124"/>
          </a:solidFill>
          <a:ln/>
        </p:spPr>
      </p:sp>
      <p:pic>
        <p:nvPicPr>
          <p:cNvPr id="23" name="Image 6" descr="preencoded.png">    </p:cNvPr>
          <p:cNvPicPr>
            <a:picLocks noChangeAspect="1"/>
          </p:cNvPicPr>
          <p:nvPr/>
        </p:nvPicPr>
        <p:blipFill>
          <a:blip r:embed="rId13"/>
          <a:stretch>
            <a:fillRect/>
          </a:stretch>
        </p:blipFill>
        <p:spPr>
          <a:xfrm>
            <a:off x="805011" y="4383509"/>
            <a:ext cx="130373" cy="104254"/>
          </a:xfrm>
          <a:prstGeom prst="rect">
            <a:avLst/>
          </a:prstGeom>
        </p:spPr>
      </p:pic>
      <p:sp>
        <p:nvSpPr>
          <p:cNvPr id="24" name="Text 15"/>
          <p:cNvSpPr/>
          <p:nvPr/>
        </p:nvSpPr>
        <p:spPr>
          <a:xfrm>
            <a:off x="1039639" y="4353595"/>
            <a:ext cx="7299275" cy="314176"/>
          </a:xfrm>
          <a:prstGeom prst="rect">
            <a:avLst/>
          </a:prstGeom>
          <a:noFill/>
          <a:ln/>
        </p:spPr>
        <p:txBody>
          <a:bodyPr wrap="square" lIns="0" tIns="0" rIns="0" bIns="0" rtlCol="0" anchor="t"/>
          <a:lstStyle/>
          <a:p>
            <a:pPr algn="l" indent="0" marL="0">
              <a:lnSpc>
                <a:spcPts val="1150"/>
              </a:lnSpc>
              <a:buNone/>
            </a:pPr>
            <a:r>
              <a:rPr lang="en-US" sz="800" dirty="0">
                <a:solidFill>
                  <a:srgbClr val="FFFFFF"/>
                </a:solidFill>
                <a:latin typeface="Overpass" pitchFamily="34" charset="0"/>
                <a:ea typeface="Overpass" pitchFamily="34" charset="-122"/>
                <a:cs typeface="Overpass" pitchFamily="34" charset="-120"/>
              </a:rPr>
              <a:t>Extension types such as </a:t>
            </a:r>
            <a:pPr algn="l" indent="0" marL="0">
              <a:lnSpc>
                <a:spcPts val="1150"/>
              </a:lnSpc>
              <a:buNone/>
            </a:pPr>
            <a:r>
              <a:rPr lang="en-US" sz="800" dirty="0">
                <a:solidFill>
                  <a:srgbClr val="FFFFFF"/>
                </a:solidFill>
                <a:highlight>
                  <a:srgbClr val="322F2F"/>
                </a:highlight>
                <a:latin typeface="Consolas" pitchFamily="34" charset="0"/>
                <a:ea typeface="Consolas" pitchFamily="34" charset="-122"/>
                <a:cs typeface="Consolas" pitchFamily="34" charset="-120"/>
              </a:rPr>
              <a:t>navigation-card</a:t>
            </a:r>
            <a:pPr algn="l" indent="0" marL="0">
              <a:lnSpc>
                <a:spcPts val="1150"/>
              </a:lnSpc>
              <a:buNone/>
            </a:pPr>
            <a:r>
              <a:rPr lang="en-US" sz="800" dirty="0">
                <a:solidFill>
                  <a:srgbClr val="FFFFFF"/>
                </a:solidFill>
                <a:latin typeface="Overpass" pitchFamily="34" charset="0"/>
                <a:ea typeface="Overpass" pitchFamily="34" charset="-122"/>
                <a:cs typeface="Overpass" pitchFamily="34" charset="-120"/>
              </a:rPr>
              <a:t>, </a:t>
            </a:r>
            <a:pPr algn="l" indent="0" marL="0">
              <a:lnSpc>
                <a:spcPts val="1150"/>
              </a:lnSpc>
              <a:buNone/>
            </a:pPr>
            <a:r>
              <a:rPr lang="en-US" sz="800" dirty="0">
                <a:solidFill>
                  <a:srgbClr val="FFFFFF"/>
                </a:solidFill>
                <a:highlight>
                  <a:srgbClr val="322F2F"/>
                </a:highlight>
                <a:latin typeface="Consolas" pitchFamily="34" charset="0"/>
                <a:ea typeface="Consolas" pitchFamily="34" charset="-122"/>
                <a:cs typeface="Consolas" pitchFamily="34" charset="-120"/>
              </a:rPr>
              <a:t>download-card</a:t>
            </a:r>
            <a:pPr algn="l" indent="0" marL="0">
              <a:lnSpc>
                <a:spcPts val="1150"/>
              </a:lnSpc>
              <a:buNone/>
            </a:pPr>
            <a:r>
              <a:rPr lang="en-US" sz="800" dirty="0">
                <a:solidFill>
                  <a:srgbClr val="FFFFFF"/>
                </a:solidFill>
                <a:latin typeface="Overpass" pitchFamily="34" charset="0"/>
                <a:ea typeface="Overpass" pitchFamily="34" charset="-122"/>
                <a:cs typeface="Overpass" pitchFamily="34" charset="-120"/>
              </a:rPr>
              <a:t>, </a:t>
            </a:r>
            <a:pPr algn="l" indent="0" marL="0">
              <a:lnSpc>
                <a:spcPts val="1150"/>
              </a:lnSpc>
              <a:buNone/>
            </a:pPr>
            <a:r>
              <a:rPr lang="en-US" sz="800" dirty="0">
                <a:solidFill>
                  <a:srgbClr val="FFFFFF"/>
                </a:solidFill>
                <a:highlight>
                  <a:srgbClr val="322F2F"/>
                </a:highlight>
                <a:latin typeface="Consolas" pitchFamily="34" charset="0"/>
                <a:ea typeface="Consolas" pitchFamily="34" charset="-122"/>
                <a:cs typeface="Consolas" pitchFamily="34" charset="-120"/>
              </a:rPr>
              <a:t>schema-card</a:t>
            </a:r>
            <a:pPr algn="l" indent="0" marL="0">
              <a:lnSpc>
                <a:spcPts val="1150"/>
              </a:lnSpc>
              <a:buNone/>
            </a:pPr>
            <a:r>
              <a:rPr lang="en-US" sz="800" dirty="0">
                <a:solidFill>
                  <a:srgbClr val="FFFFFF"/>
                </a:solidFill>
                <a:latin typeface="Overpass" pitchFamily="34" charset="0"/>
                <a:ea typeface="Overpass" pitchFamily="34" charset="-122"/>
                <a:cs typeface="Overpass" pitchFamily="34" charset="-120"/>
              </a:rPr>
              <a:t>, and </a:t>
            </a:r>
            <a:pPr algn="l" indent="0" marL="0">
              <a:lnSpc>
                <a:spcPts val="1150"/>
              </a:lnSpc>
              <a:buNone/>
            </a:pPr>
            <a:r>
              <a:rPr lang="en-US" sz="800" dirty="0">
                <a:solidFill>
                  <a:srgbClr val="FFFFFF"/>
                </a:solidFill>
                <a:highlight>
                  <a:srgbClr val="322F2F"/>
                </a:highlight>
                <a:latin typeface="Consolas" pitchFamily="34" charset="0"/>
                <a:ea typeface="Consolas" pitchFamily="34" charset="-122"/>
                <a:cs typeface="Consolas" pitchFamily="34" charset="-120"/>
              </a:rPr>
              <a:t>brand-promo-panel</a:t>
            </a:r>
            <a:pPr algn="l" indent="0" marL="0">
              <a:lnSpc>
                <a:spcPts val="1150"/>
              </a:lnSpc>
              <a:buNone/>
            </a:pPr>
            <a:r>
              <a:rPr lang="en-US" sz="800" dirty="0">
                <a:solidFill>
                  <a:srgbClr val="FFFFFF"/>
                </a:solidFill>
                <a:latin typeface="Overpass" pitchFamily="34" charset="0"/>
                <a:ea typeface="Overpass" pitchFamily="34" charset="-122"/>
                <a:cs typeface="Overpass" pitchFamily="34" charset="-120"/>
              </a:rPr>
              <a:t> should be treated as extension contracts until promoted into a later AIC version.</a:t>
            </a:r>
            <a:endParaRPr lang="en-US" sz="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1156171" y="284783"/>
            <a:ext cx="2353419" cy="270644"/>
          </a:xfrm>
          <a:prstGeom prst="rect">
            <a:avLst/>
          </a:prstGeom>
          <a:noFill/>
          <a:ln/>
        </p:spPr>
        <p:txBody>
          <a:bodyPr wrap="none" lIns="0" tIns="0" rIns="0" bIns="0" rtlCol="0" anchor="t"/>
          <a:lstStyle/>
          <a:p>
            <a:pPr algn="l" indent="0" marL="0">
              <a:lnSpc>
                <a:spcPts val="2100"/>
              </a:lnSpc>
              <a:buNone/>
            </a:pPr>
            <a:r>
              <a:rPr lang="en-US" sz="1700" b="1" dirty="0">
                <a:solidFill>
                  <a:srgbClr val="FFFFFF"/>
                </a:solidFill>
                <a:latin typeface="Overpass Bold" pitchFamily="34" charset="0"/>
                <a:ea typeface="Overpass Bold" pitchFamily="34" charset="-122"/>
                <a:cs typeface="Overpass Bold" pitchFamily="34" charset="-120"/>
              </a:rPr>
              <a:t>8. Global Field Contract</a:t>
            </a:r>
            <a:endParaRPr lang="en-US" sz="1700" dirty="0"/>
          </a:p>
        </p:txBody>
      </p:sp>
      <p:sp>
        <p:nvSpPr>
          <p:cNvPr id="3" name="Text 1"/>
          <p:cNvSpPr/>
          <p:nvPr/>
        </p:nvSpPr>
        <p:spPr>
          <a:xfrm>
            <a:off x="1156171" y="684833"/>
            <a:ext cx="6831583" cy="250775"/>
          </a:xfrm>
          <a:prstGeom prst="rect">
            <a:avLst/>
          </a:prstGeom>
          <a:noFill/>
          <a:ln/>
        </p:spPr>
        <p:txBody>
          <a:bodyPr wrap="square" lIns="0" tIns="0" rIns="0" bIns="0" rtlCol="0" anchor="t"/>
          <a:lstStyle/>
          <a:p>
            <a:pPr algn="l" indent="0" marL="0">
              <a:lnSpc>
                <a:spcPts val="950"/>
              </a:lnSpc>
              <a:buNone/>
            </a:pPr>
            <a:r>
              <a:rPr lang="en-US" sz="700" dirty="0">
                <a:solidFill>
                  <a:srgbClr val="E5E0DF"/>
                </a:solidFill>
                <a:latin typeface="Overpass" pitchFamily="34" charset="0"/>
                <a:ea typeface="Overpass" pitchFamily="34" charset="-122"/>
                <a:cs typeface="Overpass" pitchFamily="34" charset="-120"/>
              </a:rPr>
              <a:t>All generated artifacts share a required identity core. Required fields are never guessed — if missing, production generation fails. AIC cleanly separates what the user sees from what SESM preserves.</a:t>
            </a:r>
            <a:endParaRPr lang="en-US" sz="700" dirty="0"/>
          </a:p>
        </p:txBody>
      </p:sp>
      <p:sp>
        <p:nvSpPr>
          <p:cNvPr id="4" name="Shape 2"/>
          <p:cNvSpPr/>
          <p:nvPr/>
        </p:nvSpPr>
        <p:spPr>
          <a:xfrm>
            <a:off x="1089868" y="1008385"/>
            <a:ext cx="3436069" cy="3315891"/>
          </a:xfrm>
          <a:prstGeom prst="roundRect">
            <a:avLst>
              <a:gd name="adj" fmla="val 1999"/>
            </a:avLst>
          </a:prstGeom>
          <a:solidFill>
            <a:srgbClr val="1F2A5D">
              <a:alpha val="95000"/>
            </a:srgbClr>
          </a:solidFill>
          <a:ln/>
        </p:spPr>
      </p:sp>
      <p:sp>
        <p:nvSpPr>
          <p:cNvPr id="5" name="Text 3"/>
          <p:cNvSpPr/>
          <p:nvPr/>
        </p:nvSpPr>
        <p:spPr>
          <a:xfrm>
            <a:off x="1181844" y="1073051"/>
            <a:ext cx="1742926" cy="135285"/>
          </a:xfrm>
          <a:prstGeom prst="rect">
            <a:avLst/>
          </a:prstGeom>
          <a:noFill/>
          <a:ln/>
        </p:spPr>
        <p:txBody>
          <a:bodyPr wrap="none" lIns="0" tIns="0" rIns="0" bIns="0" rtlCol="0" anchor="t"/>
          <a:lstStyle/>
          <a:p>
            <a:pPr algn="l" indent="0" marL="0">
              <a:lnSpc>
                <a:spcPts val="1050"/>
              </a:lnSpc>
              <a:buNone/>
            </a:pPr>
            <a:r>
              <a:rPr lang="en-US" sz="850" b="1" dirty="0">
                <a:solidFill>
                  <a:srgbClr val="FFFFFF"/>
                </a:solidFill>
                <a:latin typeface="Overpass Bold" pitchFamily="34" charset="0"/>
                <a:ea typeface="Overpass Bold" pitchFamily="34" charset="-122"/>
                <a:cs typeface="Overpass Bold" pitchFamily="34" charset="-120"/>
              </a:rPr>
              <a:t>Required Embedded Fields (SESM)</a:t>
            </a:r>
            <a:endParaRPr lang="en-US" sz="850" dirty="0"/>
          </a:p>
        </p:txBody>
      </p:sp>
      <p:sp>
        <p:nvSpPr>
          <p:cNvPr id="6" name="Shape 4"/>
          <p:cNvSpPr/>
          <p:nvPr/>
        </p:nvSpPr>
        <p:spPr>
          <a:xfrm>
            <a:off x="1181844" y="1281113"/>
            <a:ext cx="3252118" cy="1688604"/>
          </a:xfrm>
          <a:prstGeom prst="roundRect">
            <a:avLst>
              <a:gd name="adj" fmla="val 2289"/>
            </a:avLst>
          </a:prstGeom>
          <a:solidFill>
            <a:srgbClr val="2C376A"/>
          </a:solidFill>
          <a:ln/>
        </p:spPr>
      </p:sp>
      <p:sp>
        <p:nvSpPr>
          <p:cNvPr id="7" name="Shape 5"/>
          <p:cNvSpPr/>
          <p:nvPr/>
        </p:nvSpPr>
        <p:spPr>
          <a:xfrm>
            <a:off x="1177305" y="1281113"/>
            <a:ext cx="3261196" cy="1688604"/>
          </a:xfrm>
          <a:prstGeom prst="roundRect">
            <a:avLst>
              <a:gd name="adj" fmla="val 818"/>
            </a:avLst>
          </a:prstGeom>
          <a:solidFill>
            <a:srgbClr val="2C376A"/>
          </a:solidFill>
          <a:ln/>
        </p:spPr>
      </p:sp>
      <p:sp>
        <p:nvSpPr>
          <p:cNvPr id="8" name="Text 6"/>
          <p:cNvSpPr/>
          <p:nvPr/>
        </p:nvSpPr>
        <p:spPr>
          <a:xfrm>
            <a:off x="1292349" y="1373088"/>
            <a:ext cx="3031108" cy="1504652"/>
          </a:xfrm>
          <a:prstGeom prst="rect">
            <a:avLst/>
          </a:prstGeom>
          <a:noFill/>
          <a:ln/>
        </p:spPr>
        <p:txBody>
          <a:bodyPr wrap="square" lIns="0" tIns="0" rIns="0" bIns="0" rtlCol="0" anchor="t"/>
          <a:lstStyle/>
          <a:p>
            <a:pPr algn="l" indent="0" marL="0">
              <a:lnSpc>
                <a:spcPts val="950"/>
              </a:lnSpc>
              <a:buNone/>
            </a:pPr>
            <a:r>
              <a:rPr lang="en-US" sz="700" dirty="0">
                <a:solidFill>
                  <a:srgbClr val="E5E0DF"/>
                </a:solidFill>
                <a:highlight>
                  <a:srgbClr val="2C376A"/>
                </a:highlight>
                <a:latin typeface="Consolas" pitchFamily="34" charset="0"/>
                <a:ea typeface="Consolas" pitchFamily="34" charset="-122"/>
                <a:cs typeface="Consolas" pitchFamily="34" charset="-120"/>
              </a:rPr>
              <a:t>{</a:t>
            </a:r>
            <a:endParaRPr lang="en-US" sz="700" dirty="0"/>
          </a:p>
          <a:p>
            <a:pPr algn="l" indent="0" marL="0">
              <a:lnSpc>
                <a:spcPts val="950"/>
              </a:lnSpc>
              <a:buNone/>
            </a:pPr>
            <a:r>
              <a:rPr lang="en-US" sz="700" dirty="0">
                <a:solidFill>
                  <a:srgbClr val="E5E0DF"/>
                </a:solidFill>
                <a:highlight>
                  <a:srgbClr val="2C376A"/>
                </a:highlight>
                <a:latin typeface="Consolas" pitchFamily="34" charset="0"/>
                <a:ea typeface="Consolas" pitchFamily="34" charset="-122"/>
                <a:cs typeface="Consolas" pitchFamily="34" charset="-120"/>
              </a:rPr>
              <a:t>  "artifact_id": "rust-code-corpus-card",</a:t>
            </a:r>
            <a:endParaRPr lang="en-US" sz="700" dirty="0"/>
          </a:p>
          <a:p>
            <a:pPr algn="l" indent="0" marL="0">
              <a:lnSpc>
                <a:spcPts val="950"/>
              </a:lnSpc>
              <a:buNone/>
            </a:pPr>
            <a:r>
              <a:rPr lang="en-US" sz="700" dirty="0">
                <a:solidFill>
                  <a:srgbClr val="E5E0DF"/>
                </a:solidFill>
                <a:highlight>
                  <a:srgbClr val="2C376A"/>
                </a:highlight>
                <a:latin typeface="Consolas" pitchFamily="34" charset="0"/>
                <a:ea typeface="Consolas" pitchFamily="34" charset="-122"/>
                <a:cs typeface="Consolas" pitchFamily="34" charset="-120"/>
              </a:rPr>
              <a:t>  "artifact_type": "dataset-card",</a:t>
            </a:r>
            <a:endParaRPr lang="en-US" sz="700" dirty="0"/>
          </a:p>
          <a:p>
            <a:pPr algn="l" indent="0" marL="0">
              <a:lnSpc>
                <a:spcPts val="950"/>
              </a:lnSpc>
              <a:buNone/>
            </a:pPr>
            <a:r>
              <a:rPr lang="en-US" sz="700" dirty="0">
                <a:solidFill>
                  <a:srgbClr val="E5E0DF"/>
                </a:solidFill>
                <a:highlight>
                  <a:srgbClr val="2C376A"/>
                </a:highlight>
                <a:latin typeface="Consolas" pitchFamily="34" charset="0"/>
                <a:ea typeface="Consolas" pitchFamily="34" charset="-122"/>
                <a:cs typeface="Consolas" pitchFamily="34" charset="-120"/>
              </a:rPr>
              <a:t>  "state": "active",</a:t>
            </a:r>
            <a:endParaRPr lang="en-US" sz="700" dirty="0"/>
          </a:p>
          <a:p>
            <a:pPr algn="l" indent="0" marL="0">
              <a:lnSpc>
                <a:spcPts val="950"/>
              </a:lnSpc>
              <a:buNone/>
            </a:pPr>
            <a:r>
              <a:rPr lang="en-US" sz="700" dirty="0">
                <a:solidFill>
                  <a:srgbClr val="E5E0DF"/>
                </a:solidFill>
                <a:highlight>
                  <a:srgbClr val="2C376A"/>
                </a:highlight>
                <a:latin typeface="Consolas" pitchFamily="34" charset="0"/>
                <a:ea typeface="Consolas" pitchFamily="34" charset="-122"/>
                <a:cs typeface="Consolas" pitchFamily="34" charset="-120"/>
              </a:rPr>
              <a:t>  "semantic_role": "code-heat",</a:t>
            </a:r>
            <a:endParaRPr lang="en-US" sz="700" dirty="0"/>
          </a:p>
          <a:p>
            <a:pPr algn="l" indent="0" marL="0">
              <a:lnSpc>
                <a:spcPts val="950"/>
              </a:lnSpc>
              <a:buNone/>
            </a:pPr>
            <a:r>
              <a:rPr lang="en-US" sz="700" dirty="0">
                <a:solidFill>
                  <a:srgbClr val="E5E0DF"/>
                </a:solidFill>
                <a:highlight>
                  <a:srgbClr val="2C376A"/>
                </a:highlight>
                <a:latin typeface="Consolas" pitchFamily="34" charset="0"/>
                <a:ea typeface="Consolas" pitchFamily="34" charset="-122"/>
                <a:cs typeface="Consolas" pitchFamily="34" charset="-120"/>
              </a:rPr>
              <a:t>  "semantic_family": "creation-build-code",</a:t>
            </a:r>
            <a:endParaRPr lang="en-US" sz="700" dirty="0"/>
          </a:p>
          <a:p>
            <a:pPr algn="l" indent="0" marL="0">
              <a:lnSpc>
                <a:spcPts val="950"/>
              </a:lnSpc>
              <a:buNone/>
            </a:pPr>
            <a:r>
              <a:rPr lang="en-US" sz="700" dirty="0">
                <a:solidFill>
                  <a:srgbClr val="E5E0DF"/>
                </a:solidFill>
                <a:highlight>
                  <a:srgbClr val="2C376A"/>
                </a:highlight>
                <a:latin typeface="Consolas" pitchFamily="34" charset="0"/>
                <a:ea typeface="Consolas" pitchFamily="34" charset="-122"/>
                <a:cs typeface="Consolas" pitchFamily="34" charset="-120"/>
              </a:rPr>
              <a:t>  "psychological_intent": "signal-hands-on-code-build-work",</a:t>
            </a:r>
            <a:endParaRPr lang="en-US" sz="700" dirty="0"/>
          </a:p>
          <a:p>
            <a:pPr algn="l" indent="0" marL="0">
              <a:lnSpc>
                <a:spcPts val="950"/>
              </a:lnSpc>
              <a:buNone/>
            </a:pPr>
            <a:r>
              <a:rPr lang="en-US" sz="700" dirty="0">
                <a:solidFill>
                  <a:srgbClr val="E5E0DF"/>
                </a:solidFill>
                <a:highlight>
                  <a:srgbClr val="2C376A"/>
                </a:highlight>
                <a:latin typeface="Consolas" pitchFamily="34" charset="0"/>
                <a:ea typeface="Consolas" pitchFamily="34" charset="-122"/>
                <a:cs typeface="Consolas" pitchFamily="34" charset="-120"/>
              </a:rPr>
              <a:t>  "intensity": 2,</a:t>
            </a:r>
            <a:endParaRPr lang="en-US" sz="700" dirty="0"/>
          </a:p>
          <a:p>
            <a:pPr algn="l" indent="0" marL="0">
              <a:lnSpc>
                <a:spcPts val="950"/>
              </a:lnSpc>
              <a:buNone/>
            </a:pPr>
            <a:r>
              <a:rPr lang="en-US" sz="700" dirty="0">
                <a:solidFill>
                  <a:srgbClr val="E5E0DF"/>
                </a:solidFill>
                <a:highlight>
                  <a:srgbClr val="2C376A"/>
                </a:highlight>
                <a:latin typeface="Consolas" pitchFamily="34" charset="0"/>
                <a:ea typeface="Consolas" pitchFamily="34" charset="-122"/>
                <a:cs typeface="Consolas" pitchFamily="34" charset="-120"/>
              </a:rPr>
              <a:t>  "source_manifest": "data/datasets/rust-code-corpus.json",</a:t>
            </a:r>
            <a:endParaRPr lang="en-US" sz="700" dirty="0"/>
          </a:p>
          <a:p>
            <a:pPr algn="l" indent="0" marL="0">
              <a:lnSpc>
                <a:spcPts val="950"/>
              </a:lnSpc>
              <a:buNone/>
            </a:pPr>
            <a:r>
              <a:rPr lang="en-US" sz="700" dirty="0">
                <a:solidFill>
                  <a:srgbClr val="E5E0DF"/>
                </a:solidFill>
                <a:highlight>
                  <a:srgbClr val="2C376A"/>
                </a:highlight>
                <a:latin typeface="Consolas" pitchFamily="34" charset="0"/>
                <a:ea typeface="Consolas" pitchFamily="34" charset="-122"/>
                <a:cs typeface="Consolas" pitchFamily="34" charset="-120"/>
              </a:rPr>
              <a:t>  "template_id": "dataset-card-v1"</a:t>
            </a:r>
            <a:endParaRPr lang="en-US" sz="700" dirty="0"/>
          </a:p>
          <a:p>
            <a:pPr algn="l" indent="0" marL="0">
              <a:lnSpc>
                <a:spcPts val="950"/>
              </a:lnSpc>
              <a:buNone/>
            </a:pPr>
            <a:r>
              <a:rPr lang="en-US" sz="700" dirty="0">
                <a:solidFill>
                  <a:srgbClr val="E5E0DF"/>
                </a:solidFill>
                <a:highlight>
                  <a:srgbClr val="2C376A"/>
                </a:highlight>
                <a:latin typeface="Consolas" pitchFamily="34" charset="0"/>
                <a:ea typeface="Consolas" pitchFamily="34" charset="-122"/>
                <a:cs typeface="Consolas" pitchFamily="34" charset="-120"/>
              </a:rPr>
              <a:t>}</a:t>
            </a:r>
            <a:endParaRPr lang="en-US" sz="700" dirty="0"/>
          </a:p>
          <a:p>
            <a:pPr algn="l" indent="0" marL="0">
              <a:lnSpc>
                <a:spcPts val="950"/>
              </a:lnSpc>
              <a:buNone/>
            </a:pPr>
            <a:r>
              <a:rPr lang="en-US" sz="700" dirty="0">
                <a:solidFill>
                  <a:srgbClr val="E5E0DF"/>
                </a:solidFill>
                <a:highlight>
                  <a:srgbClr val="2C376A"/>
                </a:highlight>
                <a:latin typeface="Consolas" pitchFamily="34" charset="0"/>
                <a:ea typeface="Consolas" pitchFamily="34" charset="-122"/>
                <a:cs typeface="Consolas" pitchFamily="34" charset="-120"/>
              </a:rPr>
              <a:t>    </a:t>
            </a:r>
            <a:endParaRPr lang="en-US" sz="700" dirty="0"/>
          </a:p>
        </p:txBody>
      </p:sp>
      <p:sp>
        <p:nvSpPr>
          <p:cNvPr id="9" name="Text 7"/>
          <p:cNvSpPr/>
          <p:nvPr/>
        </p:nvSpPr>
        <p:spPr>
          <a:xfrm>
            <a:off x="4688979" y="1073051"/>
            <a:ext cx="1331565" cy="135285"/>
          </a:xfrm>
          <a:prstGeom prst="rect">
            <a:avLst/>
          </a:prstGeom>
          <a:noFill/>
          <a:ln/>
        </p:spPr>
        <p:txBody>
          <a:bodyPr wrap="none" lIns="0" tIns="0" rIns="0" bIns="0" rtlCol="0" anchor="t"/>
          <a:lstStyle/>
          <a:p>
            <a:pPr algn="l" indent="0" marL="0">
              <a:lnSpc>
                <a:spcPts val="1050"/>
              </a:lnSpc>
              <a:buNone/>
            </a:pPr>
            <a:r>
              <a:rPr lang="en-US" sz="850" b="1" dirty="0">
                <a:solidFill>
                  <a:srgbClr val="FFFFFF"/>
                </a:solidFill>
                <a:latin typeface="Overpass Bold" pitchFamily="34" charset="0"/>
                <a:ea typeface="Overpass Bold" pitchFamily="34" charset="-122"/>
                <a:cs typeface="Overpass Bold" pitchFamily="34" charset="-120"/>
              </a:rPr>
              <a:t>Visible vs. Embedded Split</a:t>
            </a:r>
            <a:endParaRPr lang="en-US" sz="850" dirty="0"/>
          </a:p>
        </p:txBody>
      </p:sp>
      <p:sp>
        <p:nvSpPr>
          <p:cNvPr id="10" name="Text 8"/>
          <p:cNvSpPr/>
          <p:nvPr/>
        </p:nvSpPr>
        <p:spPr>
          <a:xfrm>
            <a:off x="4688979" y="1273001"/>
            <a:ext cx="3303463" cy="250775"/>
          </a:xfrm>
          <a:prstGeom prst="rect">
            <a:avLst/>
          </a:prstGeom>
          <a:noFill/>
          <a:ln/>
        </p:spPr>
        <p:txBody>
          <a:bodyPr wrap="square" lIns="0" tIns="0" rIns="0" bIns="0" rtlCol="0" anchor="t"/>
          <a:lstStyle/>
          <a:p>
            <a:pPr algn="l" indent="0" marL="0">
              <a:lnSpc>
                <a:spcPts val="950"/>
              </a:lnSpc>
              <a:buNone/>
            </a:pPr>
            <a:r>
              <a:rPr lang="en-US" sz="700" dirty="0">
                <a:solidFill>
                  <a:srgbClr val="E5E0DF"/>
                </a:solidFill>
                <a:latin typeface="Overpass" pitchFamily="34" charset="0"/>
                <a:ea typeface="Overpass" pitchFamily="34" charset="-122"/>
                <a:cs typeface="Overpass" pitchFamily="34" charset="-120"/>
              </a:rPr>
              <a:t>Visible fields render into SVG, HTML, or both. Embedded fields are stored in SESM or another machine-readable payload even when not shown in the UI.</a:t>
            </a:r>
            <a:endParaRPr lang="en-US" sz="700" dirty="0"/>
          </a:p>
        </p:txBody>
      </p:sp>
      <p:sp>
        <p:nvSpPr>
          <p:cNvPr id="11" name="Shape 9"/>
          <p:cNvSpPr/>
          <p:nvPr/>
        </p:nvSpPr>
        <p:spPr>
          <a:xfrm>
            <a:off x="4688979" y="1596554"/>
            <a:ext cx="3303463" cy="1312441"/>
          </a:xfrm>
          <a:prstGeom prst="roundRect">
            <a:avLst>
              <a:gd name="adj" fmla="val 2946"/>
            </a:avLst>
          </a:prstGeom>
          <a:solidFill>
            <a:srgbClr val="322F2F"/>
          </a:solidFill>
          <a:ln/>
        </p:spPr>
      </p:sp>
      <p:sp>
        <p:nvSpPr>
          <p:cNvPr id="12" name="Shape 10"/>
          <p:cNvSpPr/>
          <p:nvPr/>
        </p:nvSpPr>
        <p:spPr>
          <a:xfrm>
            <a:off x="4684440" y="1596554"/>
            <a:ext cx="3312542" cy="1312441"/>
          </a:xfrm>
          <a:prstGeom prst="roundRect">
            <a:avLst>
              <a:gd name="adj" fmla="val 1052"/>
            </a:avLst>
          </a:prstGeom>
          <a:solidFill>
            <a:srgbClr val="322F2F"/>
          </a:solidFill>
          <a:ln/>
        </p:spPr>
      </p:sp>
      <p:sp>
        <p:nvSpPr>
          <p:cNvPr id="13" name="Text 11"/>
          <p:cNvSpPr/>
          <p:nvPr/>
        </p:nvSpPr>
        <p:spPr>
          <a:xfrm>
            <a:off x="4799484" y="1688529"/>
            <a:ext cx="3082454" cy="1128489"/>
          </a:xfrm>
          <a:prstGeom prst="rect">
            <a:avLst/>
          </a:prstGeom>
          <a:noFill/>
          <a:ln/>
        </p:spPr>
        <p:txBody>
          <a:bodyPr wrap="square" lIns="0" tIns="0" rIns="0" bIns="0" rtlCol="0" anchor="t"/>
          <a:lstStyle/>
          <a:p>
            <a:pPr algn="l" indent="0" marL="0">
              <a:lnSpc>
                <a:spcPts val="950"/>
              </a:lnSpc>
              <a:buNone/>
            </a:pPr>
            <a:r>
              <a:rPr lang="en-US" sz="700" dirty="0">
                <a:solidFill>
                  <a:srgbClr val="E5E0DF"/>
                </a:solidFill>
                <a:highlight>
                  <a:srgbClr val="322F2F"/>
                </a:highlight>
                <a:latin typeface="Consolas" pitchFamily="34" charset="0"/>
                <a:ea typeface="Consolas" pitchFamily="34" charset="-122"/>
                <a:cs typeface="Consolas" pitchFamily="34" charset="-120"/>
              </a:rPr>
              <a:t>{</a:t>
            </a:r>
            <a:endParaRPr lang="en-US" sz="700" dirty="0"/>
          </a:p>
          <a:p>
            <a:pPr algn="l" indent="0" marL="0">
              <a:lnSpc>
                <a:spcPts val="950"/>
              </a:lnSpc>
              <a:buNone/>
            </a:pPr>
            <a:r>
              <a:rPr lang="en-US" sz="700" dirty="0">
                <a:solidFill>
                  <a:srgbClr val="E5E0DF"/>
                </a:solidFill>
                <a:highlight>
                  <a:srgbClr val="322F2F"/>
                </a:highlight>
                <a:latin typeface="Consolas" pitchFamily="34" charset="0"/>
                <a:ea typeface="Consolas" pitchFamily="34" charset="-122"/>
                <a:cs typeface="Consolas" pitchFamily="34" charset="-120"/>
              </a:rPr>
              <a:t>  "visible": ["title", "stats", "state"],</a:t>
            </a:r>
            <a:endParaRPr lang="en-US" sz="700" dirty="0"/>
          </a:p>
          <a:p>
            <a:pPr algn="l" indent="0" marL="0">
              <a:lnSpc>
                <a:spcPts val="950"/>
              </a:lnSpc>
              <a:buNone/>
            </a:pPr>
            <a:r>
              <a:rPr lang="en-US" sz="700" dirty="0">
                <a:solidFill>
                  <a:srgbClr val="E5E0DF"/>
                </a:solidFill>
                <a:highlight>
                  <a:srgbClr val="322F2F"/>
                </a:highlight>
                <a:latin typeface="Consolas" pitchFamily="34" charset="0"/>
                <a:ea typeface="Consolas" pitchFamily="34" charset="-122"/>
                <a:cs typeface="Consolas" pitchFamily="34" charset="-120"/>
              </a:rPr>
              <a:t>  "embedded": [</a:t>
            </a:r>
            <a:endParaRPr lang="en-US" sz="700" dirty="0"/>
          </a:p>
          <a:p>
            <a:pPr algn="l" indent="0" marL="0">
              <a:lnSpc>
                <a:spcPts val="950"/>
              </a:lnSpc>
              <a:buNone/>
            </a:pPr>
            <a:r>
              <a:rPr lang="en-US" sz="700" dirty="0">
                <a:solidFill>
                  <a:srgbClr val="E5E0DF"/>
                </a:solidFill>
                <a:highlight>
                  <a:srgbClr val="322F2F"/>
                </a:highlight>
                <a:latin typeface="Consolas" pitchFamily="34" charset="0"/>
                <a:ea typeface="Consolas" pitchFamily="34" charset="-122"/>
                <a:cs typeface="Consolas" pitchFamily="34" charset="-120"/>
              </a:rPr>
              <a:t>    "artifact_id",</a:t>
            </a:r>
            <a:endParaRPr lang="en-US" sz="700" dirty="0"/>
          </a:p>
          <a:p>
            <a:pPr algn="l" indent="0" marL="0">
              <a:lnSpc>
                <a:spcPts val="950"/>
              </a:lnSpc>
              <a:buNone/>
            </a:pPr>
            <a:r>
              <a:rPr lang="en-US" sz="700" dirty="0">
                <a:solidFill>
                  <a:srgbClr val="E5E0DF"/>
                </a:solidFill>
                <a:highlight>
                  <a:srgbClr val="322F2F"/>
                </a:highlight>
                <a:latin typeface="Consolas" pitchFamily="34" charset="0"/>
                <a:ea typeface="Consolas" pitchFamily="34" charset="-122"/>
                <a:cs typeface="Consolas" pitchFamily="34" charset="-120"/>
              </a:rPr>
              <a:t>    "provenance",</a:t>
            </a:r>
            <a:endParaRPr lang="en-US" sz="700" dirty="0"/>
          </a:p>
          <a:p>
            <a:pPr algn="l" indent="0" marL="0">
              <a:lnSpc>
                <a:spcPts val="950"/>
              </a:lnSpc>
              <a:buNone/>
            </a:pPr>
            <a:r>
              <a:rPr lang="en-US" sz="700" dirty="0">
                <a:solidFill>
                  <a:srgbClr val="E5E0DF"/>
                </a:solidFill>
                <a:highlight>
                  <a:srgbClr val="322F2F"/>
                </a:highlight>
                <a:latin typeface="Consolas" pitchFamily="34" charset="0"/>
                <a:ea typeface="Consolas" pitchFamily="34" charset="-122"/>
                <a:cs typeface="Consolas" pitchFamily="34" charset="-120"/>
              </a:rPr>
              <a:t>    "theme_id"</a:t>
            </a:r>
            <a:endParaRPr lang="en-US" sz="700" dirty="0"/>
          </a:p>
          <a:p>
            <a:pPr algn="l" indent="0" marL="0">
              <a:lnSpc>
                <a:spcPts val="950"/>
              </a:lnSpc>
              <a:buNone/>
            </a:pPr>
            <a:r>
              <a:rPr lang="en-US" sz="700" dirty="0">
                <a:solidFill>
                  <a:srgbClr val="E5E0DF"/>
                </a:solidFill>
                <a:highlight>
                  <a:srgbClr val="322F2F"/>
                </a:highlight>
                <a:latin typeface="Consolas" pitchFamily="34" charset="0"/>
                <a:ea typeface="Consolas" pitchFamily="34" charset="-122"/>
                <a:cs typeface="Consolas" pitchFamily="34" charset="-120"/>
              </a:rPr>
              <a:t>  ]</a:t>
            </a:r>
            <a:endParaRPr lang="en-US" sz="700" dirty="0"/>
          </a:p>
          <a:p>
            <a:pPr algn="l" indent="0" marL="0">
              <a:lnSpc>
                <a:spcPts val="950"/>
              </a:lnSpc>
              <a:buNone/>
            </a:pPr>
            <a:r>
              <a:rPr lang="en-US" sz="700" dirty="0">
                <a:solidFill>
                  <a:srgbClr val="E5E0DF"/>
                </a:solidFill>
                <a:highlight>
                  <a:srgbClr val="322F2F"/>
                </a:highlight>
                <a:latin typeface="Consolas" pitchFamily="34" charset="0"/>
                <a:ea typeface="Consolas" pitchFamily="34" charset="-122"/>
                <a:cs typeface="Consolas" pitchFamily="34" charset="-120"/>
              </a:rPr>
              <a:t>}</a:t>
            </a:r>
            <a:endParaRPr lang="en-US" sz="700" dirty="0"/>
          </a:p>
          <a:p>
            <a:pPr algn="l" indent="0" marL="0">
              <a:lnSpc>
                <a:spcPts val="950"/>
              </a:lnSpc>
              <a:buNone/>
            </a:pPr>
            <a:r>
              <a:rPr lang="en-US" sz="700" dirty="0">
                <a:solidFill>
                  <a:srgbClr val="E5E0DF"/>
                </a:solidFill>
                <a:highlight>
                  <a:srgbClr val="322F2F"/>
                </a:highlight>
                <a:latin typeface="Consolas" pitchFamily="34" charset="0"/>
                <a:ea typeface="Consolas" pitchFamily="34" charset="-122"/>
                <a:cs typeface="Consolas" pitchFamily="34" charset="-120"/>
              </a:rPr>
              <a:t>    </a:t>
            </a:r>
            <a:endParaRPr lang="en-US" sz="700" dirty="0"/>
          </a:p>
        </p:txBody>
      </p:sp>
      <p:sp>
        <p:nvSpPr>
          <p:cNvPr id="14" name="Text 12"/>
          <p:cNvSpPr/>
          <p:nvPr/>
        </p:nvSpPr>
        <p:spPr>
          <a:xfrm>
            <a:off x="4688979" y="2981771"/>
            <a:ext cx="1486123" cy="135285"/>
          </a:xfrm>
          <a:prstGeom prst="rect">
            <a:avLst/>
          </a:prstGeom>
          <a:noFill/>
          <a:ln/>
        </p:spPr>
        <p:txBody>
          <a:bodyPr wrap="none" lIns="0" tIns="0" rIns="0" bIns="0" rtlCol="0" anchor="t"/>
          <a:lstStyle/>
          <a:p>
            <a:pPr algn="l" indent="0" marL="0">
              <a:lnSpc>
                <a:spcPts val="1050"/>
              </a:lnSpc>
              <a:buNone/>
            </a:pPr>
            <a:r>
              <a:rPr lang="en-US" sz="850" b="1" dirty="0">
                <a:solidFill>
                  <a:srgbClr val="FFFFFF"/>
                </a:solidFill>
                <a:latin typeface="Overpass Bold" pitchFamily="34" charset="0"/>
                <a:ea typeface="Overpass Bold" pitchFamily="34" charset="-122"/>
                <a:cs typeface="Overpass Bold" pitchFamily="34" charset="-120"/>
              </a:rPr>
              <a:t>Required Compatibility Fields</a:t>
            </a:r>
            <a:endParaRPr lang="en-US" sz="850" dirty="0"/>
          </a:p>
        </p:txBody>
      </p:sp>
      <p:sp>
        <p:nvSpPr>
          <p:cNvPr id="15" name="Shape 13"/>
          <p:cNvSpPr/>
          <p:nvPr/>
        </p:nvSpPr>
        <p:spPr>
          <a:xfrm>
            <a:off x="4688979" y="3189833"/>
            <a:ext cx="3303463" cy="1061665"/>
          </a:xfrm>
          <a:prstGeom prst="roundRect">
            <a:avLst>
              <a:gd name="adj" fmla="val 3641"/>
            </a:avLst>
          </a:prstGeom>
          <a:solidFill>
            <a:srgbClr val="322F2F"/>
          </a:solidFill>
          <a:ln/>
        </p:spPr>
      </p:sp>
      <p:sp>
        <p:nvSpPr>
          <p:cNvPr id="16" name="Shape 14"/>
          <p:cNvSpPr/>
          <p:nvPr/>
        </p:nvSpPr>
        <p:spPr>
          <a:xfrm>
            <a:off x="4684440" y="3189833"/>
            <a:ext cx="3312542" cy="1061665"/>
          </a:xfrm>
          <a:prstGeom prst="roundRect">
            <a:avLst>
              <a:gd name="adj" fmla="val 1301"/>
            </a:avLst>
          </a:prstGeom>
          <a:solidFill>
            <a:srgbClr val="322F2F"/>
          </a:solidFill>
          <a:ln/>
        </p:spPr>
      </p:sp>
      <p:sp>
        <p:nvSpPr>
          <p:cNvPr id="17" name="Text 15"/>
          <p:cNvSpPr/>
          <p:nvPr/>
        </p:nvSpPr>
        <p:spPr>
          <a:xfrm>
            <a:off x="4799484" y="3281809"/>
            <a:ext cx="3082454" cy="877714"/>
          </a:xfrm>
          <a:prstGeom prst="rect">
            <a:avLst/>
          </a:prstGeom>
          <a:noFill/>
          <a:ln/>
        </p:spPr>
        <p:txBody>
          <a:bodyPr wrap="square" lIns="0" tIns="0" rIns="0" bIns="0" rtlCol="0" anchor="t"/>
          <a:lstStyle/>
          <a:p>
            <a:pPr algn="l" indent="0" marL="0">
              <a:lnSpc>
                <a:spcPts val="950"/>
              </a:lnSpc>
              <a:buNone/>
            </a:pPr>
            <a:r>
              <a:rPr lang="en-US" sz="700" dirty="0">
                <a:solidFill>
                  <a:srgbClr val="E5E0DF"/>
                </a:solidFill>
                <a:highlight>
                  <a:srgbClr val="322F2F"/>
                </a:highlight>
                <a:latin typeface="Consolas" pitchFamily="34" charset="0"/>
                <a:ea typeface="Consolas" pitchFamily="34" charset="-122"/>
                <a:cs typeface="Consolas" pitchFamily="34" charset="-120"/>
              </a:rPr>
              <a:t>{</a:t>
            </a:r>
            <a:endParaRPr lang="en-US" sz="700" dirty="0"/>
          </a:p>
          <a:p>
            <a:pPr algn="l" indent="0" marL="0">
              <a:lnSpc>
                <a:spcPts val="950"/>
              </a:lnSpc>
              <a:buNone/>
            </a:pPr>
            <a:r>
              <a:rPr lang="en-US" sz="700" dirty="0">
                <a:solidFill>
                  <a:srgbClr val="E5E0DF"/>
                </a:solidFill>
                <a:highlight>
                  <a:srgbClr val="322F2F"/>
                </a:highlight>
                <a:latin typeface="Consolas" pitchFamily="34" charset="0"/>
                <a:ea typeface="Consolas" pitchFamily="34" charset="-122"/>
                <a:cs typeface="Consolas" pitchFamily="34" charset="-120"/>
              </a:rPr>
              <a:t>  "aic_version": "0.1.1",</a:t>
            </a:r>
            <a:endParaRPr lang="en-US" sz="700" dirty="0"/>
          </a:p>
          <a:p>
            <a:pPr algn="l" indent="0" marL="0">
              <a:lnSpc>
                <a:spcPts val="950"/>
              </a:lnSpc>
              <a:buNone/>
            </a:pPr>
            <a:r>
              <a:rPr lang="en-US" sz="700" dirty="0">
                <a:solidFill>
                  <a:srgbClr val="E5E0DF"/>
                </a:solidFill>
                <a:highlight>
                  <a:srgbClr val="322F2F"/>
                </a:highlight>
                <a:latin typeface="Consolas" pitchFamily="34" charset="0"/>
                <a:ea typeface="Consolas" pitchFamily="34" charset="-122"/>
                <a:cs typeface="Consolas" pitchFamily="34" charset="-120"/>
              </a:rPr>
              <a:t>  "sesm_version": "0.2.0",</a:t>
            </a:r>
            <a:endParaRPr lang="en-US" sz="700" dirty="0"/>
          </a:p>
          <a:p>
            <a:pPr algn="l" indent="0" marL="0">
              <a:lnSpc>
                <a:spcPts val="950"/>
              </a:lnSpc>
              <a:buNone/>
            </a:pPr>
            <a:r>
              <a:rPr lang="en-US" sz="700" dirty="0">
                <a:solidFill>
                  <a:srgbClr val="E5E0DF"/>
                </a:solidFill>
                <a:highlight>
                  <a:srgbClr val="322F2F"/>
                </a:highlight>
                <a:latin typeface="Consolas" pitchFamily="34" charset="0"/>
                <a:ea typeface="Consolas" pitchFamily="34" charset="-122"/>
                <a:cs typeface="Consolas" pitchFamily="34" charset="-120"/>
              </a:rPr>
              <a:t>  "theme_id": "neon-ink",</a:t>
            </a:r>
            <a:endParaRPr lang="en-US" sz="700" dirty="0"/>
          </a:p>
          <a:p>
            <a:pPr algn="l" indent="0" marL="0">
              <a:lnSpc>
                <a:spcPts val="950"/>
              </a:lnSpc>
              <a:buNone/>
            </a:pPr>
            <a:r>
              <a:rPr lang="en-US" sz="700" dirty="0">
                <a:solidFill>
                  <a:srgbClr val="E5E0DF"/>
                </a:solidFill>
                <a:highlight>
                  <a:srgbClr val="322F2F"/>
                </a:highlight>
                <a:latin typeface="Consolas" pitchFamily="34" charset="0"/>
                <a:ea typeface="Consolas" pitchFamily="34" charset="-122"/>
                <a:cs typeface="Consolas" pitchFamily="34" charset="-120"/>
              </a:rPr>
              <a:t>  "theme_version": "0.1.0"</a:t>
            </a:r>
            <a:endParaRPr lang="en-US" sz="700" dirty="0"/>
          </a:p>
          <a:p>
            <a:pPr algn="l" indent="0" marL="0">
              <a:lnSpc>
                <a:spcPts val="950"/>
              </a:lnSpc>
              <a:buNone/>
            </a:pPr>
            <a:r>
              <a:rPr lang="en-US" sz="700" dirty="0">
                <a:solidFill>
                  <a:srgbClr val="E5E0DF"/>
                </a:solidFill>
                <a:highlight>
                  <a:srgbClr val="322F2F"/>
                </a:highlight>
                <a:latin typeface="Consolas" pitchFamily="34" charset="0"/>
                <a:ea typeface="Consolas" pitchFamily="34" charset="-122"/>
                <a:cs typeface="Consolas" pitchFamily="34" charset="-120"/>
              </a:rPr>
              <a:t>}</a:t>
            </a:r>
            <a:endParaRPr lang="en-US" sz="700" dirty="0"/>
          </a:p>
          <a:p>
            <a:pPr algn="l" indent="0" marL="0">
              <a:lnSpc>
                <a:spcPts val="950"/>
              </a:lnSpc>
              <a:buNone/>
            </a:pPr>
            <a:r>
              <a:rPr lang="en-US" sz="700" dirty="0">
                <a:solidFill>
                  <a:srgbClr val="E5E0DF"/>
                </a:solidFill>
                <a:highlight>
                  <a:srgbClr val="322F2F"/>
                </a:highlight>
                <a:latin typeface="Consolas" pitchFamily="34" charset="0"/>
                <a:ea typeface="Consolas" pitchFamily="34" charset="-122"/>
                <a:cs typeface="Consolas" pitchFamily="34" charset="-120"/>
              </a:rPr>
              <a:t>    </a:t>
            </a:r>
            <a:endParaRPr lang="en-US" sz="700" dirty="0"/>
          </a:p>
        </p:txBody>
      </p:sp>
      <p:sp>
        <p:nvSpPr>
          <p:cNvPr id="18" name="Shape 16"/>
          <p:cNvSpPr/>
          <p:nvPr/>
        </p:nvSpPr>
        <p:spPr>
          <a:xfrm>
            <a:off x="1156171" y="4397053"/>
            <a:ext cx="6831583" cy="461665"/>
          </a:xfrm>
          <a:prstGeom prst="roundRect">
            <a:avLst>
              <a:gd name="adj" fmla="val 8374"/>
            </a:avLst>
          </a:prstGeom>
          <a:solidFill>
            <a:srgbClr val="022349"/>
          </a:solidFill>
          <a:ln/>
        </p:spPr>
      </p:sp>
      <p:pic>
        <p:nvPicPr>
          <p:cNvPr id="19" name="Image 0" descr="preencoded.png">    </p:cNvPr>
          <p:cNvPicPr>
            <a:picLocks noChangeAspect="1"/>
          </p:cNvPicPr>
          <p:nvPr/>
        </p:nvPicPr>
        <p:blipFill>
          <a:blip r:embed="rId1"/>
          <a:stretch>
            <a:fillRect/>
          </a:stretch>
        </p:blipFill>
        <p:spPr>
          <a:xfrm>
            <a:off x="1248147" y="4517231"/>
            <a:ext cx="115044" cy="91976"/>
          </a:xfrm>
          <a:prstGeom prst="rect">
            <a:avLst/>
          </a:prstGeom>
        </p:spPr>
      </p:pic>
      <p:sp>
        <p:nvSpPr>
          <p:cNvPr id="20" name="Text 17"/>
          <p:cNvSpPr/>
          <p:nvPr/>
        </p:nvSpPr>
        <p:spPr>
          <a:xfrm>
            <a:off x="1455167" y="4484712"/>
            <a:ext cx="6440612" cy="269825"/>
          </a:xfrm>
          <a:prstGeom prst="rect">
            <a:avLst/>
          </a:prstGeom>
          <a:noFill/>
          <a:ln/>
        </p:spPr>
        <p:txBody>
          <a:bodyPr wrap="square" lIns="0" tIns="0" rIns="0" bIns="0" rtlCol="0" anchor="t"/>
          <a:lstStyle/>
          <a:p>
            <a:pPr algn="l" indent="0" marL="0">
              <a:lnSpc>
                <a:spcPts val="950"/>
              </a:lnSpc>
              <a:buNone/>
            </a:pPr>
            <a:r>
              <a:rPr lang="en-US" sz="700" dirty="0">
                <a:solidFill>
                  <a:srgbClr val="FFFFFF"/>
                </a:solidFill>
                <a:highlight>
                  <a:srgbClr val="322F2F"/>
                </a:highlight>
                <a:latin typeface="Consolas" pitchFamily="34" charset="0"/>
                <a:ea typeface="Consolas" pitchFamily="34" charset="-122"/>
                <a:cs typeface="Consolas" pitchFamily="34" charset="-120"/>
              </a:rPr>
              <a:t>semantic_role</a:t>
            </a:r>
            <a:pPr algn="l" indent="0" marL="0">
              <a:lnSpc>
                <a:spcPts val="950"/>
              </a:lnSpc>
              <a:buNone/>
            </a:pPr>
            <a:r>
              <a:rPr lang="en-US" sz="700" dirty="0">
                <a:solidFill>
                  <a:srgbClr val="FFFFFF"/>
                </a:solidFill>
                <a:latin typeface="Overpass" pitchFamily="34" charset="0"/>
                <a:ea typeface="Overpass" pitchFamily="34" charset="-122"/>
                <a:cs typeface="Overpass" pitchFamily="34" charset="-120"/>
              </a:rPr>
              <a:t> determines the hue token. </a:t>
            </a:r>
            <a:pPr algn="l" indent="0" marL="0">
              <a:lnSpc>
                <a:spcPts val="950"/>
              </a:lnSpc>
              <a:buNone/>
            </a:pPr>
            <a:r>
              <a:rPr lang="en-US" sz="700" dirty="0">
                <a:solidFill>
                  <a:srgbClr val="FFFFFF"/>
                </a:solidFill>
                <a:highlight>
                  <a:srgbClr val="322F2F"/>
                </a:highlight>
                <a:latin typeface="Consolas" pitchFamily="34" charset="0"/>
                <a:ea typeface="Consolas" pitchFamily="34" charset="-122"/>
                <a:cs typeface="Consolas" pitchFamily="34" charset="-120"/>
              </a:rPr>
              <a:t>semantic_family</a:t>
            </a:r>
            <a:pPr algn="l" indent="0" marL="0">
              <a:lnSpc>
                <a:spcPts val="950"/>
              </a:lnSpc>
              <a:buNone/>
            </a:pPr>
            <a:r>
              <a:rPr lang="en-US" sz="700" dirty="0">
                <a:solidFill>
                  <a:srgbClr val="FFFFFF"/>
                </a:solidFill>
                <a:latin typeface="Overpass" pitchFamily="34" charset="0"/>
                <a:ea typeface="Overpass" pitchFamily="34" charset="-122"/>
                <a:cs typeface="Overpass" pitchFamily="34" charset="-120"/>
              </a:rPr>
              <a:t> supports grouping and validation. </a:t>
            </a:r>
            <a:pPr algn="l" indent="0" marL="0">
              <a:lnSpc>
                <a:spcPts val="950"/>
              </a:lnSpc>
              <a:buNone/>
            </a:pPr>
            <a:r>
              <a:rPr lang="en-US" sz="700" dirty="0">
                <a:solidFill>
                  <a:srgbClr val="FFFFFF"/>
                </a:solidFill>
                <a:highlight>
                  <a:srgbClr val="322F2F"/>
                </a:highlight>
                <a:latin typeface="Consolas" pitchFamily="34" charset="0"/>
                <a:ea typeface="Consolas" pitchFamily="34" charset="-122"/>
                <a:cs typeface="Consolas" pitchFamily="34" charset="-120"/>
              </a:rPr>
              <a:t>psychological_intent</a:t>
            </a:r>
            <a:pPr algn="l" indent="0" marL="0">
              <a:lnSpc>
                <a:spcPts val="950"/>
              </a:lnSpc>
              <a:buNone/>
            </a:pPr>
            <a:r>
              <a:rPr lang="en-US" sz="700" dirty="0">
                <a:solidFill>
                  <a:srgbClr val="FFFFFF"/>
                </a:solidFill>
                <a:latin typeface="Overpass" pitchFamily="34" charset="0"/>
                <a:ea typeface="Overpass" pitchFamily="34" charset="-122"/>
                <a:cs typeface="Overpass" pitchFamily="34" charset="-120"/>
              </a:rPr>
              <a:t> records </a:t>
            </a:r>
            <a:pPr algn="l" indent="0" marL="0">
              <a:lnSpc>
                <a:spcPts val="950"/>
              </a:lnSpc>
              <a:buNone/>
            </a:pPr>
            <a:r>
              <a:rPr lang="en-US" sz="700" i="1" dirty="0">
                <a:solidFill>
                  <a:srgbClr val="FFFFFF"/>
                </a:solidFill>
                <a:latin typeface="Overpass" pitchFamily="34" charset="0"/>
                <a:ea typeface="Overpass" pitchFamily="34" charset="-122"/>
                <a:cs typeface="Overpass" pitchFamily="34" charset="-120"/>
              </a:rPr>
              <a:t>why</a:t>
            </a:r>
            <a:pPr algn="l" indent="0" marL="0">
              <a:lnSpc>
                <a:spcPts val="950"/>
              </a:lnSpc>
              <a:buNone/>
            </a:pPr>
            <a:r>
              <a:rPr lang="en-US" sz="700" dirty="0">
                <a:solidFill>
                  <a:srgbClr val="FFFFFF"/>
                </a:solidFill>
                <a:latin typeface="Overpass" pitchFamily="34" charset="0"/>
                <a:ea typeface="Overpass" pitchFamily="34" charset="-122"/>
                <a:cs typeface="Overpass" pitchFamily="34" charset="-120"/>
              </a:rPr>
              <a:t> the hue was chosen. </a:t>
            </a:r>
            <a:pPr algn="l" indent="0" marL="0">
              <a:lnSpc>
                <a:spcPts val="950"/>
              </a:lnSpc>
              <a:buNone/>
            </a:pPr>
            <a:r>
              <a:rPr lang="en-US" sz="700" dirty="0">
                <a:solidFill>
                  <a:srgbClr val="FFFFFF"/>
                </a:solidFill>
                <a:highlight>
                  <a:srgbClr val="322F2F"/>
                </a:highlight>
                <a:latin typeface="Consolas" pitchFamily="34" charset="0"/>
                <a:ea typeface="Consolas" pitchFamily="34" charset="-122"/>
                <a:cs typeface="Consolas" pitchFamily="34" charset="-120"/>
              </a:rPr>
              <a:t>state</a:t>
            </a:r>
            <a:pPr algn="l" indent="0" marL="0">
              <a:lnSpc>
                <a:spcPts val="950"/>
              </a:lnSpc>
              <a:buNone/>
            </a:pPr>
            <a:r>
              <a:rPr lang="en-US" sz="700" dirty="0">
                <a:solidFill>
                  <a:srgbClr val="FFFFFF"/>
                </a:solidFill>
                <a:latin typeface="Overpass" pitchFamily="34" charset="0"/>
                <a:ea typeface="Overpass" pitchFamily="34" charset="-122"/>
                <a:cs typeface="Overpass" pitchFamily="34" charset="-120"/>
              </a:rPr>
              <a:t>, </a:t>
            </a:r>
            <a:pPr algn="l" indent="0" marL="0">
              <a:lnSpc>
                <a:spcPts val="950"/>
              </a:lnSpc>
              <a:buNone/>
            </a:pPr>
            <a:r>
              <a:rPr lang="en-US" sz="700" dirty="0">
                <a:solidFill>
                  <a:srgbClr val="FFFFFF"/>
                </a:solidFill>
                <a:highlight>
                  <a:srgbClr val="322F2F"/>
                </a:highlight>
                <a:latin typeface="Consolas" pitchFamily="34" charset="0"/>
                <a:ea typeface="Consolas" pitchFamily="34" charset="-122"/>
                <a:cs typeface="Consolas" pitchFamily="34" charset="-120"/>
              </a:rPr>
              <a:t>intensity</a:t>
            </a:r>
            <a:pPr algn="l" indent="0" marL="0">
              <a:lnSpc>
                <a:spcPts val="950"/>
              </a:lnSpc>
              <a:buNone/>
            </a:pPr>
            <a:r>
              <a:rPr lang="en-US" sz="700" dirty="0">
                <a:solidFill>
                  <a:srgbClr val="FFFFFF"/>
                </a:solidFill>
                <a:latin typeface="Overpass" pitchFamily="34" charset="0"/>
                <a:ea typeface="Overpass" pitchFamily="34" charset="-122"/>
                <a:cs typeface="Overpass" pitchFamily="34" charset="-120"/>
              </a:rPr>
              <a:t>, </a:t>
            </a:r>
            <a:pPr algn="l" indent="0" marL="0">
              <a:lnSpc>
                <a:spcPts val="950"/>
              </a:lnSpc>
              <a:buNone/>
            </a:pPr>
            <a:r>
              <a:rPr lang="en-US" sz="700" dirty="0">
                <a:solidFill>
                  <a:srgbClr val="FFFFFF"/>
                </a:solidFill>
                <a:highlight>
                  <a:srgbClr val="322F2F"/>
                </a:highlight>
                <a:latin typeface="Consolas" pitchFamily="34" charset="0"/>
                <a:ea typeface="Consolas" pitchFamily="34" charset="-122"/>
                <a:cs typeface="Consolas" pitchFamily="34" charset="-120"/>
              </a:rPr>
              <a:t>glow</a:t>
            </a:r>
            <a:pPr algn="l" indent="0" marL="0">
              <a:lnSpc>
                <a:spcPts val="950"/>
              </a:lnSpc>
              <a:buNone/>
            </a:pPr>
            <a:r>
              <a:rPr lang="en-US" sz="700" dirty="0">
                <a:solidFill>
                  <a:srgbClr val="FFFFFF"/>
                </a:solidFill>
                <a:latin typeface="Overpass" pitchFamily="34" charset="0"/>
                <a:ea typeface="Overpass" pitchFamily="34" charset="-122"/>
                <a:cs typeface="Overpass" pitchFamily="34" charset="-120"/>
              </a:rPr>
              <a:t>, and </a:t>
            </a:r>
            <a:pPr algn="l" indent="0" marL="0">
              <a:lnSpc>
                <a:spcPts val="950"/>
              </a:lnSpc>
              <a:buNone/>
            </a:pPr>
            <a:r>
              <a:rPr lang="en-US" sz="700" dirty="0">
                <a:solidFill>
                  <a:srgbClr val="FFFFFF"/>
                </a:solidFill>
                <a:highlight>
                  <a:srgbClr val="322F2F"/>
                </a:highlight>
                <a:latin typeface="Consolas" pitchFamily="34" charset="0"/>
                <a:ea typeface="Consolas" pitchFamily="34" charset="-122"/>
                <a:cs typeface="Consolas" pitchFamily="34" charset="-120"/>
              </a:rPr>
              <a:t>priority</a:t>
            </a:r>
            <a:pPr algn="l" indent="0" marL="0">
              <a:lnSpc>
                <a:spcPts val="950"/>
              </a:lnSpc>
              <a:buNone/>
            </a:pPr>
            <a:r>
              <a:rPr lang="en-US" sz="700" dirty="0">
                <a:solidFill>
                  <a:srgbClr val="FFFFFF"/>
                </a:solidFill>
                <a:latin typeface="Overpass" pitchFamily="34" charset="0"/>
                <a:ea typeface="Overpass" pitchFamily="34" charset="-122"/>
                <a:cs typeface="Overpass" pitchFamily="34" charset="-120"/>
              </a:rPr>
              <a:t> keep rendering deterministic.</a:t>
            </a:r>
            <a:endParaRPr lang="en-US" sz="7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19</Slides>
  <Notes>19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2026-05-10T16:11:02Z</dcterms:created>
  <dcterms:modified xsi:type="dcterms:W3CDTF">2026-05-10T16:11:02Z</dcterms:modified>
</cp:coreProperties>
</file>