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notesMasterIdLst>
    <p:notesMasterId r:id="rId18"/>
  </p:notesMasterIdLst>
  <p:sldSz cx="9144000" cy="5143500"/>
  <p:notesSz cx="5143500" cy="9144000"/>
  <p:embeddedFontLst>
    <p:embeddedFont>
      <p:font typeface="Overpass"/>
      <p:regular r:id="rId23"/>
    </p:embeddedFont>
    <p:embeddedFont>
      <p:font typeface="Overpass"/>
      <p:regular r:id="rId24"/>
    </p:embeddedFont>
    <p:embeddedFont>
      <p:font typeface="Overpass"/>
      <p:regular r:id="rId25"/>
    </p:embeddedFont>
    <p:embeddedFont>
      <p:font typeface="Overpass"/>
      <p:regular r:id="rId26"/>
    </p:embeddedFont>
    <p:embeddedFont>
      <p:font typeface="Overpass"/>
      <p:regular r:id="rId27"/>
    </p:embeddedFont>
    <p:embeddedFont>
      <p:font typeface="Overpass"/>
      <p:regular r:id="rId28"/>
    </p:embeddedFont>
    <p:embeddedFont>
      <p:font typeface="Overpass"/>
      <p:regular r:id="rId29"/>
    </p:embeddedFont>
    <p:embeddedFont>
      <p:font typeface="Overpass"/>
      <p:regular r:id="rId3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23" Type="http://schemas.openxmlformats.org/officeDocument/2006/relationships/font" Target="fonts/font1.fntdata"/><Relationship Id="rId24" Type="http://schemas.openxmlformats.org/officeDocument/2006/relationships/font" Target="fonts/font2.fntdata"/><Relationship Id="rId25" Type="http://schemas.openxmlformats.org/officeDocument/2006/relationships/font" Target="fonts/font3.fntdata"/><Relationship Id="rId26" Type="http://schemas.openxmlformats.org/officeDocument/2006/relationships/font" Target="fonts/font4.fntdata"/><Relationship Id="rId27" Type="http://schemas.openxmlformats.org/officeDocument/2006/relationships/font" Target="fonts/font5.fntdata"/><Relationship Id="rId28" Type="http://schemas.openxmlformats.org/officeDocument/2006/relationships/font" Target="fonts/font6.fntdata"/><Relationship Id="rId29" Type="http://schemas.openxmlformats.org/officeDocument/2006/relationships/font" Target="fonts/font7.fntdata"/><Relationship Id="rId30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svg"/><Relationship Id="rId3" Type="http://schemas.openxmlformats.org/officeDocument/2006/relationships/image" Target="../media/image-13-3.png"/><Relationship Id="rId4" Type="http://schemas.openxmlformats.org/officeDocument/2006/relationships/image" Target="../media/image-13-4.svg"/><Relationship Id="rId5" Type="http://schemas.openxmlformats.org/officeDocument/2006/relationships/image" Target="../media/image-13-5.png"/><Relationship Id="rId6" Type="http://schemas.openxmlformats.org/officeDocument/2006/relationships/image" Target="../media/image-13-6.svg"/><Relationship Id="rId7" Type="http://schemas.openxmlformats.org/officeDocument/2006/relationships/image" Target="../media/image-13-7.png"/><Relationship Id="rId8" Type="http://schemas.openxmlformats.org/officeDocument/2006/relationships/image" Target="../media/image-13-8.svg"/><Relationship Id="rId9" Type="http://schemas.openxmlformats.org/officeDocument/2006/relationships/slideLayout" Target="../slideLayouts/slideLayout14.xml"/><Relationship Id="rId10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svg"/><Relationship Id="rId4" Type="http://schemas.openxmlformats.org/officeDocument/2006/relationships/image" Target="../media/image-15-4.png"/><Relationship Id="rId5" Type="http://schemas.openxmlformats.org/officeDocument/2006/relationships/image" Target="../media/image-15-5.svg"/><Relationship Id="rId6" Type="http://schemas.openxmlformats.org/officeDocument/2006/relationships/image" Target="../media/image-15-6.png"/><Relationship Id="rId7" Type="http://schemas.openxmlformats.org/officeDocument/2006/relationships/image" Target="../media/image-15-7.svg"/><Relationship Id="rId8" Type="http://schemas.openxmlformats.org/officeDocument/2006/relationships/image" Target="../media/image-15-8.png"/><Relationship Id="rId9" Type="http://schemas.openxmlformats.org/officeDocument/2006/relationships/image" Target="../media/image-15-9.svg"/><Relationship Id="rId10" Type="http://schemas.openxmlformats.org/officeDocument/2006/relationships/image" Target="../media/image-15-10.png"/><Relationship Id="rId11" Type="http://schemas.openxmlformats.org/officeDocument/2006/relationships/image" Target="../media/image-15-11.svg"/><Relationship Id="rId12" Type="http://schemas.openxmlformats.org/officeDocument/2006/relationships/image" Target="../media/image-15-12.png"/><Relationship Id="rId13" Type="http://schemas.openxmlformats.org/officeDocument/2006/relationships/image" Target="../media/image-15-13.svg"/><Relationship Id="rId14" Type="http://schemas.openxmlformats.org/officeDocument/2006/relationships/image" Target="../media/image-15-14.png"/><Relationship Id="rId15" Type="http://schemas.openxmlformats.org/officeDocument/2006/relationships/image" Target="../media/image-15-15.svg"/><Relationship Id="rId16" Type="http://schemas.openxmlformats.org/officeDocument/2006/relationships/image" Target="../media/image-15-16.png"/><Relationship Id="rId17" Type="http://schemas.openxmlformats.org/officeDocument/2006/relationships/image" Target="../media/image-15-17.svg"/><Relationship Id="rId18" Type="http://schemas.openxmlformats.org/officeDocument/2006/relationships/slideLayout" Target="../slideLayouts/slideLayout16.xml"/><Relationship Id="rId19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svg"/><Relationship Id="rId3" Type="http://schemas.openxmlformats.org/officeDocument/2006/relationships/image" Target="../media/image-8-3.png"/><Relationship Id="rId4" Type="http://schemas.openxmlformats.org/officeDocument/2006/relationships/image" Target="../media/image-8-4.svg"/><Relationship Id="rId5" Type="http://schemas.openxmlformats.org/officeDocument/2006/relationships/image" Target="../media/image-8-5.png"/><Relationship Id="rId6" Type="http://schemas.openxmlformats.org/officeDocument/2006/relationships/image" Target="../media/image-8-6.svg"/><Relationship Id="rId7" Type="http://schemas.openxmlformats.org/officeDocument/2006/relationships/slideLayout" Target="../slideLayouts/slideLayout9.xml"/><Relationship Id="rId8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577" y="1573188"/>
            <a:ext cx="4667845" cy="769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NIPC — Neon Ink Palette Contract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523577" y="2539380"/>
            <a:ext cx="4667845" cy="628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The canonical color authority for Aptlantis Studio. This document defines semantic color families, token roles, psychological intent, intensity rules, and palette validation across generated artifacts, website UI, and brand surfaces.</a:t>
            </a:r>
            <a:endParaRPr lang="en-US" sz="1000" dirty="0"/>
          </a:p>
        </p:txBody>
      </p:sp>
      <p:sp>
        <p:nvSpPr>
          <p:cNvPr id="5" name="Shape 2"/>
          <p:cNvSpPr/>
          <p:nvPr/>
        </p:nvSpPr>
        <p:spPr>
          <a:xfrm>
            <a:off x="523577" y="3319611"/>
            <a:ext cx="851818" cy="245938"/>
          </a:xfrm>
          <a:prstGeom prst="roundRect">
            <a:avLst>
              <a:gd name="adj" fmla="val 17885"/>
            </a:avLst>
          </a:prstGeom>
          <a:solidFill>
            <a:srgbClr val="4C0124"/>
          </a:solidFill>
          <a:ln/>
        </p:spPr>
      </p:sp>
      <p:sp>
        <p:nvSpPr>
          <p:cNvPr id="6" name="Text 3"/>
          <p:cNvSpPr/>
          <p:nvPr/>
        </p:nvSpPr>
        <p:spPr>
          <a:xfrm>
            <a:off x="602084" y="3358828"/>
            <a:ext cx="694804" cy="167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NEON INK V0.1</a:t>
            </a:r>
            <a:endParaRPr lang="en-US" sz="800" dirty="0"/>
          </a:p>
        </p:txBody>
      </p:sp>
      <p:sp>
        <p:nvSpPr>
          <p:cNvPr id="7" name="Shape 4"/>
          <p:cNvSpPr/>
          <p:nvPr/>
        </p:nvSpPr>
        <p:spPr>
          <a:xfrm>
            <a:off x="1440805" y="3314849"/>
            <a:ext cx="632296" cy="255463"/>
          </a:xfrm>
          <a:prstGeom prst="roundRect">
            <a:avLst>
              <a:gd name="adj" fmla="val 17218"/>
            </a:avLst>
          </a:prstGeom>
          <a:noFill/>
          <a:ln w="4763">
            <a:solidFill>
              <a:srgbClr val="F2037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524074" y="3358828"/>
            <a:ext cx="465758" cy="167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00" dirty="0">
                <a:solidFill>
                  <a:srgbClr val="F20374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AIC V0.1.X</a:t>
            </a:r>
            <a:endParaRPr lang="en-US" sz="800" dirty="0"/>
          </a:p>
        </p:txBody>
      </p:sp>
      <p:sp>
        <p:nvSpPr>
          <p:cNvPr id="9" name="Shape 6"/>
          <p:cNvSpPr/>
          <p:nvPr/>
        </p:nvSpPr>
        <p:spPr>
          <a:xfrm>
            <a:off x="2138511" y="3314849"/>
            <a:ext cx="762819" cy="255463"/>
          </a:xfrm>
          <a:prstGeom prst="roundRect">
            <a:avLst>
              <a:gd name="adj" fmla="val 17218"/>
            </a:avLst>
          </a:prstGeom>
          <a:noFill/>
          <a:ln w="4763">
            <a:solidFill>
              <a:srgbClr val="F20374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2221781" y="3358828"/>
            <a:ext cx="596280" cy="167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00" dirty="0">
                <a:solidFill>
                  <a:srgbClr val="F20374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SESM V0.2.X</a:t>
            </a:r>
            <a:endParaRPr lang="en-US" sz="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4855" y="323106"/>
            <a:ext cx="3540175" cy="312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Recommended Intensity Scale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624855" y="808658"/>
            <a:ext cx="7894290" cy="3083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8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Hue carries semantic role. Intensity carries state. The two dimensions are independent — a pipeline can be conceptually "process/violet" while operationally in an "error" state. Keeping them separate is what distinguishes neon language from neon noise.</a:t>
            </a:r>
            <a:endParaRPr lang="en-US" sz="800" dirty="0"/>
          </a:p>
        </p:txBody>
      </p:sp>
      <p:sp>
        <p:nvSpPr>
          <p:cNvPr id="4" name="Shape 2"/>
          <p:cNvSpPr/>
          <p:nvPr/>
        </p:nvSpPr>
        <p:spPr>
          <a:xfrm>
            <a:off x="4564856" y="1214214"/>
            <a:ext cx="14288" cy="3606105"/>
          </a:xfrm>
          <a:prstGeom prst="roundRect">
            <a:avLst>
              <a:gd name="adj" fmla="val 312665"/>
            </a:avLst>
          </a:prstGeom>
          <a:solidFill>
            <a:srgbClr val="971B55"/>
          </a:solidFill>
          <a:ln/>
        </p:spPr>
      </p:sp>
      <p:sp>
        <p:nvSpPr>
          <p:cNvPr id="5" name="Shape 3"/>
          <p:cNvSpPr/>
          <p:nvPr/>
        </p:nvSpPr>
        <p:spPr>
          <a:xfrm>
            <a:off x="4147542" y="1326728"/>
            <a:ext cx="319088" cy="14288"/>
          </a:xfrm>
          <a:prstGeom prst="roundRect">
            <a:avLst>
              <a:gd name="adj" fmla="val 312665"/>
            </a:avLst>
          </a:prstGeom>
          <a:solidFill>
            <a:srgbClr val="971B55"/>
          </a:solidFill>
          <a:ln/>
        </p:spPr>
      </p:sp>
      <p:sp>
        <p:nvSpPr>
          <p:cNvPr id="6" name="Shape 4"/>
          <p:cNvSpPr/>
          <p:nvPr/>
        </p:nvSpPr>
        <p:spPr>
          <a:xfrm>
            <a:off x="4452342" y="1214214"/>
            <a:ext cx="239316" cy="239316"/>
          </a:xfrm>
          <a:prstGeom prst="roundRect">
            <a:avLst>
              <a:gd name="adj" fmla="val 18667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496953" y="1240036"/>
            <a:ext cx="150093" cy="18767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1150"/>
              </a:lnSpc>
              <a:buNone/>
            </a:pPr>
            <a:r>
              <a:rPr lang="en-US" sz="11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1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2788890" y="1250752"/>
            <a:ext cx="1251347" cy="156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0 · Muted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624855" y="1458962"/>
            <a:ext cx="3415382" cy="1541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200"/>
              </a:lnSpc>
              <a:buNone/>
            </a:pPr>
            <a:r>
              <a:rPr lang="en-US" sz="8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Archived, unknown, background metadata — the quietest signal</a:t>
            </a:r>
            <a:endParaRPr lang="en-US" sz="800" dirty="0"/>
          </a:p>
        </p:txBody>
      </p:sp>
      <p:sp>
        <p:nvSpPr>
          <p:cNvPr id="10" name="Shape 8"/>
          <p:cNvSpPr/>
          <p:nvPr/>
        </p:nvSpPr>
        <p:spPr>
          <a:xfrm>
            <a:off x="4677370" y="1924943"/>
            <a:ext cx="319088" cy="14288"/>
          </a:xfrm>
          <a:prstGeom prst="roundRect">
            <a:avLst>
              <a:gd name="adj" fmla="val 312665"/>
            </a:avLst>
          </a:prstGeom>
          <a:solidFill>
            <a:srgbClr val="971B55"/>
          </a:solidFill>
          <a:ln/>
        </p:spPr>
      </p:sp>
      <p:sp>
        <p:nvSpPr>
          <p:cNvPr id="11" name="Shape 9"/>
          <p:cNvSpPr/>
          <p:nvPr/>
        </p:nvSpPr>
        <p:spPr>
          <a:xfrm>
            <a:off x="4452342" y="1812429"/>
            <a:ext cx="239316" cy="239316"/>
          </a:xfrm>
          <a:prstGeom prst="roundRect">
            <a:avLst>
              <a:gd name="adj" fmla="val 18667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496953" y="1838251"/>
            <a:ext cx="150093" cy="18767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1150"/>
              </a:lnSpc>
              <a:buNone/>
            </a:pPr>
            <a:r>
              <a:rPr lang="en-US" sz="11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2</a:t>
            </a:r>
            <a:endParaRPr lang="en-US" sz="1150" dirty="0"/>
          </a:p>
        </p:txBody>
      </p:sp>
      <p:sp>
        <p:nvSpPr>
          <p:cNvPr id="13" name="Text 11"/>
          <p:cNvSpPr/>
          <p:nvPr/>
        </p:nvSpPr>
        <p:spPr>
          <a:xfrm>
            <a:off x="5103763" y="1848966"/>
            <a:ext cx="1251347" cy="156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1 · Whisper</a:t>
            </a:r>
            <a:endParaRPr lang="en-US" sz="950" dirty="0"/>
          </a:p>
        </p:txBody>
      </p:sp>
      <p:sp>
        <p:nvSpPr>
          <p:cNvPr id="14" name="Text 12"/>
          <p:cNvSpPr/>
          <p:nvPr/>
        </p:nvSpPr>
        <p:spPr>
          <a:xfrm>
            <a:off x="5103763" y="2057177"/>
            <a:ext cx="3415382" cy="1541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8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Tiny dot, thin rail, subtle label — barely there but present</a:t>
            </a:r>
            <a:endParaRPr lang="en-US" sz="800" dirty="0"/>
          </a:p>
        </p:txBody>
      </p:sp>
      <p:sp>
        <p:nvSpPr>
          <p:cNvPr id="15" name="Shape 13"/>
          <p:cNvSpPr/>
          <p:nvPr/>
        </p:nvSpPr>
        <p:spPr>
          <a:xfrm>
            <a:off x="4147542" y="2454994"/>
            <a:ext cx="319088" cy="14288"/>
          </a:xfrm>
          <a:prstGeom prst="roundRect">
            <a:avLst>
              <a:gd name="adj" fmla="val 312665"/>
            </a:avLst>
          </a:prstGeom>
          <a:solidFill>
            <a:srgbClr val="971B55"/>
          </a:solidFill>
          <a:ln/>
        </p:spPr>
      </p:sp>
      <p:sp>
        <p:nvSpPr>
          <p:cNvPr id="16" name="Shape 14"/>
          <p:cNvSpPr/>
          <p:nvPr/>
        </p:nvSpPr>
        <p:spPr>
          <a:xfrm>
            <a:off x="4452342" y="2342480"/>
            <a:ext cx="239316" cy="239316"/>
          </a:xfrm>
          <a:prstGeom prst="roundRect">
            <a:avLst>
              <a:gd name="adj" fmla="val 18667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4496953" y="2368302"/>
            <a:ext cx="150093" cy="18767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1150"/>
              </a:lnSpc>
              <a:buNone/>
            </a:pPr>
            <a:r>
              <a:rPr lang="en-US" sz="11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3</a:t>
            </a:r>
            <a:endParaRPr lang="en-US" sz="1150" dirty="0"/>
          </a:p>
        </p:txBody>
      </p:sp>
      <p:sp>
        <p:nvSpPr>
          <p:cNvPr id="18" name="Text 16"/>
          <p:cNvSpPr/>
          <p:nvPr/>
        </p:nvSpPr>
        <p:spPr>
          <a:xfrm>
            <a:off x="2788890" y="2379018"/>
            <a:ext cx="1251347" cy="156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2 · Soft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624855" y="2587228"/>
            <a:ext cx="3415382" cy="1541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200"/>
              </a:lnSpc>
              <a:buNone/>
            </a:pPr>
            <a:r>
              <a:rPr lang="en-US" sz="8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Normal tags, semantic indicators — the everyday working register</a:t>
            </a:r>
            <a:endParaRPr lang="en-US" sz="800" dirty="0"/>
          </a:p>
        </p:txBody>
      </p:sp>
      <p:sp>
        <p:nvSpPr>
          <p:cNvPr id="20" name="Shape 18"/>
          <p:cNvSpPr/>
          <p:nvPr/>
        </p:nvSpPr>
        <p:spPr>
          <a:xfrm>
            <a:off x="4677370" y="2985120"/>
            <a:ext cx="319088" cy="14288"/>
          </a:xfrm>
          <a:prstGeom prst="roundRect">
            <a:avLst>
              <a:gd name="adj" fmla="val 312665"/>
            </a:avLst>
          </a:prstGeom>
          <a:solidFill>
            <a:srgbClr val="971B55"/>
          </a:solidFill>
          <a:ln/>
        </p:spPr>
      </p:sp>
      <p:sp>
        <p:nvSpPr>
          <p:cNvPr id="21" name="Shape 19"/>
          <p:cNvSpPr/>
          <p:nvPr/>
        </p:nvSpPr>
        <p:spPr>
          <a:xfrm>
            <a:off x="4452342" y="2872606"/>
            <a:ext cx="239316" cy="239316"/>
          </a:xfrm>
          <a:prstGeom prst="roundRect">
            <a:avLst>
              <a:gd name="adj" fmla="val 18667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4496953" y="2898428"/>
            <a:ext cx="150093" cy="18767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1150"/>
              </a:lnSpc>
              <a:buNone/>
            </a:pPr>
            <a:r>
              <a:rPr lang="en-US" sz="11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4</a:t>
            </a:r>
            <a:endParaRPr lang="en-US" sz="1150" dirty="0"/>
          </a:p>
        </p:txBody>
      </p:sp>
      <p:sp>
        <p:nvSpPr>
          <p:cNvPr id="23" name="Text 21"/>
          <p:cNvSpPr/>
          <p:nvPr/>
        </p:nvSpPr>
        <p:spPr>
          <a:xfrm>
            <a:off x="5103763" y="2909143"/>
            <a:ext cx="1251347" cy="156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3 · Active</a:t>
            </a:r>
            <a:endParaRPr lang="en-US" sz="950" dirty="0"/>
          </a:p>
        </p:txBody>
      </p:sp>
      <p:sp>
        <p:nvSpPr>
          <p:cNvPr id="24" name="Text 22"/>
          <p:cNvSpPr/>
          <p:nvPr/>
        </p:nvSpPr>
        <p:spPr>
          <a:xfrm>
            <a:off x="5103763" y="3117354"/>
            <a:ext cx="3415382" cy="1541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8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Selected item, highlighted card — clearly chosen or in focus</a:t>
            </a:r>
            <a:endParaRPr lang="en-US" sz="800" dirty="0"/>
          </a:p>
        </p:txBody>
      </p:sp>
      <p:sp>
        <p:nvSpPr>
          <p:cNvPr id="25" name="Shape 23"/>
          <p:cNvSpPr/>
          <p:nvPr/>
        </p:nvSpPr>
        <p:spPr>
          <a:xfrm>
            <a:off x="4147542" y="3515246"/>
            <a:ext cx="319088" cy="14288"/>
          </a:xfrm>
          <a:prstGeom prst="roundRect">
            <a:avLst>
              <a:gd name="adj" fmla="val 312665"/>
            </a:avLst>
          </a:prstGeom>
          <a:solidFill>
            <a:srgbClr val="971B55"/>
          </a:solidFill>
          <a:ln/>
        </p:spPr>
      </p:sp>
      <p:sp>
        <p:nvSpPr>
          <p:cNvPr id="26" name="Shape 24"/>
          <p:cNvSpPr/>
          <p:nvPr/>
        </p:nvSpPr>
        <p:spPr>
          <a:xfrm>
            <a:off x="4452342" y="3402732"/>
            <a:ext cx="239316" cy="239316"/>
          </a:xfrm>
          <a:prstGeom prst="roundRect">
            <a:avLst>
              <a:gd name="adj" fmla="val 18667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4496953" y="3428554"/>
            <a:ext cx="150093" cy="18767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1150"/>
              </a:lnSpc>
              <a:buNone/>
            </a:pPr>
            <a:r>
              <a:rPr lang="en-US" sz="11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5</a:t>
            </a:r>
            <a:endParaRPr lang="en-US" sz="1150" dirty="0"/>
          </a:p>
        </p:txBody>
      </p:sp>
      <p:sp>
        <p:nvSpPr>
          <p:cNvPr id="28" name="Text 26"/>
          <p:cNvSpPr/>
          <p:nvPr/>
        </p:nvSpPr>
        <p:spPr>
          <a:xfrm>
            <a:off x="2788890" y="3439269"/>
            <a:ext cx="1251347" cy="156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4 · Urgent</a:t>
            </a:r>
            <a:endParaRPr lang="en-US" sz="950" dirty="0"/>
          </a:p>
        </p:txBody>
      </p:sp>
      <p:sp>
        <p:nvSpPr>
          <p:cNvPr id="29" name="Text 27"/>
          <p:cNvSpPr/>
          <p:nvPr/>
        </p:nvSpPr>
        <p:spPr>
          <a:xfrm>
            <a:off x="624855" y="3647480"/>
            <a:ext cx="3415382" cy="1541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200"/>
              </a:lnSpc>
              <a:buNone/>
            </a:pPr>
            <a:r>
              <a:rPr lang="en-US" sz="8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Warning, running, featured — demands prompt attention</a:t>
            </a:r>
            <a:endParaRPr lang="en-US" sz="800" dirty="0"/>
          </a:p>
        </p:txBody>
      </p:sp>
      <p:sp>
        <p:nvSpPr>
          <p:cNvPr id="30" name="Shape 28"/>
          <p:cNvSpPr/>
          <p:nvPr/>
        </p:nvSpPr>
        <p:spPr>
          <a:xfrm>
            <a:off x="4677370" y="4045372"/>
            <a:ext cx="319088" cy="14288"/>
          </a:xfrm>
          <a:prstGeom prst="roundRect">
            <a:avLst>
              <a:gd name="adj" fmla="val 312665"/>
            </a:avLst>
          </a:prstGeom>
          <a:solidFill>
            <a:srgbClr val="971B55"/>
          </a:solidFill>
          <a:ln/>
        </p:spPr>
      </p:sp>
      <p:sp>
        <p:nvSpPr>
          <p:cNvPr id="31" name="Shape 29"/>
          <p:cNvSpPr/>
          <p:nvPr/>
        </p:nvSpPr>
        <p:spPr>
          <a:xfrm>
            <a:off x="4452342" y="3932858"/>
            <a:ext cx="239316" cy="239316"/>
          </a:xfrm>
          <a:prstGeom prst="roundRect">
            <a:avLst>
              <a:gd name="adj" fmla="val 18667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4496953" y="3958679"/>
            <a:ext cx="150093" cy="18767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1150"/>
              </a:lnSpc>
              <a:buNone/>
            </a:pPr>
            <a:r>
              <a:rPr lang="en-US" sz="11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6</a:t>
            </a:r>
            <a:endParaRPr lang="en-US" sz="1150" dirty="0"/>
          </a:p>
        </p:txBody>
      </p:sp>
      <p:sp>
        <p:nvSpPr>
          <p:cNvPr id="33" name="Text 31"/>
          <p:cNvSpPr/>
          <p:nvPr/>
        </p:nvSpPr>
        <p:spPr>
          <a:xfrm>
            <a:off x="5103763" y="3969395"/>
            <a:ext cx="1251347" cy="156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5 · Interrupt</a:t>
            </a:r>
            <a:endParaRPr lang="en-US" sz="950" dirty="0"/>
          </a:p>
        </p:txBody>
      </p:sp>
      <p:sp>
        <p:nvSpPr>
          <p:cNvPr id="34" name="Text 32"/>
          <p:cNvSpPr/>
          <p:nvPr/>
        </p:nvSpPr>
        <p:spPr>
          <a:xfrm>
            <a:off x="5103763" y="4177605"/>
            <a:ext cx="3415382" cy="3083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8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Error, critical blocker only — the maximum signal reserved for true emergencies</a:t>
            </a:r>
            <a:endParaRPr lang="en-US" sz="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28464" y="292447"/>
            <a:ext cx="2310185" cy="288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Six Visual Rules</a:t>
            </a:r>
            <a:endParaRPr lang="en-US" sz="1800" dirty="0"/>
          </a:p>
        </p:txBody>
      </p:sp>
      <p:sp>
        <p:nvSpPr>
          <p:cNvPr id="3" name="Text 1"/>
          <p:cNvSpPr/>
          <p:nvPr/>
        </p:nvSpPr>
        <p:spPr>
          <a:xfrm>
            <a:off x="928464" y="728514"/>
            <a:ext cx="7286997" cy="137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r>
              <a:rPr lang="en-US" sz="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These rules are not preferences — they are the contract. Violating them degrades the cognitive signal of the entire system for every user who has learned to read it.</a:t>
            </a:r>
            <a:endParaRPr lang="en-US" sz="750" dirty="0"/>
          </a:p>
        </p:txBody>
      </p:sp>
      <p:sp>
        <p:nvSpPr>
          <p:cNvPr id="4" name="Shape 2"/>
          <p:cNvSpPr/>
          <p:nvPr/>
        </p:nvSpPr>
        <p:spPr>
          <a:xfrm>
            <a:off x="928464" y="948705"/>
            <a:ext cx="7286997" cy="589062"/>
          </a:xfrm>
          <a:prstGeom prst="roundRect">
            <a:avLst>
              <a:gd name="adj" fmla="val 7000"/>
            </a:avLst>
          </a:prstGeom>
          <a:solidFill>
            <a:srgbClr val="252222">
              <a:alpha val="95000"/>
            </a:srgbClr>
          </a:solidFill>
          <a:ln w="14288">
            <a:solidFill>
              <a:srgbClr val="971B55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942752" y="962992"/>
            <a:ext cx="392683" cy="560487"/>
          </a:xfrm>
          <a:prstGeom prst="roundRect">
            <a:avLst>
              <a:gd name="adj" fmla="val 6135"/>
            </a:avLst>
          </a:prstGeom>
          <a:solidFill>
            <a:srgbClr val="7E023C"/>
          </a:solidFill>
          <a:ln/>
        </p:spPr>
      </p:sp>
      <p:sp>
        <p:nvSpPr>
          <p:cNvPr id="6" name="Text 4"/>
          <p:cNvSpPr/>
          <p:nvPr/>
        </p:nvSpPr>
        <p:spPr>
          <a:xfrm>
            <a:off x="1063079" y="1151186"/>
            <a:ext cx="147265" cy="18402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1150"/>
              </a:lnSpc>
              <a:buNone/>
            </a:pPr>
            <a:r>
              <a:rPr lang="en-US" sz="11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1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1409030" y="1061145"/>
            <a:ext cx="1792188" cy="144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9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One dominant accent per artifact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1409030" y="1249635"/>
            <a:ext cx="6693991" cy="137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r>
              <a:rPr lang="en-US" sz="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Each card or panel gets one primary semantic color. Secondary colors appear only as tiny badges, icons, micro-rules, or metadata dots.</a:t>
            </a:r>
            <a:endParaRPr lang="en-US" sz="750" dirty="0"/>
          </a:p>
        </p:txBody>
      </p:sp>
      <p:sp>
        <p:nvSpPr>
          <p:cNvPr id="9" name="Shape 7"/>
          <p:cNvSpPr/>
          <p:nvPr/>
        </p:nvSpPr>
        <p:spPr>
          <a:xfrm>
            <a:off x="928464" y="1611362"/>
            <a:ext cx="7286997" cy="589062"/>
          </a:xfrm>
          <a:prstGeom prst="roundRect">
            <a:avLst>
              <a:gd name="adj" fmla="val 7000"/>
            </a:avLst>
          </a:prstGeom>
          <a:solidFill>
            <a:srgbClr val="252222">
              <a:alpha val="95000"/>
            </a:srgbClr>
          </a:solidFill>
          <a:ln w="14288">
            <a:solidFill>
              <a:srgbClr val="971B55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942752" y="1625650"/>
            <a:ext cx="392683" cy="560487"/>
          </a:xfrm>
          <a:prstGeom prst="roundRect">
            <a:avLst>
              <a:gd name="adj" fmla="val 6135"/>
            </a:avLst>
          </a:prstGeom>
          <a:solidFill>
            <a:srgbClr val="7E023C"/>
          </a:solidFill>
          <a:ln/>
        </p:spPr>
      </p:sp>
      <p:sp>
        <p:nvSpPr>
          <p:cNvPr id="11" name="Text 9"/>
          <p:cNvSpPr/>
          <p:nvPr/>
        </p:nvSpPr>
        <p:spPr>
          <a:xfrm>
            <a:off x="1063079" y="1813843"/>
            <a:ext cx="147265" cy="18402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1150"/>
              </a:lnSpc>
              <a:buNone/>
            </a:pPr>
            <a:r>
              <a:rPr lang="en-US" sz="11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2</a:t>
            </a:r>
            <a:endParaRPr lang="en-US" sz="1150" dirty="0"/>
          </a:p>
        </p:txBody>
      </p:sp>
      <p:sp>
        <p:nvSpPr>
          <p:cNvPr id="12" name="Text 10"/>
          <p:cNvSpPr/>
          <p:nvPr/>
        </p:nvSpPr>
        <p:spPr>
          <a:xfrm>
            <a:off x="1409030" y="1723802"/>
            <a:ext cx="1155055" cy="144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9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Red is sacred</a:t>
            </a:r>
            <a:endParaRPr lang="en-US" sz="900" dirty="0"/>
          </a:p>
        </p:txBody>
      </p:sp>
      <p:sp>
        <p:nvSpPr>
          <p:cNvPr id="13" name="Text 11"/>
          <p:cNvSpPr/>
          <p:nvPr/>
        </p:nvSpPr>
        <p:spPr>
          <a:xfrm>
            <a:off x="1409030" y="1912293"/>
            <a:ext cx="6693991" cy="137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r>
              <a:rPr lang="en-US" sz="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Red must mean: error, critical, blocked, constraint, or deprecated. Do not use red just because it looks striking.</a:t>
            </a:r>
            <a:endParaRPr lang="en-US" sz="750" dirty="0"/>
          </a:p>
        </p:txBody>
      </p:sp>
      <p:sp>
        <p:nvSpPr>
          <p:cNvPr id="14" name="Shape 12"/>
          <p:cNvSpPr/>
          <p:nvPr/>
        </p:nvSpPr>
        <p:spPr>
          <a:xfrm>
            <a:off x="928464" y="2274019"/>
            <a:ext cx="7286997" cy="589062"/>
          </a:xfrm>
          <a:prstGeom prst="roundRect">
            <a:avLst>
              <a:gd name="adj" fmla="val 7000"/>
            </a:avLst>
          </a:prstGeom>
          <a:solidFill>
            <a:srgbClr val="252222">
              <a:alpha val="95000"/>
            </a:srgbClr>
          </a:solidFill>
          <a:ln w="14288">
            <a:solidFill>
              <a:srgbClr val="971B55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942752" y="2288307"/>
            <a:ext cx="392683" cy="560487"/>
          </a:xfrm>
          <a:prstGeom prst="roundRect">
            <a:avLst>
              <a:gd name="adj" fmla="val 6135"/>
            </a:avLst>
          </a:prstGeom>
          <a:solidFill>
            <a:srgbClr val="7E023C"/>
          </a:solidFill>
          <a:ln/>
        </p:spPr>
      </p:sp>
      <p:sp>
        <p:nvSpPr>
          <p:cNvPr id="16" name="Text 14"/>
          <p:cNvSpPr/>
          <p:nvPr/>
        </p:nvSpPr>
        <p:spPr>
          <a:xfrm>
            <a:off x="1063079" y="2476500"/>
            <a:ext cx="147265" cy="18402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1150"/>
              </a:lnSpc>
              <a:buNone/>
            </a:pPr>
            <a:r>
              <a:rPr lang="en-US" sz="11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3</a:t>
            </a:r>
            <a:endParaRPr lang="en-US" sz="1150" dirty="0"/>
          </a:p>
        </p:txBody>
      </p:sp>
      <p:sp>
        <p:nvSpPr>
          <p:cNvPr id="17" name="Text 15"/>
          <p:cNvSpPr/>
          <p:nvPr/>
        </p:nvSpPr>
        <p:spPr>
          <a:xfrm>
            <a:off x="1409030" y="2386459"/>
            <a:ext cx="1455762" cy="144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9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Yellow is a memory marker</a:t>
            </a:r>
            <a:endParaRPr lang="en-US" sz="900" dirty="0"/>
          </a:p>
        </p:txBody>
      </p:sp>
      <p:sp>
        <p:nvSpPr>
          <p:cNvPr id="18" name="Text 16"/>
          <p:cNvSpPr/>
          <p:nvPr/>
        </p:nvSpPr>
        <p:spPr>
          <a:xfrm>
            <a:off x="1409030" y="2574950"/>
            <a:ext cx="6693991" cy="137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r>
              <a:rPr lang="en-US" sz="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Use yellow as a small, sharp marker — a left rail, badge, underline, or icon accent. Avoid yellow backgrounds entirely.</a:t>
            </a:r>
            <a:endParaRPr lang="en-US" sz="750" dirty="0"/>
          </a:p>
        </p:txBody>
      </p:sp>
      <p:sp>
        <p:nvSpPr>
          <p:cNvPr id="19" name="Shape 17"/>
          <p:cNvSpPr/>
          <p:nvPr/>
        </p:nvSpPr>
        <p:spPr>
          <a:xfrm>
            <a:off x="928464" y="2936677"/>
            <a:ext cx="7286997" cy="589062"/>
          </a:xfrm>
          <a:prstGeom prst="roundRect">
            <a:avLst>
              <a:gd name="adj" fmla="val 7000"/>
            </a:avLst>
          </a:prstGeom>
          <a:solidFill>
            <a:srgbClr val="252222">
              <a:alpha val="95000"/>
            </a:srgbClr>
          </a:solidFill>
          <a:ln w="14288">
            <a:solidFill>
              <a:srgbClr val="971B55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942752" y="2950964"/>
            <a:ext cx="392683" cy="560487"/>
          </a:xfrm>
          <a:prstGeom prst="roundRect">
            <a:avLst>
              <a:gd name="adj" fmla="val 6135"/>
            </a:avLst>
          </a:prstGeom>
          <a:solidFill>
            <a:srgbClr val="7E023C"/>
          </a:solidFill>
          <a:ln/>
        </p:spPr>
      </p:sp>
      <p:sp>
        <p:nvSpPr>
          <p:cNvPr id="21" name="Text 19"/>
          <p:cNvSpPr/>
          <p:nvPr/>
        </p:nvSpPr>
        <p:spPr>
          <a:xfrm>
            <a:off x="1063079" y="3139157"/>
            <a:ext cx="147265" cy="18402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1150"/>
              </a:lnSpc>
              <a:buNone/>
            </a:pPr>
            <a:r>
              <a:rPr lang="en-US" sz="11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4</a:t>
            </a:r>
            <a:endParaRPr lang="en-US" sz="1150" dirty="0"/>
          </a:p>
        </p:txBody>
      </p:sp>
      <p:sp>
        <p:nvSpPr>
          <p:cNvPr id="22" name="Text 20"/>
          <p:cNvSpPr/>
          <p:nvPr/>
        </p:nvSpPr>
        <p:spPr>
          <a:xfrm>
            <a:off x="1409030" y="3049116"/>
            <a:ext cx="1311920" cy="144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9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Green requires evidence</a:t>
            </a:r>
            <a:endParaRPr lang="en-US" sz="900" dirty="0"/>
          </a:p>
        </p:txBody>
      </p:sp>
      <p:sp>
        <p:nvSpPr>
          <p:cNvPr id="23" name="Text 21"/>
          <p:cNvSpPr/>
          <p:nvPr/>
        </p:nvSpPr>
        <p:spPr>
          <a:xfrm>
            <a:off x="1409030" y="3237607"/>
            <a:ext cx="6693991" cy="137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r>
              <a:rPr lang="en-US" sz="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If something is merely positive but not verified, use cyan or magenta instead. Green demands evidence-backed status.</a:t>
            </a:r>
            <a:endParaRPr lang="en-US" sz="750" dirty="0"/>
          </a:p>
        </p:txBody>
      </p:sp>
      <p:sp>
        <p:nvSpPr>
          <p:cNvPr id="24" name="Shape 22"/>
          <p:cNvSpPr/>
          <p:nvPr/>
        </p:nvSpPr>
        <p:spPr>
          <a:xfrm>
            <a:off x="928464" y="3599334"/>
            <a:ext cx="7286997" cy="589062"/>
          </a:xfrm>
          <a:prstGeom prst="roundRect">
            <a:avLst>
              <a:gd name="adj" fmla="val 7000"/>
            </a:avLst>
          </a:prstGeom>
          <a:solidFill>
            <a:srgbClr val="252222">
              <a:alpha val="95000"/>
            </a:srgbClr>
          </a:solidFill>
          <a:ln w="14288">
            <a:solidFill>
              <a:srgbClr val="971B55"/>
            </a:solidFill>
            <a:prstDash val="solid"/>
          </a:ln>
        </p:spPr>
      </p:sp>
      <p:sp>
        <p:nvSpPr>
          <p:cNvPr id="25" name="Shape 23"/>
          <p:cNvSpPr/>
          <p:nvPr/>
        </p:nvSpPr>
        <p:spPr>
          <a:xfrm>
            <a:off x="942752" y="3613621"/>
            <a:ext cx="392683" cy="560487"/>
          </a:xfrm>
          <a:prstGeom prst="roundRect">
            <a:avLst>
              <a:gd name="adj" fmla="val 6135"/>
            </a:avLst>
          </a:prstGeom>
          <a:solidFill>
            <a:srgbClr val="7E023C"/>
          </a:solidFill>
          <a:ln/>
        </p:spPr>
      </p:sp>
      <p:sp>
        <p:nvSpPr>
          <p:cNvPr id="26" name="Text 24"/>
          <p:cNvSpPr/>
          <p:nvPr/>
        </p:nvSpPr>
        <p:spPr>
          <a:xfrm>
            <a:off x="1063079" y="3801814"/>
            <a:ext cx="147265" cy="18402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1150"/>
              </a:lnSpc>
              <a:buNone/>
            </a:pPr>
            <a:r>
              <a:rPr lang="en-US" sz="11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5</a:t>
            </a:r>
            <a:endParaRPr lang="en-US" sz="1150" dirty="0"/>
          </a:p>
        </p:txBody>
      </p:sp>
      <p:sp>
        <p:nvSpPr>
          <p:cNvPr id="27" name="Text 25"/>
          <p:cNvSpPr/>
          <p:nvPr/>
        </p:nvSpPr>
        <p:spPr>
          <a:xfrm>
            <a:off x="1409030" y="3711773"/>
            <a:ext cx="1495946" cy="144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9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Magenta is the delight layer</a:t>
            </a:r>
            <a:endParaRPr lang="en-US" sz="900" dirty="0"/>
          </a:p>
        </p:txBody>
      </p:sp>
      <p:sp>
        <p:nvSpPr>
          <p:cNvPr id="28" name="Text 26"/>
          <p:cNvSpPr/>
          <p:nvPr/>
        </p:nvSpPr>
        <p:spPr>
          <a:xfrm>
            <a:off x="1409030" y="3900264"/>
            <a:ext cx="6693991" cy="137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r>
              <a:rPr lang="en-US" sz="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Use it rarely enough that it genuinely feels special — featured, creative, spotlight, human note, discovery.</a:t>
            </a:r>
            <a:endParaRPr lang="en-US" sz="750" dirty="0"/>
          </a:p>
        </p:txBody>
      </p:sp>
      <p:sp>
        <p:nvSpPr>
          <p:cNvPr id="29" name="Shape 27"/>
          <p:cNvSpPr/>
          <p:nvPr/>
        </p:nvSpPr>
        <p:spPr>
          <a:xfrm>
            <a:off x="928464" y="4261991"/>
            <a:ext cx="7286997" cy="589062"/>
          </a:xfrm>
          <a:prstGeom prst="roundRect">
            <a:avLst>
              <a:gd name="adj" fmla="val 7000"/>
            </a:avLst>
          </a:prstGeom>
          <a:solidFill>
            <a:srgbClr val="252222">
              <a:alpha val="95000"/>
            </a:srgbClr>
          </a:solidFill>
          <a:ln w="14288">
            <a:solidFill>
              <a:srgbClr val="971B55"/>
            </a:solidFill>
            <a:prstDash val="solid"/>
          </a:ln>
        </p:spPr>
      </p:sp>
      <p:sp>
        <p:nvSpPr>
          <p:cNvPr id="30" name="Shape 28"/>
          <p:cNvSpPr/>
          <p:nvPr/>
        </p:nvSpPr>
        <p:spPr>
          <a:xfrm>
            <a:off x="942752" y="4276279"/>
            <a:ext cx="392683" cy="560487"/>
          </a:xfrm>
          <a:prstGeom prst="roundRect">
            <a:avLst>
              <a:gd name="adj" fmla="val 6135"/>
            </a:avLst>
          </a:prstGeom>
          <a:solidFill>
            <a:srgbClr val="7E023C"/>
          </a:solidFill>
          <a:ln/>
        </p:spPr>
      </p:sp>
      <p:sp>
        <p:nvSpPr>
          <p:cNvPr id="31" name="Text 29"/>
          <p:cNvSpPr/>
          <p:nvPr/>
        </p:nvSpPr>
        <p:spPr>
          <a:xfrm>
            <a:off x="1063079" y="4464472"/>
            <a:ext cx="147265" cy="18402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1150"/>
              </a:lnSpc>
              <a:buNone/>
            </a:pPr>
            <a:r>
              <a:rPr lang="en-US" sz="11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6</a:t>
            </a:r>
            <a:endParaRPr lang="en-US" sz="1150" dirty="0"/>
          </a:p>
        </p:txBody>
      </p:sp>
      <p:sp>
        <p:nvSpPr>
          <p:cNvPr id="32" name="Text 30"/>
          <p:cNvSpPr/>
          <p:nvPr/>
        </p:nvSpPr>
        <p:spPr>
          <a:xfrm>
            <a:off x="1409030" y="4374431"/>
            <a:ext cx="1477342" cy="144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9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Neutral preserves elegance</a:t>
            </a:r>
            <a:endParaRPr lang="en-US" sz="900" dirty="0"/>
          </a:p>
        </p:txBody>
      </p:sp>
      <p:sp>
        <p:nvSpPr>
          <p:cNvPr id="33" name="Text 31"/>
          <p:cNvSpPr/>
          <p:nvPr/>
        </p:nvSpPr>
        <p:spPr>
          <a:xfrm>
            <a:off x="1409030" y="4562921"/>
            <a:ext cx="6693991" cy="137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r>
              <a:rPr lang="en-US" sz="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For every bright semantic color, place nearby neutral restraint: dark panel, muted border, soft label, low-glow background.</a:t>
            </a:r>
            <a:endParaRPr lang="en-US" sz="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7281" y="365522"/>
            <a:ext cx="4073649" cy="372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Color Mapping for Q&amp;A Pages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507281" y="984126"/>
            <a:ext cx="8129439" cy="3993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The Q&amp;A page is where the color system can transform a wall of answers into a </a:t>
            </a:r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cognitive map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. Each question type carries a distinct psychological direction that primes the reader before they even read the answer.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07281" y="1521619"/>
            <a:ext cx="8129439" cy="3256285"/>
          </a:xfrm>
          <a:prstGeom prst="roundRect">
            <a:avLst>
              <a:gd name="adj" fmla="val 1636"/>
            </a:avLst>
          </a:prstGeom>
          <a:noFill/>
          <a:ln w="4763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38919" y="1604814"/>
            <a:ext cx="2179960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Question Type</a:t>
            </a:r>
            <a:endParaRPr lang="en-US" sz="950" dirty="0"/>
          </a:p>
        </p:txBody>
      </p:sp>
      <p:sp>
        <p:nvSpPr>
          <p:cNvPr id="6" name="Text 4"/>
          <p:cNvSpPr/>
          <p:nvPr/>
        </p:nvSpPr>
        <p:spPr>
          <a:xfrm>
            <a:off x="3077245" y="1604814"/>
            <a:ext cx="1771576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Color Role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5107186" y="1604814"/>
            <a:ext cx="3397969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User Effect</a:t>
            </a:r>
            <a:endParaRPr lang="en-US" sz="950" dirty="0"/>
          </a:p>
        </p:txBody>
      </p:sp>
      <p:sp>
        <p:nvSpPr>
          <p:cNvPr id="8" name="Text 6"/>
          <p:cNvSpPr/>
          <p:nvPr/>
        </p:nvSpPr>
        <p:spPr>
          <a:xfrm>
            <a:off x="638919" y="1966094"/>
            <a:ext cx="2179960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What is this?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3077245" y="1966094"/>
            <a:ext cx="1771576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info / canonical</a:t>
            </a:r>
            <a:endParaRPr lang="en-US" sz="950" dirty="0"/>
          </a:p>
        </p:txBody>
      </p:sp>
      <p:sp>
        <p:nvSpPr>
          <p:cNvPr id="10" name="Text 8"/>
          <p:cNvSpPr/>
          <p:nvPr/>
        </p:nvSpPr>
        <p:spPr>
          <a:xfrm>
            <a:off x="5107186" y="1966094"/>
            <a:ext cx="3397969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Calm understanding</a:t>
            </a:r>
            <a:endParaRPr lang="en-US" sz="950" dirty="0"/>
          </a:p>
        </p:txBody>
      </p:sp>
      <p:sp>
        <p:nvSpPr>
          <p:cNvPr id="11" name="Text 9"/>
          <p:cNvSpPr/>
          <p:nvPr/>
        </p:nvSpPr>
        <p:spPr>
          <a:xfrm>
            <a:off x="638919" y="2327374"/>
            <a:ext cx="2179960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Why does this matter?</a:t>
            </a:r>
            <a:endParaRPr lang="en-US" sz="950" dirty="0"/>
          </a:p>
        </p:txBody>
      </p:sp>
      <p:sp>
        <p:nvSpPr>
          <p:cNvPr id="12" name="Text 10"/>
          <p:cNvSpPr/>
          <p:nvPr/>
        </p:nvSpPr>
        <p:spPr>
          <a:xfrm>
            <a:off x="3077245" y="2327374"/>
            <a:ext cx="1771576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important / memory-anchor</a:t>
            </a:r>
            <a:endParaRPr lang="en-US" sz="950" dirty="0"/>
          </a:p>
        </p:txBody>
      </p:sp>
      <p:sp>
        <p:nvSpPr>
          <p:cNvPr id="13" name="Text 11"/>
          <p:cNvSpPr/>
          <p:nvPr/>
        </p:nvSpPr>
        <p:spPr>
          <a:xfrm>
            <a:off x="5107186" y="2327374"/>
            <a:ext cx="3397969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Increased retention</a:t>
            </a:r>
            <a:endParaRPr lang="en-US" sz="950" dirty="0"/>
          </a:p>
        </p:txBody>
      </p:sp>
      <p:sp>
        <p:nvSpPr>
          <p:cNvPr id="14" name="Text 12"/>
          <p:cNvSpPr/>
          <p:nvPr/>
        </p:nvSpPr>
        <p:spPr>
          <a:xfrm>
            <a:off x="638919" y="2688654"/>
            <a:ext cx="2179960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How does it work?</a:t>
            </a:r>
            <a:endParaRPr lang="en-US" sz="950" dirty="0"/>
          </a:p>
        </p:txBody>
      </p:sp>
      <p:sp>
        <p:nvSpPr>
          <p:cNvPr id="15" name="Text 13"/>
          <p:cNvSpPr/>
          <p:nvPr/>
        </p:nvSpPr>
        <p:spPr>
          <a:xfrm>
            <a:off x="3077245" y="2688654"/>
            <a:ext cx="1771576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process / pipeline</a:t>
            </a:r>
            <a:endParaRPr lang="en-US" sz="950" dirty="0"/>
          </a:p>
        </p:txBody>
      </p:sp>
      <p:sp>
        <p:nvSpPr>
          <p:cNvPr id="16" name="Text 14"/>
          <p:cNvSpPr/>
          <p:nvPr/>
        </p:nvSpPr>
        <p:spPr>
          <a:xfrm>
            <a:off x="5107186" y="2688654"/>
            <a:ext cx="3397969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Step-by-step thinking</a:t>
            </a:r>
            <a:endParaRPr lang="en-US" sz="950" dirty="0"/>
          </a:p>
        </p:txBody>
      </p:sp>
      <p:sp>
        <p:nvSpPr>
          <p:cNvPr id="17" name="Text 15"/>
          <p:cNvSpPr/>
          <p:nvPr/>
        </p:nvSpPr>
        <p:spPr>
          <a:xfrm>
            <a:off x="638919" y="3049935"/>
            <a:ext cx="2179960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What can I do with it?</a:t>
            </a:r>
            <a:endParaRPr lang="en-US" sz="950" dirty="0"/>
          </a:p>
        </p:txBody>
      </p:sp>
      <p:sp>
        <p:nvSpPr>
          <p:cNvPr id="18" name="Text 16"/>
          <p:cNvSpPr/>
          <p:nvPr/>
        </p:nvSpPr>
        <p:spPr>
          <a:xfrm>
            <a:off x="3077245" y="3049935"/>
            <a:ext cx="1771576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operation / build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5107186" y="3049935"/>
            <a:ext cx="3397969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Action readiness</a:t>
            </a:r>
            <a:endParaRPr lang="en-US" sz="950" dirty="0"/>
          </a:p>
        </p:txBody>
      </p:sp>
      <p:sp>
        <p:nvSpPr>
          <p:cNvPr id="20" name="Text 18"/>
          <p:cNvSpPr/>
          <p:nvPr/>
        </p:nvSpPr>
        <p:spPr>
          <a:xfrm>
            <a:off x="638919" y="3411215"/>
            <a:ext cx="2179960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Is it trustworthy?</a:t>
            </a:r>
            <a:endParaRPr lang="en-US" sz="950" dirty="0"/>
          </a:p>
        </p:txBody>
      </p:sp>
      <p:sp>
        <p:nvSpPr>
          <p:cNvPr id="21" name="Text 19"/>
          <p:cNvSpPr/>
          <p:nvPr/>
        </p:nvSpPr>
        <p:spPr>
          <a:xfrm>
            <a:off x="3077245" y="3411215"/>
            <a:ext cx="1771576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verified / reproducible</a:t>
            </a:r>
            <a:endParaRPr lang="en-US" sz="950" dirty="0"/>
          </a:p>
        </p:txBody>
      </p:sp>
      <p:sp>
        <p:nvSpPr>
          <p:cNvPr id="22" name="Text 20"/>
          <p:cNvSpPr/>
          <p:nvPr/>
        </p:nvSpPr>
        <p:spPr>
          <a:xfrm>
            <a:off x="5107186" y="3411215"/>
            <a:ext cx="3397969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Confidence</a:t>
            </a:r>
            <a:endParaRPr lang="en-US" sz="950" dirty="0"/>
          </a:p>
        </p:txBody>
      </p:sp>
      <p:sp>
        <p:nvSpPr>
          <p:cNvPr id="23" name="Text 21"/>
          <p:cNvSpPr/>
          <p:nvPr/>
        </p:nvSpPr>
        <p:spPr>
          <a:xfrm>
            <a:off x="638919" y="3772495"/>
            <a:ext cx="2179960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What are the limits?</a:t>
            </a:r>
            <a:endParaRPr lang="en-US" sz="950" dirty="0"/>
          </a:p>
        </p:txBody>
      </p:sp>
      <p:sp>
        <p:nvSpPr>
          <p:cNvPr id="24" name="Text 22"/>
          <p:cNvSpPr/>
          <p:nvPr/>
        </p:nvSpPr>
        <p:spPr>
          <a:xfrm>
            <a:off x="3077245" y="3772495"/>
            <a:ext cx="1771576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constraint / caution</a:t>
            </a:r>
            <a:endParaRPr lang="en-US" sz="950" dirty="0"/>
          </a:p>
        </p:txBody>
      </p:sp>
      <p:sp>
        <p:nvSpPr>
          <p:cNvPr id="25" name="Text 23"/>
          <p:cNvSpPr/>
          <p:nvPr/>
        </p:nvSpPr>
        <p:spPr>
          <a:xfrm>
            <a:off x="5107186" y="3772495"/>
            <a:ext cx="3397969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Careful evaluation</a:t>
            </a:r>
            <a:endParaRPr lang="en-US" sz="950" dirty="0"/>
          </a:p>
        </p:txBody>
      </p:sp>
      <p:sp>
        <p:nvSpPr>
          <p:cNvPr id="26" name="Text 24"/>
          <p:cNvSpPr/>
          <p:nvPr/>
        </p:nvSpPr>
        <p:spPr>
          <a:xfrm>
            <a:off x="638919" y="4133776"/>
            <a:ext cx="2179960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What is experimental?</a:t>
            </a:r>
            <a:endParaRPr lang="en-US" sz="950" dirty="0"/>
          </a:p>
        </p:txBody>
      </p:sp>
      <p:sp>
        <p:nvSpPr>
          <p:cNvPr id="27" name="Text 25"/>
          <p:cNvSpPr/>
          <p:nvPr/>
        </p:nvSpPr>
        <p:spPr>
          <a:xfrm>
            <a:off x="3077245" y="4133776"/>
            <a:ext cx="1771576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experimental / prototype</a:t>
            </a:r>
            <a:endParaRPr lang="en-US" sz="950" dirty="0"/>
          </a:p>
        </p:txBody>
      </p:sp>
      <p:sp>
        <p:nvSpPr>
          <p:cNvPr id="28" name="Text 26"/>
          <p:cNvSpPr/>
          <p:nvPr/>
        </p:nvSpPr>
        <p:spPr>
          <a:xfrm>
            <a:off x="5107186" y="4133776"/>
            <a:ext cx="3397969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Proper expectation setting</a:t>
            </a:r>
            <a:endParaRPr lang="en-US" sz="950" dirty="0"/>
          </a:p>
        </p:txBody>
      </p:sp>
      <p:sp>
        <p:nvSpPr>
          <p:cNvPr id="29" name="Text 27"/>
          <p:cNvSpPr/>
          <p:nvPr/>
        </p:nvSpPr>
        <p:spPr>
          <a:xfrm>
            <a:off x="638919" y="4495056"/>
            <a:ext cx="2179960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What should I explore next?</a:t>
            </a:r>
            <a:endParaRPr lang="en-US" sz="950" dirty="0"/>
          </a:p>
        </p:txBody>
      </p:sp>
      <p:sp>
        <p:nvSpPr>
          <p:cNvPr id="30" name="Text 28"/>
          <p:cNvSpPr/>
          <p:nvPr/>
        </p:nvSpPr>
        <p:spPr>
          <a:xfrm>
            <a:off x="3077245" y="4495056"/>
            <a:ext cx="1771576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discovery / navigation</a:t>
            </a:r>
            <a:endParaRPr lang="en-US" sz="950" dirty="0"/>
          </a:p>
        </p:txBody>
      </p:sp>
      <p:sp>
        <p:nvSpPr>
          <p:cNvPr id="31" name="Text 29"/>
          <p:cNvSpPr/>
          <p:nvPr/>
        </p:nvSpPr>
        <p:spPr>
          <a:xfrm>
            <a:off x="5107186" y="4495056"/>
            <a:ext cx="3397969" cy="199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Curiosity and movement</a:t>
            </a:r>
            <a:endParaRPr lang="en-US" sz="9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0910" y="391641"/>
            <a:ext cx="4821882" cy="360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Artifact-Specific Recommendations</a:t>
            </a:r>
            <a:endParaRPr lang="en-US" sz="2250" dirty="0"/>
          </a:p>
        </p:txBody>
      </p:sp>
      <p:sp>
        <p:nvSpPr>
          <p:cNvPr id="3" name="Text 1"/>
          <p:cNvSpPr/>
          <p:nvPr/>
        </p:nvSpPr>
        <p:spPr>
          <a:xfrm>
            <a:off x="490910" y="982712"/>
            <a:ext cx="8162181" cy="408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Color application must be scoped to artifact type. The same semantic role may render differently depending on the container — a </a:t>
            </a:r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highlight>
                  <a:srgbClr val="322F2F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qa-item</a:t>
            </a:r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uses a rail, a </a:t>
            </a:r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highlight>
                  <a:srgbClr val="322F2F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pipeline-panel</a:t>
            </a:r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uses a full background, and a </a:t>
            </a:r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highlight>
                  <a:srgbClr val="322F2F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dataset-card</a:t>
            </a:r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uses a header indicator.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490910" y="1520949"/>
            <a:ext cx="4023568" cy="1557933"/>
          </a:xfrm>
          <a:prstGeom prst="roundRect">
            <a:avLst>
              <a:gd name="adj" fmla="val 3309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18381" y="1648420"/>
            <a:ext cx="368126" cy="368126"/>
          </a:xfrm>
          <a:prstGeom prst="roundRect">
            <a:avLst>
              <a:gd name="adj" fmla="val 15523023"/>
            </a:avLst>
          </a:prstGeom>
          <a:solidFill>
            <a:srgbClr val="F20374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19584" y="1749623"/>
            <a:ext cx="165646" cy="16564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18381" y="2131591"/>
            <a:ext cx="1443856" cy="180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qa-item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618381" y="2381027"/>
            <a:ext cx="3768626" cy="408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Small semantic rail or dot — never a full-color panel. Example: </a:t>
            </a:r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highlight>
                  <a:srgbClr val="322F2F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[03] | yellow rail | WHY LOCAL-FIRST MATTERS [+]</a:t>
            </a:r>
            <a:endParaRPr lang="en-US" sz="950" dirty="0"/>
          </a:p>
        </p:txBody>
      </p:sp>
      <p:sp>
        <p:nvSpPr>
          <p:cNvPr id="9" name="Shape 6"/>
          <p:cNvSpPr/>
          <p:nvPr/>
        </p:nvSpPr>
        <p:spPr>
          <a:xfrm>
            <a:off x="4629522" y="1520949"/>
            <a:ext cx="4023568" cy="1557933"/>
          </a:xfrm>
          <a:prstGeom prst="roundRect">
            <a:avLst>
              <a:gd name="adj" fmla="val 3309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4756993" y="1648420"/>
            <a:ext cx="368126" cy="368126"/>
          </a:xfrm>
          <a:prstGeom prst="roundRect">
            <a:avLst>
              <a:gd name="adj" fmla="val 15523023"/>
            </a:avLst>
          </a:prstGeom>
          <a:solidFill>
            <a:srgbClr val="F20374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8196" y="1749623"/>
            <a:ext cx="165646" cy="16564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4756993" y="2131591"/>
            <a:ext cx="1443856" cy="180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dataset-card</a:t>
            </a:r>
            <a:endParaRPr lang="en-US" sz="1100" dirty="0"/>
          </a:p>
        </p:txBody>
      </p:sp>
      <p:sp>
        <p:nvSpPr>
          <p:cNvPr id="13" name="Text 9"/>
          <p:cNvSpPr/>
          <p:nvPr/>
        </p:nvSpPr>
        <p:spPr>
          <a:xfrm>
            <a:off x="4756993" y="2381027"/>
            <a:ext cx="3768626" cy="570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Color answers: what kind of dataset is this? Rust corpus → orange. Validated model → green. Experimental → indigo. Canonical schema → white.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490910" y="3193926"/>
            <a:ext cx="4023568" cy="1557933"/>
          </a:xfrm>
          <a:prstGeom prst="roundRect">
            <a:avLst>
              <a:gd name="adj" fmla="val 3309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618381" y="3321397"/>
            <a:ext cx="368126" cy="368126"/>
          </a:xfrm>
          <a:prstGeom prst="roundRect">
            <a:avLst>
              <a:gd name="adj" fmla="val 15523023"/>
            </a:avLst>
          </a:prstGeom>
          <a:solidFill>
            <a:srgbClr val="F20374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9584" y="3422600"/>
            <a:ext cx="165646" cy="165646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618381" y="3804568"/>
            <a:ext cx="1443856" cy="180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pipeline-panel</a:t>
            </a:r>
            <a:endParaRPr lang="en-US" sz="1100" dirty="0"/>
          </a:p>
        </p:txBody>
      </p:sp>
      <p:sp>
        <p:nvSpPr>
          <p:cNvPr id="18" name="Text 13"/>
          <p:cNvSpPr/>
          <p:nvPr/>
        </p:nvSpPr>
        <p:spPr>
          <a:xfrm>
            <a:off x="618381" y="4054004"/>
            <a:ext cx="3768626" cy="570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Main semantic color: violet (process). Overlay a small state marker for operational status: green pulse for success, yellow for warning, red for error.</a:t>
            </a:r>
            <a:endParaRPr lang="en-US" sz="950" dirty="0"/>
          </a:p>
        </p:txBody>
      </p:sp>
      <p:sp>
        <p:nvSpPr>
          <p:cNvPr id="19" name="Shape 14"/>
          <p:cNvSpPr/>
          <p:nvPr/>
        </p:nvSpPr>
        <p:spPr>
          <a:xfrm>
            <a:off x="4629522" y="3193926"/>
            <a:ext cx="4023568" cy="1557933"/>
          </a:xfrm>
          <a:prstGeom prst="roundRect">
            <a:avLst>
              <a:gd name="adj" fmla="val 3309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4756993" y="3321397"/>
            <a:ext cx="368126" cy="368126"/>
          </a:xfrm>
          <a:prstGeom prst="roundRect">
            <a:avLst>
              <a:gd name="adj" fmla="val 15523023"/>
            </a:avLst>
          </a:prstGeom>
          <a:solidFill>
            <a:srgbClr val="F20374"/>
          </a:solidFill>
          <a:ln/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58196" y="3422600"/>
            <a:ext cx="165646" cy="165646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4756993" y="3804568"/>
            <a:ext cx="1443856" cy="180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theme-board</a:t>
            </a:r>
            <a:endParaRPr lang="en-US" sz="1100" dirty="0"/>
          </a:p>
        </p:txBody>
      </p:sp>
      <p:sp>
        <p:nvSpPr>
          <p:cNvPr id="23" name="Text 17"/>
          <p:cNvSpPr/>
          <p:nvPr/>
        </p:nvSpPr>
        <p:spPr>
          <a:xfrm>
            <a:off x="4756993" y="4054004"/>
            <a:ext cx="3768626" cy="570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Add a psychology row alongside swatches: Color → Role → Psychological Intent → Best Artifact Types. The theme-board is the canonical home for this documentation.</a:t>
            </a:r>
            <a:endParaRPr lang="en-US" sz="9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0910" y="378544"/>
            <a:ext cx="3795192" cy="360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AIC Extended Theme Object</a:t>
            </a:r>
            <a:endParaRPr lang="en-US" sz="2250" dirty="0"/>
          </a:p>
        </p:txBody>
      </p:sp>
      <p:sp>
        <p:nvSpPr>
          <p:cNvPr id="3" name="Text 1"/>
          <p:cNvSpPr/>
          <p:nvPr/>
        </p:nvSpPr>
        <p:spPr>
          <a:xfrm>
            <a:off x="490910" y="969615"/>
            <a:ext cx="8162181" cy="394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AIC should move beyond a flat </a:t>
            </a:r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highlight>
                  <a:srgbClr val="322F2F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semantic_role</a:t>
            </a:r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field to a richer semantic styling object. This gives generators, validators, and future agents the full context needed to make deterministic, drift-resistant rendering decisions.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402506" y="1493565"/>
            <a:ext cx="4108177" cy="3271391"/>
          </a:xfrm>
          <a:prstGeom prst="roundRect">
            <a:avLst>
              <a:gd name="adj" fmla="val 2701"/>
            </a:avLst>
          </a:prstGeom>
          <a:solidFill>
            <a:srgbClr val="111A23">
              <a:alpha val="95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25214" y="1608609"/>
            <a:ext cx="1671489" cy="180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Proposed Field Structure</a:t>
            </a:r>
            <a:endParaRPr lang="en-US" sz="1100" dirty="0"/>
          </a:p>
        </p:txBody>
      </p:sp>
      <p:sp>
        <p:nvSpPr>
          <p:cNvPr id="6" name="Shape 4"/>
          <p:cNvSpPr/>
          <p:nvPr/>
        </p:nvSpPr>
        <p:spPr>
          <a:xfrm>
            <a:off x="525214" y="1918469"/>
            <a:ext cx="3862760" cy="2717081"/>
          </a:xfrm>
          <a:prstGeom prst="roundRect">
            <a:avLst>
              <a:gd name="adj" fmla="val 1897"/>
            </a:avLst>
          </a:prstGeom>
          <a:solidFill>
            <a:srgbClr val="1E2730"/>
          </a:solidFill>
          <a:ln/>
        </p:spPr>
      </p:sp>
      <p:sp>
        <p:nvSpPr>
          <p:cNvPr id="7" name="Shape 5"/>
          <p:cNvSpPr/>
          <p:nvPr/>
        </p:nvSpPr>
        <p:spPr>
          <a:xfrm>
            <a:off x="519113" y="1918469"/>
            <a:ext cx="3874963" cy="2717081"/>
          </a:xfrm>
          <a:prstGeom prst="roundRect">
            <a:avLst>
              <a:gd name="adj" fmla="val 678"/>
            </a:avLst>
          </a:prstGeom>
          <a:solidFill>
            <a:srgbClr val="1E2730"/>
          </a:solidFill>
          <a:ln/>
        </p:spPr>
      </p:sp>
      <p:sp>
        <p:nvSpPr>
          <p:cNvPr id="8" name="Text 6"/>
          <p:cNvSpPr/>
          <p:nvPr/>
        </p:nvSpPr>
        <p:spPr>
          <a:xfrm>
            <a:off x="672480" y="2041178"/>
            <a:ext cx="3568229" cy="2471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highlight>
                  <a:srgbClr val="1E273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{</a:t>
            </a:r>
            <a:endParaRPr lang="en-US" sz="950" dirty="0"/>
          </a:p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highlight>
                  <a:srgbClr val="1E273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"theme": {</a:t>
            </a:r>
            <a:endParaRPr lang="en-US" sz="950" dirty="0"/>
          </a:p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highlight>
                  <a:srgbClr val="1E273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 "id": "neon-ink",</a:t>
            </a:r>
            <a:endParaRPr lang="en-US" sz="950" dirty="0"/>
          </a:p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highlight>
                  <a:srgbClr val="1E273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 "semantic_role": "pipeline",</a:t>
            </a:r>
            <a:endParaRPr lang="en-US" sz="950" dirty="0"/>
          </a:p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highlight>
                  <a:srgbClr val="1E273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 "semantic_family": "process",</a:t>
            </a:r>
            <a:endParaRPr lang="en-US" sz="950" dirty="0"/>
          </a:p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highlight>
                  <a:srgbClr val="1E273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 "psychological_intent":</a:t>
            </a:r>
            <a:endParaRPr lang="en-US" sz="950" dirty="0"/>
          </a:p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highlight>
                  <a:srgbClr val="1E273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   "explain-system-flow",</a:t>
            </a:r>
            <a:endParaRPr lang="en-US" sz="950" dirty="0"/>
          </a:p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highlight>
                  <a:srgbClr val="1E273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 "state": "active",</a:t>
            </a:r>
            <a:endParaRPr lang="en-US" sz="950" dirty="0"/>
          </a:p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highlight>
                  <a:srgbClr val="1E273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 "intensity": 2,</a:t>
            </a:r>
            <a:endParaRPr lang="en-US" sz="950" dirty="0"/>
          </a:p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highlight>
                  <a:srgbClr val="1E273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 "glow": "soft",</a:t>
            </a:r>
            <a:endParaRPr lang="en-US" sz="950" dirty="0"/>
          </a:p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highlight>
                  <a:srgbClr val="1E273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 "priority": "medium"</a:t>
            </a:r>
            <a:endParaRPr lang="en-US" sz="950" dirty="0"/>
          </a:p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highlight>
                  <a:srgbClr val="1E273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}</a:t>
            </a:r>
            <a:endParaRPr lang="en-US" sz="950" dirty="0"/>
          </a:p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highlight>
                  <a:srgbClr val="1E273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}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4726484" y="1608609"/>
            <a:ext cx="1579811" cy="180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Why Each Field Matters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4726484" y="1904107"/>
            <a:ext cx="3931369" cy="12615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5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semantic_role</a:t>
            </a:r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— tells the generator which color to apply</a:t>
            </a:r>
            <a:endParaRPr lang="en-US" sz="950" dirty="0"/>
          </a:p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5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semantic_family</a:t>
            </a:r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— enables UI grouping and filtering</a:t>
            </a:r>
            <a:endParaRPr lang="en-US" sz="950" dirty="0"/>
          </a:p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5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psychological_intent</a:t>
            </a:r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— documents why the color was chosen for future agents and validators</a:t>
            </a:r>
            <a:endParaRPr lang="en-US" sz="950" dirty="0"/>
          </a:p>
          <a:p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5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state + intensity + glow</a:t>
            </a:r>
            <a:pPr algn="l" marL="342900" indent="-342900">
              <a:lnSpc>
                <a:spcPts val="1450"/>
              </a:lnSpc>
              <a:buSzPct val="100000"/>
              <a:buChar char="•"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— keep rendering fully deterministic and prevent drift across artifact generations</a:t>
            </a:r>
            <a:endParaRPr lang="en-US" sz="950" dirty="0"/>
          </a:p>
        </p:txBody>
      </p:sp>
      <p:sp>
        <p:nvSpPr>
          <p:cNvPr id="11" name="Shape 9"/>
          <p:cNvSpPr/>
          <p:nvPr/>
        </p:nvSpPr>
        <p:spPr>
          <a:xfrm>
            <a:off x="4726484" y="3295055"/>
            <a:ext cx="3931369" cy="690786"/>
          </a:xfrm>
          <a:prstGeom prst="roundRect">
            <a:avLst>
              <a:gd name="adj" fmla="val 7462"/>
            </a:avLst>
          </a:prstGeom>
          <a:solidFill>
            <a:srgbClr val="4C0124"/>
          </a:solidFill>
          <a:ln/>
        </p:spPr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9192" y="3464868"/>
            <a:ext cx="153367" cy="122709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5125269" y="3440757"/>
            <a:ext cx="3409876" cy="380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This aligns perfectly with AIC's core purpose: binding Neon Ink visual semantics to generated artifacts.</a:t>
            </a:r>
            <a:endParaRPr lang="en-US" sz="9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2562" y="313506"/>
            <a:ext cx="2827809" cy="294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Implementation Roadmap</a:t>
            </a: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852562" y="761702"/>
            <a:ext cx="7438802" cy="283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Roll out the expanded palette system in five disciplined phases. Resist the temptation to use all 45 tokens immediately — the system earns its complexity through staged adoption and validation.</a:t>
            </a:r>
            <a:endParaRPr lang="en-US" sz="7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1699" y="1131094"/>
            <a:ext cx="7200528" cy="2701975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21035" y="1819335"/>
            <a:ext cx="371938" cy="37193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789662" y="3183299"/>
            <a:ext cx="1086057" cy="196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Validate</a:t>
            </a:r>
            <a:endParaRPr lang="en-US" sz="12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9395" y="1820033"/>
            <a:ext cx="371938" cy="37193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420932" y="3183299"/>
            <a:ext cx="1086058" cy="196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Visualize</a:t>
            </a:r>
            <a:endParaRPr lang="en-US" sz="1200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98105" y="1820033"/>
            <a:ext cx="371937" cy="37193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059641" y="3183299"/>
            <a:ext cx="1086057" cy="196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Extend</a:t>
            </a:r>
            <a:endParaRPr lang="en-US" sz="1200" dirty="0"/>
          </a:p>
        </p:txBody>
      </p:sp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36813" y="1820033"/>
            <a:ext cx="371937" cy="371937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2698350" y="3183299"/>
            <a:ext cx="1086057" cy="196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Alias</a:t>
            </a:r>
            <a:endParaRPr lang="en-US" sz="1200" dirty="0"/>
          </a:p>
        </p:txBody>
      </p:sp>
      <p:pic>
        <p:nvPicPr>
          <p:cNvPr id="13" name="Image 5" descr="preencoded.png">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68084" y="1820033"/>
            <a:ext cx="371937" cy="371937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1307305" y="3183299"/>
            <a:ext cx="1086057" cy="196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Preserve</a:t>
            </a:r>
            <a:endParaRPr lang="en-US" sz="1200" dirty="0"/>
          </a:p>
        </p:txBody>
      </p:sp>
      <p:pic>
        <p:nvPicPr>
          <p:cNvPr id="15" name="Image 6" descr="preencoded.png">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0141" y="3922440"/>
            <a:ext cx="150316" cy="150316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1178198" y="3919389"/>
            <a:ext cx="1179165" cy="14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Phase 1 — Preserve</a:t>
            </a:r>
            <a:endParaRPr lang="en-US" sz="900" dirty="0"/>
          </a:p>
        </p:txBody>
      </p:sp>
      <p:sp>
        <p:nvSpPr>
          <p:cNvPr id="17" name="Text 8"/>
          <p:cNvSpPr/>
          <p:nvPr/>
        </p:nvSpPr>
        <p:spPr>
          <a:xfrm>
            <a:off x="1178198" y="4112791"/>
            <a:ext cx="2089993" cy="4246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Keep the existing 9 core tokens exactly as-is. They are already correct and form the stable base everything else depends on.</a:t>
            </a:r>
            <a:endParaRPr lang="en-US" sz="750" dirty="0"/>
          </a:p>
        </p:txBody>
      </p:sp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01690" y="3922440"/>
            <a:ext cx="150316" cy="150316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3689747" y="3919389"/>
            <a:ext cx="1690762" cy="14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Phases 2–3 — Expand Carefully</a:t>
            </a:r>
            <a:endParaRPr lang="en-US" sz="900" dirty="0"/>
          </a:p>
        </p:txBody>
      </p:sp>
      <p:sp>
        <p:nvSpPr>
          <p:cNvPr id="20" name="Text 10"/>
          <p:cNvSpPr/>
          <p:nvPr/>
        </p:nvSpPr>
        <p:spPr>
          <a:xfrm>
            <a:off x="3689747" y="4112791"/>
            <a:ext cx="2089993" cy="5851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Add aliases under families, then update SESM/AIC fields with </a:t>
            </a:r>
            <a:pPr algn="l" indent="0" marL="0">
              <a:lnSpc>
                <a:spcPts val="1100"/>
              </a:lnSpc>
              <a:buNone/>
            </a:pPr>
            <a:r>
              <a:rPr lang="en-US" sz="750" dirty="0">
                <a:solidFill>
                  <a:srgbClr val="E5E0DF"/>
                </a:solidFill>
                <a:highlight>
                  <a:srgbClr val="322F2F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semantic_family</a:t>
            </a:r>
            <a:pPr algn="l" indent="0" marL="0">
              <a:lnSpc>
                <a:spcPts val="1100"/>
              </a:lnSpc>
              <a:buNone/>
            </a:pPr>
            <a:r>
              <a:rPr lang="en-US" sz="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and </a:t>
            </a:r>
            <a:pPr algn="l" indent="0" marL="0">
              <a:lnSpc>
                <a:spcPts val="1100"/>
              </a:lnSpc>
              <a:buNone/>
            </a:pPr>
            <a:r>
              <a:rPr lang="en-US" sz="750" dirty="0">
                <a:solidFill>
                  <a:srgbClr val="E5E0DF"/>
                </a:solidFill>
                <a:highlight>
                  <a:srgbClr val="322F2F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psychological_intent</a:t>
            </a:r>
            <a:pPr algn="l" indent="0" marL="0">
              <a:lnSpc>
                <a:spcPts val="1100"/>
              </a:lnSpc>
              <a:buNone/>
            </a:pPr>
            <a:r>
              <a:rPr lang="en-US" sz="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. Do not use all tokens everywhere immediately.</a:t>
            </a:r>
            <a:endParaRPr lang="en-US" sz="750" dirty="0"/>
          </a:p>
        </p:txBody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13239" y="3922440"/>
            <a:ext cx="150316" cy="150316"/>
          </a:xfrm>
          <a:prstGeom prst="rect">
            <a:avLst/>
          </a:prstGeom>
        </p:spPr>
      </p:pic>
      <p:sp>
        <p:nvSpPr>
          <p:cNvPr id="22" name="Text 11"/>
          <p:cNvSpPr/>
          <p:nvPr/>
        </p:nvSpPr>
        <p:spPr>
          <a:xfrm>
            <a:off x="6201296" y="3919389"/>
            <a:ext cx="1837730" cy="14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Phases 4–5 — Visualize &amp; Validate</a:t>
            </a:r>
            <a:endParaRPr lang="en-US" sz="900" dirty="0"/>
          </a:p>
        </p:txBody>
      </p:sp>
      <p:sp>
        <p:nvSpPr>
          <p:cNvPr id="23" name="Text 12"/>
          <p:cNvSpPr/>
          <p:nvPr/>
        </p:nvSpPr>
        <p:spPr>
          <a:xfrm>
            <a:off x="6201296" y="4112791"/>
            <a:ext cx="2089993" cy="7172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Build the theme-board SVG and add generator validation warnings. Red with non-risk roles, yellow at intensity &gt; 3, or missing semantic indicators on </a:t>
            </a:r>
            <a:pPr algn="l" indent="0" marL="0">
              <a:lnSpc>
                <a:spcPts val="1100"/>
              </a:lnSpc>
              <a:buNone/>
            </a:pPr>
            <a:r>
              <a:rPr lang="en-US" sz="750" dirty="0">
                <a:solidFill>
                  <a:srgbClr val="E5E0DF"/>
                </a:solidFill>
                <a:highlight>
                  <a:srgbClr val="322F2F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qa-item</a:t>
            </a:r>
            <a:pPr algn="l" indent="0" marL="0">
              <a:lnSpc>
                <a:spcPts val="1100"/>
              </a:lnSpc>
              <a:buNone/>
            </a:pPr>
            <a:r>
              <a:rPr lang="en-US" sz="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should all trigger warnings.</a:t>
            </a:r>
            <a:endParaRPr lang="en-US" sz="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68126" y="310232"/>
            <a:ext cx="2165747" cy="27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The System in Full</a:t>
            </a:r>
            <a:endParaRPr lang="en-US" sz="1700" dirty="0"/>
          </a:p>
        </p:txBody>
      </p:sp>
      <p:sp>
        <p:nvSpPr>
          <p:cNvPr id="4" name="Text 1"/>
          <p:cNvSpPr/>
          <p:nvPr/>
        </p:nvSpPr>
        <p:spPr>
          <a:xfrm>
            <a:off x="368126" y="677912"/>
            <a:ext cx="4978747" cy="250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950"/>
              </a:lnSpc>
              <a:buNone/>
            </a:pPr>
            <a:r>
              <a:rPr lang="en-US" sz="7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Forty-five tokens. Nine families. One governing principle. The NIPC is not a style guide — it is a </a:t>
            </a:r>
            <a:pPr algn="l" indent="0" marL="0">
              <a:lnSpc>
                <a:spcPts val="950"/>
              </a:lnSpc>
              <a:buNone/>
            </a:pPr>
            <a:r>
              <a:rPr lang="en-US" sz="70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palette contract</a:t>
            </a:r>
            <a:pPr algn="l" indent="0" marL="0">
              <a:lnSpc>
                <a:spcPts val="950"/>
              </a:lnSpc>
              <a:buNone/>
            </a:pPr>
            <a:r>
              <a:rPr lang="en-US" sz="7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. Its power comes not from the richness of individual colors, but from the coherence of the system as a whole.</a:t>
            </a:r>
            <a:endParaRPr lang="en-US" sz="700" dirty="0"/>
          </a:p>
        </p:txBody>
      </p:sp>
      <p:sp>
        <p:nvSpPr>
          <p:cNvPr id="5" name="Text 2"/>
          <p:cNvSpPr/>
          <p:nvPr/>
        </p:nvSpPr>
        <p:spPr>
          <a:xfrm>
            <a:off x="368126" y="1047452"/>
            <a:ext cx="4978747" cy="303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9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2316063" y="1445642"/>
            <a:ext cx="1082873" cy="13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050"/>
              </a:lnSpc>
              <a:buNone/>
            </a:pPr>
            <a:r>
              <a:rPr lang="en-US" sz="8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Color Families</a:t>
            </a:r>
            <a:endParaRPr lang="en-US" sz="850" dirty="0"/>
          </a:p>
        </p:txBody>
      </p:sp>
      <p:sp>
        <p:nvSpPr>
          <p:cNvPr id="7" name="Text 4"/>
          <p:cNvSpPr/>
          <p:nvPr/>
        </p:nvSpPr>
        <p:spPr>
          <a:xfrm>
            <a:off x="368126" y="1619696"/>
            <a:ext cx="4978747" cy="125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950"/>
              </a:lnSpc>
              <a:buNone/>
            </a:pPr>
            <a:r>
              <a:rPr lang="en-US" sz="7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Each maps to a distinct psychological function</a:t>
            </a:r>
            <a:endParaRPr lang="en-US" sz="700" dirty="0"/>
          </a:p>
        </p:txBody>
      </p:sp>
      <p:sp>
        <p:nvSpPr>
          <p:cNvPr id="8" name="Text 5"/>
          <p:cNvSpPr/>
          <p:nvPr/>
        </p:nvSpPr>
        <p:spPr>
          <a:xfrm>
            <a:off x="368126" y="1920478"/>
            <a:ext cx="4978747" cy="303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45</a:t>
            </a:r>
            <a:endParaRPr lang="en-US" sz="2350" dirty="0"/>
          </a:p>
        </p:txBody>
      </p:sp>
      <p:sp>
        <p:nvSpPr>
          <p:cNvPr id="9" name="Text 6"/>
          <p:cNvSpPr/>
          <p:nvPr/>
        </p:nvSpPr>
        <p:spPr>
          <a:xfrm>
            <a:off x="2316063" y="2318668"/>
            <a:ext cx="1082873" cy="13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050"/>
              </a:lnSpc>
              <a:buNone/>
            </a:pPr>
            <a:r>
              <a:rPr lang="en-US" sz="8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Semantic Tokens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368126" y="2492722"/>
            <a:ext cx="4978747" cy="125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950"/>
              </a:lnSpc>
              <a:buNone/>
            </a:pPr>
            <a:r>
              <a:rPr lang="en-US" sz="7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Grouped, not chaotic — families prevent drift</a:t>
            </a:r>
            <a:endParaRPr lang="en-US" sz="700" dirty="0"/>
          </a:p>
        </p:txBody>
      </p:sp>
      <p:sp>
        <p:nvSpPr>
          <p:cNvPr id="11" name="Text 8"/>
          <p:cNvSpPr/>
          <p:nvPr/>
        </p:nvSpPr>
        <p:spPr>
          <a:xfrm>
            <a:off x="368126" y="2793504"/>
            <a:ext cx="4978747" cy="303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6</a:t>
            </a:r>
            <a:endParaRPr lang="en-US" sz="2350" dirty="0"/>
          </a:p>
        </p:txBody>
      </p:sp>
      <p:sp>
        <p:nvSpPr>
          <p:cNvPr id="12" name="Text 9"/>
          <p:cNvSpPr/>
          <p:nvPr/>
        </p:nvSpPr>
        <p:spPr>
          <a:xfrm>
            <a:off x="2316063" y="3191694"/>
            <a:ext cx="1082873" cy="13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050"/>
              </a:lnSpc>
              <a:buNone/>
            </a:pPr>
            <a:r>
              <a:rPr lang="en-US" sz="8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Visual Rules</a:t>
            </a:r>
            <a:endParaRPr lang="en-US" sz="850" dirty="0"/>
          </a:p>
        </p:txBody>
      </p:sp>
      <p:sp>
        <p:nvSpPr>
          <p:cNvPr id="13" name="Text 10"/>
          <p:cNvSpPr/>
          <p:nvPr/>
        </p:nvSpPr>
        <p:spPr>
          <a:xfrm>
            <a:off x="368126" y="3365748"/>
            <a:ext cx="4978747" cy="125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950"/>
              </a:lnSpc>
              <a:buNone/>
            </a:pPr>
            <a:r>
              <a:rPr lang="en-US" sz="7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Binding constraints that protect the system's signal integrity</a:t>
            </a:r>
            <a:endParaRPr lang="en-US" sz="700" dirty="0"/>
          </a:p>
        </p:txBody>
      </p:sp>
      <p:sp>
        <p:nvSpPr>
          <p:cNvPr id="14" name="Text 11"/>
          <p:cNvSpPr/>
          <p:nvPr/>
        </p:nvSpPr>
        <p:spPr>
          <a:xfrm>
            <a:off x="368126" y="3666530"/>
            <a:ext cx="4978747" cy="303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5</a:t>
            </a:r>
            <a:endParaRPr lang="en-US" sz="2350" dirty="0"/>
          </a:p>
        </p:txBody>
      </p:sp>
      <p:sp>
        <p:nvSpPr>
          <p:cNvPr id="15" name="Text 12"/>
          <p:cNvSpPr/>
          <p:nvPr/>
        </p:nvSpPr>
        <p:spPr>
          <a:xfrm>
            <a:off x="2316063" y="4064719"/>
            <a:ext cx="1082873" cy="13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050"/>
              </a:lnSpc>
              <a:buNone/>
            </a:pPr>
            <a:r>
              <a:rPr lang="en-US" sz="8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Rollout Phases</a:t>
            </a:r>
            <a:endParaRPr lang="en-US" sz="850" dirty="0"/>
          </a:p>
        </p:txBody>
      </p:sp>
      <p:sp>
        <p:nvSpPr>
          <p:cNvPr id="16" name="Text 13"/>
          <p:cNvSpPr/>
          <p:nvPr/>
        </p:nvSpPr>
        <p:spPr>
          <a:xfrm>
            <a:off x="368126" y="4238774"/>
            <a:ext cx="4978747" cy="125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950"/>
              </a:lnSpc>
              <a:buNone/>
            </a:pPr>
            <a:r>
              <a:rPr lang="en-US" sz="7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Staged adoption that preserves stability while expanding expressiveness</a:t>
            </a:r>
            <a:endParaRPr lang="en-US" sz="700" dirty="0"/>
          </a:p>
        </p:txBody>
      </p:sp>
      <p:sp>
        <p:nvSpPr>
          <p:cNvPr id="17" name="Text 14"/>
          <p:cNvSpPr/>
          <p:nvPr/>
        </p:nvSpPr>
        <p:spPr>
          <a:xfrm>
            <a:off x="506164" y="4509715"/>
            <a:ext cx="4840709" cy="250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950"/>
              </a:lnSpc>
              <a:buNone/>
            </a:pPr>
            <a:r>
              <a:rPr lang="en-US" sz="7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Neutral is not boring. Neutral is the oxygen around the neon. And the user should eventually learn the system without being taught — that is the sweet spot: visually rich, emotionally pleasant, and cognitively useful.</a:t>
            </a:r>
            <a:endParaRPr lang="en-US" sz="700" dirty="0"/>
          </a:p>
        </p:txBody>
      </p:sp>
      <p:sp>
        <p:nvSpPr>
          <p:cNvPr id="18" name="Shape 15"/>
          <p:cNvSpPr/>
          <p:nvPr/>
        </p:nvSpPr>
        <p:spPr>
          <a:xfrm>
            <a:off x="368126" y="4436938"/>
            <a:ext cx="9525" cy="396329"/>
          </a:xfrm>
          <a:prstGeom prst="rect">
            <a:avLst/>
          </a:prstGeom>
          <a:solidFill>
            <a:srgbClr val="F20374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2724" y="357560"/>
            <a:ext cx="2839566" cy="354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The Core Principle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482724" y="879351"/>
            <a:ext cx="8178552" cy="979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000000"/>
                </a:solidFill>
                <a:highlight>
                  <a:srgbClr val="A9F00F"/>
                </a:highlight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Color should reduce cognitive load before it adds beauty.</a:t>
            </a:r>
            <a:endParaRPr lang="en-US" sz="3050" dirty="0"/>
          </a:p>
        </p:txBody>
      </p:sp>
      <p:sp>
        <p:nvSpPr>
          <p:cNvPr id="4" name="Text 2"/>
          <p:cNvSpPr/>
          <p:nvPr/>
        </p:nvSpPr>
        <p:spPr>
          <a:xfrm>
            <a:off x="482724" y="2025774"/>
            <a:ext cx="8178552" cy="371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The beauty emerges from consistency. When users can read intent from color alone — without being taught — the system becomes a cognitive tool, not just a style guide. This principle governs every token, family, and rule in the NIPC.</a:t>
            </a:r>
            <a:endParaRPr lang="en-US" sz="950" dirty="0"/>
          </a:p>
        </p:txBody>
      </p:sp>
      <p:sp>
        <p:nvSpPr>
          <p:cNvPr id="5" name="Shape 3"/>
          <p:cNvSpPr/>
          <p:nvPr/>
        </p:nvSpPr>
        <p:spPr>
          <a:xfrm>
            <a:off x="482724" y="2521893"/>
            <a:ext cx="4033614" cy="680517"/>
          </a:xfrm>
          <a:prstGeom prst="roundRect">
            <a:avLst>
              <a:gd name="adj" fmla="val 7448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608112" y="2647280"/>
            <a:ext cx="1419746" cy="177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Cyan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608112" y="2891507"/>
            <a:ext cx="3782839" cy="18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Understand</a:t>
            </a:r>
            <a:endParaRPr lang="en-US" sz="950" dirty="0"/>
          </a:p>
        </p:txBody>
      </p:sp>
      <p:sp>
        <p:nvSpPr>
          <p:cNvPr id="8" name="Shape 6"/>
          <p:cNvSpPr/>
          <p:nvPr/>
        </p:nvSpPr>
        <p:spPr>
          <a:xfrm>
            <a:off x="4627587" y="2521893"/>
            <a:ext cx="4033689" cy="680517"/>
          </a:xfrm>
          <a:prstGeom prst="roundRect">
            <a:avLst>
              <a:gd name="adj" fmla="val 7448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752975" y="2647280"/>
            <a:ext cx="1419746" cy="177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Green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4752975" y="2891507"/>
            <a:ext cx="3782913" cy="18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Trust</a:t>
            </a:r>
            <a:endParaRPr lang="en-US" sz="950" dirty="0"/>
          </a:p>
        </p:txBody>
      </p:sp>
      <p:sp>
        <p:nvSpPr>
          <p:cNvPr id="11" name="Shape 9"/>
          <p:cNvSpPr/>
          <p:nvPr/>
        </p:nvSpPr>
        <p:spPr>
          <a:xfrm>
            <a:off x="482724" y="3313658"/>
            <a:ext cx="4033614" cy="680517"/>
          </a:xfrm>
          <a:prstGeom prst="roundRect">
            <a:avLst>
              <a:gd name="adj" fmla="val 7448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08112" y="3439046"/>
            <a:ext cx="1419746" cy="177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Yellow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608112" y="3683273"/>
            <a:ext cx="3782839" cy="18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Notice</a:t>
            </a:r>
            <a:endParaRPr lang="en-US" sz="950" dirty="0"/>
          </a:p>
        </p:txBody>
      </p:sp>
      <p:sp>
        <p:nvSpPr>
          <p:cNvPr id="14" name="Shape 12"/>
          <p:cNvSpPr/>
          <p:nvPr/>
        </p:nvSpPr>
        <p:spPr>
          <a:xfrm>
            <a:off x="4627587" y="3313658"/>
            <a:ext cx="4033689" cy="680517"/>
          </a:xfrm>
          <a:prstGeom prst="roundRect">
            <a:avLst>
              <a:gd name="adj" fmla="val 7448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752975" y="3439046"/>
            <a:ext cx="1419746" cy="177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Red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4752975" y="3683273"/>
            <a:ext cx="3782913" cy="18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Stop</a:t>
            </a:r>
            <a:endParaRPr lang="en-US" sz="950" dirty="0"/>
          </a:p>
        </p:txBody>
      </p:sp>
      <p:sp>
        <p:nvSpPr>
          <p:cNvPr id="17" name="Shape 15"/>
          <p:cNvSpPr/>
          <p:nvPr/>
        </p:nvSpPr>
        <p:spPr>
          <a:xfrm>
            <a:off x="482724" y="4105424"/>
            <a:ext cx="4033614" cy="680517"/>
          </a:xfrm>
          <a:prstGeom prst="roundRect">
            <a:avLst>
              <a:gd name="adj" fmla="val 7448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608112" y="4230812"/>
            <a:ext cx="1419746" cy="177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Violet</a:t>
            </a:r>
            <a:endParaRPr lang="en-US" sz="1100" dirty="0"/>
          </a:p>
        </p:txBody>
      </p:sp>
      <p:sp>
        <p:nvSpPr>
          <p:cNvPr id="19" name="Text 17"/>
          <p:cNvSpPr/>
          <p:nvPr/>
        </p:nvSpPr>
        <p:spPr>
          <a:xfrm>
            <a:off x="608112" y="4475038"/>
            <a:ext cx="3782839" cy="18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Process</a:t>
            </a:r>
            <a:endParaRPr lang="en-US" sz="950" dirty="0"/>
          </a:p>
        </p:txBody>
      </p:sp>
      <p:sp>
        <p:nvSpPr>
          <p:cNvPr id="20" name="Shape 18"/>
          <p:cNvSpPr/>
          <p:nvPr/>
        </p:nvSpPr>
        <p:spPr>
          <a:xfrm>
            <a:off x="4627587" y="4105424"/>
            <a:ext cx="4033689" cy="680517"/>
          </a:xfrm>
          <a:prstGeom prst="roundRect">
            <a:avLst>
              <a:gd name="adj" fmla="val 7448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4752975" y="4230812"/>
            <a:ext cx="1419746" cy="177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Magenta</a:t>
            </a:r>
            <a:endParaRPr lang="en-US" sz="1100" dirty="0"/>
          </a:p>
        </p:txBody>
      </p:sp>
      <p:sp>
        <p:nvSpPr>
          <p:cNvPr id="22" name="Text 20"/>
          <p:cNvSpPr/>
          <p:nvPr/>
        </p:nvSpPr>
        <p:spPr>
          <a:xfrm>
            <a:off x="4752975" y="4475038"/>
            <a:ext cx="3782913" cy="18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Discover</a:t>
            </a:r>
            <a:endParaRPr lang="en-US" sz="9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382786"/>
            <a:ext cx="4477569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Canonical Document Hierarchy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23577" y="1029519"/>
            <a:ext cx="8096845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NIPC is the palette authority within a four-layer spec set. Each layer has a distinct responsibility — none overlap, and all interlock.</a:t>
            </a:r>
            <a:endParaRPr lang="en-US" sz="1000" dirty="0"/>
          </a:p>
        </p:txBody>
      </p:sp>
      <p:sp>
        <p:nvSpPr>
          <p:cNvPr id="4" name="Shape 2"/>
          <p:cNvSpPr/>
          <p:nvPr/>
        </p:nvSpPr>
        <p:spPr>
          <a:xfrm>
            <a:off x="523577" y="1386185"/>
            <a:ext cx="1012106" cy="742206"/>
          </a:xfrm>
          <a:prstGeom prst="roundRect">
            <a:avLst>
              <a:gd name="adj" fmla="val 7408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37617" y="1642244"/>
            <a:ext cx="184026" cy="23008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4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1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1666577" y="1517079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NeonInk v0.1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66577" y="1788096"/>
            <a:ext cx="3959498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Brand system, typography, panel grammar, page composition, voice</a:t>
            </a:r>
            <a:endParaRPr lang="en-US" sz="1000" dirty="0"/>
          </a:p>
        </p:txBody>
      </p:sp>
      <p:sp>
        <p:nvSpPr>
          <p:cNvPr id="8" name="Shape 6"/>
          <p:cNvSpPr/>
          <p:nvPr/>
        </p:nvSpPr>
        <p:spPr>
          <a:xfrm>
            <a:off x="1601093" y="2122438"/>
            <a:ext cx="6953920" cy="7144"/>
          </a:xfrm>
          <a:prstGeom prst="roundRect">
            <a:avLst>
              <a:gd name="adj" fmla="val 769636"/>
            </a:avLst>
          </a:prstGeom>
          <a:solidFill>
            <a:srgbClr val="971B55"/>
          </a:solidFill>
          <a:ln/>
        </p:spPr>
      </p:sp>
      <p:sp>
        <p:nvSpPr>
          <p:cNvPr id="9" name="Shape 7"/>
          <p:cNvSpPr/>
          <p:nvPr/>
        </p:nvSpPr>
        <p:spPr>
          <a:xfrm>
            <a:off x="523577" y="2193801"/>
            <a:ext cx="2024211" cy="742206"/>
          </a:xfrm>
          <a:prstGeom prst="roundRect">
            <a:avLst>
              <a:gd name="adj" fmla="val 7408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443633" y="2449860"/>
            <a:ext cx="184026" cy="23008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4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2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2678683" y="2324695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AIC v0.1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2678683" y="2595711"/>
            <a:ext cx="4276427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Artifact types, required fields, layout regions, render targets — Expression</a:t>
            </a:r>
            <a:endParaRPr lang="en-US" sz="1000" dirty="0"/>
          </a:p>
        </p:txBody>
      </p:sp>
      <p:sp>
        <p:nvSpPr>
          <p:cNvPr id="13" name="Shape 11"/>
          <p:cNvSpPr/>
          <p:nvPr/>
        </p:nvSpPr>
        <p:spPr>
          <a:xfrm>
            <a:off x="2613199" y="2930054"/>
            <a:ext cx="5941814" cy="7144"/>
          </a:xfrm>
          <a:prstGeom prst="roundRect">
            <a:avLst>
              <a:gd name="adj" fmla="val 769636"/>
            </a:avLst>
          </a:prstGeom>
          <a:solidFill>
            <a:srgbClr val="971B55"/>
          </a:solidFill>
          <a:ln/>
        </p:spPr>
      </p:sp>
      <p:sp>
        <p:nvSpPr>
          <p:cNvPr id="14" name="Shape 12"/>
          <p:cNvSpPr/>
          <p:nvPr/>
        </p:nvSpPr>
        <p:spPr>
          <a:xfrm>
            <a:off x="523577" y="3001417"/>
            <a:ext cx="3036317" cy="742206"/>
          </a:xfrm>
          <a:prstGeom prst="roundRect">
            <a:avLst>
              <a:gd name="adj" fmla="val 7408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1949723" y="3257476"/>
            <a:ext cx="184026" cy="23008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4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3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3690789" y="3132311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NIPC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3690789" y="3403327"/>
            <a:ext cx="4774183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Color families, semantic roles, psychological intent, intensity, validation — Contract</a:t>
            </a:r>
            <a:endParaRPr lang="en-US" sz="1000" dirty="0"/>
          </a:p>
        </p:txBody>
      </p:sp>
      <p:sp>
        <p:nvSpPr>
          <p:cNvPr id="18" name="Shape 16"/>
          <p:cNvSpPr/>
          <p:nvPr/>
        </p:nvSpPr>
        <p:spPr>
          <a:xfrm>
            <a:off x="3625304" y="3737670"/>
            <a:ext cx="4929708" cy="7144"/>
          </a:xfrm>
          <a:prstGeom prst="roundRect">
            <a:avLst>
              <a:gd name="adj" fmla="val 769636"/>
            </a:avLst>
          </a:prstGeom>
          <a:solidFill>
            <a:srgbClr val="971B55"/>
          </a:solidFill>
          <a:ln/>
        </p:spPr>
      </p:sp>
      <p:sp>
        <p:nvSpPr>
          <p:cNvPr id="19" name="Shape 17"/>
          <p:cNvSpPr/>
          <p:nvPr/>
        </p:nvSpPr>
        <p:spPr>
          <a:xfrm>
            <a:off x="523577" y="3809033"/>
            <a:ext cx="4048423" cy="951607"/>
          </a:xfrm>
          <a:prstGeom prst="roundRect">
            <a:avLst>
              <a:gd name="adj" fmla="val 5778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2455738" y="4169792"/>
            <a:ext cx="184026" cy="23008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4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4</a:t>
            </a:r>
            <a:endParaRPr lang="en-US" sz="1400" dirty="0"/>
          </a:p>
        </p:txBody>
      </p:sp>
      <p:sp>
        <p:nvSpPr>
          <p:cNvPr id="21" name="Text 19"/>
          <p:cNvSpPr/>
          <p:nvPr/>
        </p:nvSpPr>
        <p:spPr>
          <a:xfrm>
            <a:off x="4702894" y="3939927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SESM v0.2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4702894" y="4210943"/>
            <a:ext cx="3786634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Embedded metadata, identity, provenance, links, agent hints — Meaning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468883"/>
            <a:ext cx="3700983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Current System Strengths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23577" y="1115616"/>
            <a:ext cx="8096845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The existing palette is already clean, functional, and strategically sound. It separates </a:t>
            </a:r>
            <a:pPr algn="l" indent="0" marL="0">
              <a:lnSpc>
                <a:spcPts val="1600"/>
              </a:lnSpc>
              <a:buNone/>
            </a:pPr>
            <a:r>
              <a:rPr lang="en-US" sz="100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hue</a:t>
            </a:r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(semantic role) from </a:t>
            </a:r>
            <a:pPr algn="l" indent="0" marL="0">
              <a:lnSpc>
                <a:spcPts val="1600"/>
              </a:lnSpc>
              <a:buNone/>
            </a:pPr>
            <a:r>
              <a:rPr lang="en-US" sz="100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brightness and glow</a:t>
            </a:r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(state intensity) — a foundational design decision that prevents neon chaos and preserves legibility at scale.</a:t>
            </a:r>
            <a:endParaRPr lang="en-US" sz="1000" dirty="0"/>
          </a:p>
        </p:txBody>
      </p:sp>
      <p:sp>
        <p:nvSpPr>
          <p:cNvPr id="4" name="Shape 2"/>
          <p:cNvSpPr/>
          <p:nvPr/>
        </p:nvSpPr>
        <p:spPr>
          <a:xfrm>
            <a:off x="523577" y="1681683"/>
            <a:ext cx="3982938" cy="980182"/>
          </a:xfrm>
          <a:prstGeom prst="roundRect">
            <a:avLst>
              <a:gd name="adj" fmla="val 6997"/>
            </a:avLst>
          </a:prstGeom>
          <a:solidFill>
            <a:srgbClr val="252222">
              <a:alpha val="95000"/>
            </a:srgbClr>
          </a:solidFill>
          <a:ln w="14288">
            <a:solidFill>
              <a:srgbClr val="971B55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509290" y="1681683"/>
            <a:ext cx="57150" cy="980182"/>
          </a:xfrm>
          <a:prstGeom prst="roundRect">
            <a:avLst>
              <a:gd name="adj" fmla="val 96208"/>
            </a:avLst>
          </a:prstGeom>
          <a:solidFill>
            <a:srgbClr val="F20374"/>
          </a:solidFill>
          <a:ln/>
        </p:spPr>
      </p:sp>
      <p:sp>
        <p:nvSpPr>
          <p:cNvPr id="6" name="Text 4"/>
          <p:cNvSpPr/>
          <p:nvPr/>
        </p:nvSpPr>
        <p:spPr>
          <a:xfrm>
            <a:off x="711622" y="1826865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Cyan / Blue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711622" y="2097881"/>
            <a:ext cx="3649712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Info, structure, general explanation → </a:t>
            </a:r>
            <a:pPr algn="l" indent="0" marL="0">
              <a:lnSpc>
                <a:spcPts val="1600"/>
              </a:lnSpc>
              <a:buNone/>
            </a:pPr>
            <a:r>
              <a:rPr lang="en-US" sz="100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Calm, clarity, system trust</a:t>
            </a:r>
            <a:endParaRPr lang="en-US" sz="1000" dirty="0"/>
          </a:p>
        </p:txBody>
      </p:sp>
      <p:sp>
        <p:nvSpPr>
          <p:cNvPr id="8" name="Shape 6"/>
          <p:cNvSpPr/>
          <p:nvPr/>
        </p:nvSpPr>
        <p:spPr>
          <a:xfrm>
            <a:off x="4637410" y="1681683"/>
            <a:ext cx="3983013" cy="980182"/>
          </a:xfrm>
          <a:prstGeom prst="roundRect">
            <a:avLst>
              <a:gd name="adj" fmla="val 6997"/>
            </a:avLst>
          </a:prstGeom>
          <a:solidFill>
            <a:srgbClr val="252222">
              <a:alpha val="95000"/>
            </a:srgbClr>
          </a:solidFill>
          <a:ln w="14288">
            <a:solidFill>
              <a:srgbClr val="971B55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4623122" y="1681683"/>
            <a:ext cx="57150" cy="980182"/>
          </a:xfrm>
          <a:prstGeom prst="roundRect">
            <a:avLst>
              <a:gd name="adj" fmla="val 96208"/>
            </a:avLst>
          </a:prstGeom>
          <a:solidFill>
            <a:srgbClr val="F20374"/>
          </a:solidFill>
          <a:ln/>
        </p:spPr>
      </p:sp>
      <p:sp>
        <p:nvSpPr>
          <p:cNvPr id="10" name="Text 8"/>
          <p:cNvSpPr/>
          <p:nvPr/>
        </p:nvSpPr>
        <p:spPr>
          <a:xfrm>
            <a:off x="4825454" y="1826865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Violet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825454" y="2097881"/>
            <a:ext cx="3649787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Process, how-it-works → </a:t>
            </a:r>
            <a:pPr algn="l" indent="0" marL="0">
              <a:lnSpc>
                <a:spcPts val="1600"/>
              </a:lnSpc>
              <a:buNone/>
            </a:pPr>
            <a:r>
              <a:rPr lang="en-US" sz="100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Abstract thinking, transformation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523577" y="2792760"/>
            <a:ext cx="3982938" cy="980182"/>
          </a:xfrm>
          <a:prstGeom prst="roundRect">
            <a:avLst>
              <a:gd name="adj" fmla="val 6997"/>
            </a:avLst>
          </a:prstGeom>
          <a:solidFill>
            <a:srgbClr val="252222">
              <a:alpha val="95000"/>
            </a:srgbClr>
          </a:solidFill>
          <a:ln w="14288">
            <a:solidFill>
              <a:srgbClr val="971B55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509290" y="2792760"/>
            <a:ext cx="57150" cy="980182"/>
          </a:xfrm>
          <a:prstGeom prst="roundRect">
            <a:avLst>
              <a:gd name="adj" fmla="val 96208"/>
            </a:avLst>
          </a:prstGeom>
          <a:solidFill>
            <a:srgbClr val="F20374"/>
          </a:solidFill>
          <a:ln/>
        </p:spPr>
      </p:sp>
      <p:sp>
        <p:nvSpPr>
          <p:cNvPr id="14" name="Text 12"/>
          <p:cNvSpPr/>
          <p:nvPr/>
        </p:nvSpPr>
        <p:spPr>
          <a:xfrm>
            <a:off x="711622" y="2937942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Yellow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711622" y="3208958"/>
            <a:ext cx="3649712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Important, caveat, attention → </a:t>
            </a:r>
            <a:pPr algn="l" indent="0" marL="0">
              <a:lnSpc>
                <a:spcPts val="1600"/>
              </a:lnSpc>
              <a:buNone/>
            </a:pPr>
            <a:r>
              <a:rPr lang="en-US" sz="100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Alertness, emphasis, memory anchor</a:t>
            </a:r>
            <a:endParaRPr lang="en-US" sz="1000" dirty="0"/>
          </a:p>
        </p:txBody>
      </p:sp>
      <p:sp>
        <p:nvSpPr>
          <p:cNvPr id="16" name="Shape 14"/>
          <p:cNvSpPr/>
          <p:nvPr/>
        </p:nvSpPr>
        <p:spPr>
          <a:xfrm>
            <a:off x="4637410" y="2792760"/>
            <a:ext cx="3983013" cy="980182"/>
          </a:xfrm>
          <a:prstGeom prst="roundRect">
            <a:avLst>
              <a:gd name="adj" fmla="val 6997"/>
            </a:avLst>
          </a:prstGeom>
          <a:solidFill>
            <a:srgbClr val="252222">
              <a:alpha val="95000"/>
            </a:srgbClr>
          </a:solidFill>
          <a:ln w="14288">
            <a:solidFill>
              <a:srgbClr val="971B55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4623122" y="2792760"/>
            <a:ext cx="57150" cy="980182"/>
          </a:xfrm>
          <a:prstGeom prst="roundRect">
            <a:avLst>
              <a:gd name="adj" fmla="val 96208"/>
            </a:avLst>
          </a:prstGeom>
          <a:solidFill>
            <a:srgbClr val="F20374"/>
          </a:solidFill>
          <a:ln/>
        </p:spPr>
      </p:sp>
      <p:sp>
        <p:nvSpPr>
          <p:cNvPr id="18" name="Text 16"/>
          <p:cNvSpPr/>
          <p:nvPr/>
        </p:nvSpPr>
        <p:spPr>
          <a:xfrm>
            <a:off x="4825454" y="2937942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Red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4825454" y="3208958"/>
            <a:ext cx="3649787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Critical, risk, constraint → </a:t>
            </a:r>
            <a:pPr algn="l" indent="0" marL="0">
              <a:lnSpc>
                <a:spcPts val="1600"/>
              </a:lnSpc>
              <a:buNone/>
            </a:pPr>
            <a:r>
              <a:rPr lang="en-US" sz="100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Stop, danger, error, urgency</a:t>
            </a:r>
            <a:endParaRPr lang="en-US" sz="1000" dirty="0"/>
          </a:p>
        </p:txBody>
      </p:sp>
      <p:sp>
        <p:nvSpPr>
          <p:cNvPr id="20" name="Shape 18"/>
          <p:cNvSpPr/>
          <p:nvPr/>
        </p:nvSpPr>
        <p:spPr>
          <a:xfrm>
            <a:off x="523577" y="3903836"/>
            <a:ext cx="3982938" cy="770781"/>
          </a:xfrm>
          <a:prstGeom prst="roundRect">
            <a:avLst>
              <a:gd name="adj" fmla="val 8897"/>
            </a:avLst>
          </a:prstGeom>
          <a:solidFill>
            <a:srgbClr val="252222">
              <a:alpha val="95000"/>
            </a:srgbClr>
          </a:solidFill>
          <a:ln w="14288">
            <a:solidFill>
              <a:srgbClr val="971B55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509290" y="3903836"/>
            <a:ext cx="57150" cy="770781"/>
          </a:xfrm>
          <a:prstGeom prst="roundRect">
            <a:avLst>
              <a:gd name="adj" fmla="val 96208"/>
            </a:avLst>
          </a:prstGeom>
          <a:solidFill>
            <a:srgbClr val="F20374"/>
          </a:solidFill>
          <a:ln/>
        </p:spPr>
      </p:sp>
      <p:sp>
        <p:nvSpPr>
          <p:cNvPr id="22" name="Text 20"/>
          <p:cNvSpPr/>
          <p:nvPr/>
        </p:nvSpPr>
        <p:spPr>
          <a:xfrm>
            <a:off x="711622" y="4049018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Green</a:t>
            </a:r>
            <a:endParaRPr lang="en-US" sz="1200" dirty="0"/>
          </a:p>
        </p:txBody>
      </p:sp>
      <p:sp>
        <p:nvSpPr>
          <p:cNvPr id="23" name="Text 21"/>
          <p:cNvSpPr/>
          <p:nvPr/>
        </p:nvSpPr>
        <p:spPr>
          <a:xfrm>
            <a:off x="711622" y="4320034"/>
            <a:ext cx="3649712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Validated, good, supported → </a:t>
            </a:r>
            <a:pPr algn="l" indent="0" marL="0">
              <a:lnSpc>
                <a:spcPts val="1600"/>
              </a:lnSpc>
              <a:buNone/>
            </a:pPr>
            <a:r>
              <a:rPr lang="en-US" sz="100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Trust, safety, completion</a:t>
            </a:r>
            <a:endParaRPr lang="en-US" sz="1000" dirty="0"/>
          </a:p>
        </p:txBody>
      </p:sp>
      <p:sp>
        <p:nvSpPr>
          <p:cNvPr id="24" name="Shape 22"/>
          <p:cNvSpPr/>
          <p:nvPr/>
        </p:nvSpPr>
        <p:spPr>
          <a:xfrm>
            <a:off x="4637410" y="3903836"/>
            <a:ext cx="3983013" cy="770781"/>
          </a:xfrm>
          <a:prstGeom prst="roundRect">
            <a:avLst>
              <a:gd name="adj" fmla="val 8897"/>
            </a:avLst>
          </a:prstGeom>
          <a:solidFill>
            <a:srgbClr val="252222">
              <a:alpha val="95000"/>
            </a:srgbClr>
          </a:solidFill>
          <a:ln w="14288">
            <a:solidFill>
              <a:srgbClr val="971B55"/>
            </a:solidFill>
            <a:prstDash val="solid"/>
          </a:ln>
        </p:spPr>
      </p:sp>
      <p:sp>
        <p:nvSpPr>
          <p:cNvPr id="25" name="Shape 23"/>
          <p:cNvSpPr/>
          <p:nvPr/>
        </p:nvSpPr>
        <p:spPr>
          <a:xfrm>
            <a:off x="4623122" y="3903836"/>
            <a:ext cx="57150" cy="770781"/>
          </a:xfrm>
          <a:prstGeom prst="roundRect">
            <a:avLst>
              <a:gd name="adj" fmla="val 96208"/>
            </a:avLst>
          </a:prstGeom>
          <a:solidFill>
            <a:srgbClr val="F20374"/>
          </a:solidFill>
          <a:ln/>
        </p:spPr>
      </p:sp>
      <p:sp>
        <p:nvSpPr>
          <p:cNvPr id="26" name="Text 24"/>
          <p:cNvSpPr/>
          <p:nvPr/>
        </p:nvSpPr>
        <p:spPr>
          <a:xfrm>
            <a:off x="4825454" y="4049018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Magenta</a:t>
            </a:r>
            <a:endParaRPr lang="en-US" sz="1200" dirty="0"/>
          </a:p>
        </p:txBody>
      </p:sp>
      <p:sp>
        <p:nvSpPr>
          <p:cNvPr id="27" name="Text 25"/>
          <p:cNvSpPr/>
          <p:nvPr/>
        </p:nvSpPr>
        <p:spPr>
          <a:xfrm>
            <a:off x="4825454" y="4320034"/>
            <a:ext cx="3649787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Featured, creative → </a:t>
            </a:r>
            <a:pPr algn="l" indent="0" marL="0">
              <a:lnSpc>
                <a:spcPts val="1600"/>
              </a:lnSpc>
              <a:buNone/>
            </a:pPr>
            <a:r>
              <a:rPr lang="en-US" sz="100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Novelty, specialness, personality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08050" y="260003"/>
            <a:ext cx="3508772" cy="258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The Expansion Model: Color Families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1308050" y="636836"/>
            <a:ext cx="6527899" cy="23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6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Rather than adding individual colors, NIPC expands into </a:t>
            </a:r>
            <a:pPr algn="l" indent="0" marL="0">
              <a:lnSpc>
                <a:spcPts val="900"/>
              </a:lnSpc>
              <a:buNone/>
            </a:pPr>
            <a:r>
              <a:rPr lang="en-US" sz="65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color families</a:t>
            </a:r>
            <a:pPr algn="l" indent="0" marL="0">
              <a:lnSpc>
                <a:spcPts val="900"/>
              </a:lnSpc>
              <a:buNone/>
            </a:pPr>
            <a:r>
              <a:rPr lang="en-US" sz="6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— each family maps to a psychological function, enabling users to learn the system subconsciously. The architecture is: </a:t>
            </a:r>
            <a:pPr algn="l" indent="0" marL="0">
              <a:lnSpc>
                <a:spcPts val="900"/>
              </a:lnSpc>
              <a:buNone/>
            </a:pPr>
            <a:r>
              <a:rPr lang="en-US" sz="65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Color Family → Psychological Function → Semantic Roles → Token Variants</a:t>
            </a:r>
            <a:pPr algn="l" indent="0" marL="0">
              <a:lnSpc>
                <a:spcPts val="900"/>
              </a:lnSpc>
              <a:buNone/>
            </a:pPr>
            <a:r>
              <a:rPr lang="en-US" sz="6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.</a:t>
            </a:r>
            <a:endParaRPr lang="en-US" sz="6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8050" y="938436"/>
            <a:ext cx="6527899" cy="3643461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050" y="938436"/>
            <a:ext cx="6527899" cy="364346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308050" y="4648349"/>
            <a:ext cx="6527899" cy="23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6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Each family reinforces a subconscious expectation: cyan-ish things orient you, green-ish things signal trust, yellow marks what you must not miss. That depth of coherence is far more powerful than a flat list of 20 independent tokens.</a:t>
            </a:r>
            <a:endParaRPr lang="en-US" sz="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23577" y="470669"/>
            <a:ext cx="587276" cy="245938"/>
          </a:xfrm>
          <a:prstGeom prst="roundRect">
            <a:avLst>
              <a:gd name="adj" fmla="val 17885"/>
            </a:avLst>
          </a:prstGeom>
          <a:solidFill>
            <a:srgbClr val="4C0124"/>
          </a:solidFill>
          <a:ln/>
        </p:spPr>
      </p:sp>
      <p:sp>
        <p:nvSpPr>
          <p:cNvPr id="3" name="Text 1"/>
          <p:cNvSpPr/>
          <p:nvPr/>
        </p:nvSpPr>
        <p:spPr>
          <a:xfrm>
            <a:off x="602084" y="509885"/>
            <a:ext cx="430262" cy="167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FAMILY A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523577" y="768921"/>
            <a:ext cx="3929286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Clarity / Orientation Family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23577" y="1350169"/>
            <a:ext cx="8096845" cy="628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Use when the user needs to understand </a:t>
            </a:r>
            <a:pPr algn="l" indent="0" marL="0">
              <a:lnSpc>
                <a:spcPts val="1600"/>
              </a:lnSpc>
              <a:buNone/>
            </a:pPr>
            <a:r>
              <a:rPr lang="en-US" sz="100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where they are, what something is, or how to read it</a:t>
            </a:r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. Blue and cyan feel calm, competent, and technical — lowering perceived risk and making dense interfaces feel navigable. This should be the </a:t>
            </a:r>
            <a:pPr algn="l" indent="0" marL="0">
              <a:lnSpc>
                <a:spcPts val="1600"/>
              </a:lnSpc>
              <a:buNone/>
            </a:pPr>
            <a:r>
              <a:rPr lang="en-US" sz="100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dominant family</a:t>
            </a:r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across Aptlantis Studio.</a:t>
            </a:r>
            <a:endParaRPr lang="en-US" sz="1000" dirty="0"/>
          </a:p>
        </p:txBody>
      </p:sp>
      <p:sp>
        <p:nvSpPr>
          <p:cNvPr id="6" name="Shape 4"/>
          <p:cNvSpPr/>
          <p:nvPr/>
        </p:nvSpPr>
        <p:spPr>
          <a:xfrm>
            <a:off x="523577" y="2125638"/>
            <a:ext cx="2611636" cy="961132"/>
          </a:xfrm>
          <a:prstGeom prst="roundRect">
            <a:avLst>
              <a:gd name="adj" fmla="val 5721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659234" y="2261295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22D3EE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info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59234" y="2532311"/>
            <a:ext cx="2340322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#22D3EE · General info panels, existing cyan default</a:t>
            </a:r>
            <a:endParaRPr lang="en-US" sz="1000" dirty="0"/>
          </a:p>
        </p:txBody>
      </p:sp>
      <p:sp>
        <p:nvSpPr>
          <p:cNvPr id="9" name="Shape 7"/>
          <p:cNvSpPr/>
          <p:nvPr/>
        </p:nvSpPr>
        <p:spPr>
          <a:xfrm>
            <a:off x="3266108" y="2125638"/>
            <a:ext cx="2611710" cy="961132"/>
          </a:xfrm>
          <a:prstGeom prst="roundRect">
            <a:avLst>
              <a:gd name="adj" fmla="val 5721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3401764" y="2261295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22D3EE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structure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3401764" y="2532311"/>
            <a:ext cx="2340397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#06B6D4 · Layout, architecture, schemas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6008712" y="2125638"/>
            <a:ext cx="2611710" cy="961132"/>
          </a:xfrm>
          <a:prstGeom prst="roundRect">
            <a:avLst>
              <a:gd name="adj" fmla="val 5721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144369" y="2261295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22D3EE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navigation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6144369" y="2532311"/>
            <a:ext cx="2340397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#38BDF8 · Nav cards, related links, "where to go next"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23577" y="3217664"/>
            <a:ext cx="3982938" cy="751731"/>
          </a:xfrm>
          <a:prstGeom prst="roundRect">
            <a:avLst>
              <a:gd name="adj" fmla="val 7314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659234" y="3353321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22D3EE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reference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659234" y="3624337"/>
            <a:ext cx="3711625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#7DD3FC · Canonical docs, definitions with links</a:t>
            </a:r>
            <a:endParaRPr lang="en-US" sz="1000" dirty="0"/>
          </a:p>
        </p:txBody>
      </p:sp>
      <p:sp>
        <p:nvSpPr>
          <p:cNvPr id="18" name="Shape 16"/>
          <p:cNvSpPr/>
          <p:nvPr/>
        </p:nvSpPr>
        <p:spPr>
          <a:xfrm>
            <a:off x="4637410" y="3217664"/>
            <a:ext cx="3983013" cy="751731"/>
          </a:xfrm>
          <a:prstGeom prst="roundRect">
            <a:avLst>
              <a:gd name="adj" fmla="val 7314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4773067" y="3353321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22D3EE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orientation</a:t>
            </a:r>
            <a:endParaRPr lang="en-US" sz="1200" dirty="0"/>
          </a:p>
        </p:txBody>
      </p:sp>
      <p:sp>
        <p:nvSpPr>
          <p:cNvPr id="20" name="Text 18"/>
          <p:cNvSpPr/>
          <p:nvPr/>
        </p:nvSpPr>
        <p:spPr>
          <a:xfrm>
            <a:off x="4773067" y="3624337"/>
            <a:ext cx="3711699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#67E8F9 · Intro panels, "start here" blocks</a:t>
            </a:r>
            <a:endParaRPr lang="en-US" sz="1000" dirty="0"/>
          </a:p>
        </p:txBody>
      </p:sp>
      <p:sp>
        <p:nvSpPr>
          <p:cNvPr id="21" name="Shape 19"/>
          <p:cNvSpPr/>
          <p:nvPr/>
        </p:nvSpPr>
        <p:spPr>
          <a:xfrm>
            <a:off x="523577" y="4116660"/>
            <a:ext cx="8096845" cy="556171"/>
          </a:xfrm>
          <a:prstGeom prst="roundRect">
            <a:avLst>
              <a:gd name="adj" fmla="val 9886"/>
            </a:avLst>
          </a:prstGeom>
          <a:solidFill>
            <a:srgbClr val="022349"/>
          </a:solidFill>
          <a:ln/>
        </p:spPr>
      </p:sp>
      <p:pic>
        <p:nvPicPr>
          <p:cNvPr id="2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4472" y="4298975"/>
            <a:ext cx="163637" cy="130894"/>
          </a:xfrm>
          <a:prstGeom prst="rect">
            <a:avLst/>
          </a:prstGeom>
        </p:spPr>
      </p:pic>
      <p:sp>
        <p:nvSpPr>
          <p:cNvPr id="23" name="Text 20"/>
          <p:cNvSpPr/>
          <p:nvPr/>
        </p:nvSpPr>
        <p:spPr>
          <a:xfrm>
            <a:off x="949003" y="4280222"/>
            <a:ext cx="7540526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Use heavily, but softly. Cyan is the system's ambient tone — it should feel like a background hum of clarity, not a shout.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95808" y="363959"/>
            <a:ext cx="4115916" cy="4415507"/>
          </a:xfrm>
          <a:prstGeom prst="roundRect">
            <a:avLst>
              <a:gd name="adj" fmla="val 2111"/>
            </a:avLst>
          </a:prstGeom>
          <a:solidFill>
            <a:srgbClr val="547808">
              <a:alpha val="95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516434" y="489049"/>
            <a:ext cx="543074" cy="220712"/>
          </a:xfrm>
          <a:prstGeom prst="roundRect">
            <a:avLst>
              <a:gd name="adj" fmla="val 18372"/>
            </a:avLst>
          </a:prstGeom>
          <a:solidFill>
            <a:srgbClr val="4C0124"/>
          </a:solidFill>
          <a:ln/>
        </p:spPr>
      </p:sp>
      <p:sp>
        <p:nvSpPr>
          <p:cNvPr id="4" name="Text 2"/>
          <p:cNvSpPr/>
          <p:nvPr/>
        </p:nvSpPr>
        <p:spPr>
          <a:xfrm>
            <a:off x="588838" y="525214"/>
            <a:ext cx="398264" cy="148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FAMILY B</a:t>
            </a:r>
            <a:endParaRPr lang="en-US" sz="750" dirty="0"/>
          </a:p>
        </p:txBody>
      </p:sp>
      <p:sp>
        <p:nvSpPr>
          <p:cNvPr id="5" name="Text 3"/>
          <p:cNvSpPr/>
          <p:nvPr/>
        </p:nvSpPr>
        <p:spPr>
          <a:xfrm>
            <a:off x="516434" y="754261"/>
            <a:ext cx="3230389" cy="354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Trust / Validation Family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16434" y="1220465"/>
            <a:ext cx="3874666" cy="556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Use when the user needs to know </a:t>
            </a:r>
            <a:pPr algn="l" indent="0" marL="0">
              <a:lnSpc>
                <a:spcPts val="1450"/>
              </a:lnSpc>
              <a:buNone/>
            </a:pPr>
            <a:r>
              <a:rPr lang="en-US" sz="950" b="1" dirty="0">
                <a:solidFill>
                  <a:srgbClr val="FFFFF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this is usable, verified, safe, complete, or recommended</a:t>
            </a:r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. Green signals permission and safety — "you can proceed."</a:t>
            </a:r>
            <a:endParaRPr lang="en-US" sz="950" dirty="0"/>
          </a:p>
        </p:txBody>
      </p:sp>
      <p:sp>
        <p:nvSpPr>
          <p:cNvPr id="7" name="Shape 5"/>
          <p:cNvSpPr/>
          <p:nvPr/>
        </p:nvSpPr>
        <p:spPr>
          <a:xfrm>
            <a:off x="516434" y="1902098"/>
            <a:ext cx="3874666" cy="672778"/>
          </a:xfrm>
          <a:prstGeom prst="roundRect">
            <a:avLst>
              <a:gd name="adj" fmla="val 7534"/>
            </a:avLst>
          </a:prstGeom>
          <a:solidFill>
            <a:srgbClr val="183A13"/>
          </a:solidFill>
          <a:ln/>
        </p:spPr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7059" y="2066330"/>
            <a:ext cx="150837" cy="120625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908521" y="2043485"/>
            <a:ext cx="3361953" cy="371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Reserve green for evidence-backed status only. If everything positive is green, it loses its meaning entirely.</a:t>
            </a:r>
            <a:endParaRPr lang="en-US" sz="950" dirty="0"/>
          </a:p>
        </p:txBody>
      </p:sp>
      <p:sp>
        <p:nvSpPr>
          <p:cNvPr id="10" name="Shape 7"/>
          <p:cNvSpPr/>
          <p:nvPr/>
        </p:nvSpPr>
        <p:spPr>
          <a:xfrm>
            <a:off x="4723954" y="489049"/>
            <a:ext cx="3942085" cy="744066"/>
          </a:xfrm>
          <a:prstGeom prst="roundRect">
            <a:avLst>
              <a:gd name="adj" fmla="val 9217"/>
            </a:avLst>
          </a:prstGeom>
          <a:solidFill>
            <a:srgbClr val="252222">
              <a:alpha val="95000"/>
            </a:srgbClr>
          </a:solidFill>
          <a:ln w="14288">
            <a:solidFill>
              <a:srgbClr val="971B55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4709666" y="489049"/>
            <a:ext cx="57150" cy="744066"/>
          </a:xfrm>
          <a:prstGeom prst="roundRect">
            <a:avLst>
              <a:gd name="adj" fmla="val 88692"/>
            </a:avLst>
          </a:prstGeom>
          <a:solidFill>
            <a:srgbClr val="F20374"/>
          </a:solidFill>
          <a:ln/>
        </p:spPr>
      </p:sp>
      <p:sp>
        <p:nvSpPr>
          <p:cNvPr id="12" name="Text 9"/>
          <p:cNvSpPr/>
          <p:nvPr/>
        </p:nvSpPr>
        <p:spPr>
          <a:xfrm>
            <a:off x="4901729" y="623962"/>
            <a:ext cx="1419746" cy="177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success · #34D399</a:t>
            </a:r>
            <a:endParaRPr lang="en-US" sz="1100" dirty="0"/>
          </a:p>
        </p:txBody>
      </p:sp>
      <p:sp>
        <p:nvSpPr>
          <p:cNvPr id="13" name="Text 10"/>
          <p:cNvSpPr/>
          <p:nvPr/>
        </p:nvSpPr>
        <p:spPr>
          <a:xfrm>
            <a:off x="4901729" y="912688"/>
            <a:ext cx="3629397" cy="18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Validated / good — existing green default</a:t>
            </a:r>
            <a:endParaRPr lang="en-US" sz="950" dirty="0"/>
          </a:p>
        </p:txBody>
      </p:sp>
      <p:sp>
        <p:nvSpPr>
          <p:cNvPr id="14" name="Shape 11"/>
          <p:cNvSpPr/>
          <p:nvPr/>
        </p:nvSpPr>
        <p:spPr>
          <a:xfrm>
            <a:off x="4723954" y="1344364"/>
            <a:ext cx="3942085" cy="744066"/>
          </a:xfrm>
          <a:prstGeom prst="roundRect">
            <a:avLst>
              <a:gd name="adj" fmla="val 9217"/>
            </a:avLst>
          </a:prstGeom>
          <a:solidFill>
            <a:srgbClr val="252222">
              <a:alpha val="95000"/>
            </a:srgbClr>
          </a:solidFill>
          <a:ln w="14288">
            <a:solidFill>
              <a:srgbClr val="971B55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4709666" y="1344364"/>
            <a:ext cx="57150" cy="744066"/>
          </a:xfrm>
          <a:prstGeom prst="roundRect">
            <a:avLst>
              <a:gd name="adj" fmla="val 88692"/>
            </a:avLst>
          </a:prstGeom>
          <a:solidFill>
            <a:srgbClr val="F20374"/>
          </a:solidFill>
          <a:ln/>
        </p:spPr>
      </p:sp>
      <p:sp>
        <p:nvSpPr>
          <p:cNvPr id="16" name="Text 13"/>
          <p:cNvSpPr/>
          <p:nvPr/>
        </p:nvSpPr>
        <p:spPr>
          <a:xfrm>
            <a:off x="4901729" y="1479277"/>
            <a:ext cx="1419746" cy="177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verified · #22C55E</a:t>
            </a:r>
            <a:endParaRPr lang="en-US" sz="1100" dirty="0"/>
          </a:p>
        </p:txBody>
      </p:sp>
      <p:sp>
        <p:nvSpPr>
          <p:cNvPr id="17" name="Text 14"/>
          <p:cNvSpPr/>
          <p:nvPr/>
        </p:nvSpPr>
        <p:spPr>
          <a:xfrm>
            <a:off x="4901729" y="1768004"/>
            <a:ext cx="3629397" cy="18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Confirmed — dataset verification, checks passed</a:t>
            </a:r>
            <a:endParaRPr lang="en-US" sz="950" dirty="0"/>
          </a:p>
        </p:txBody>
      </p:sp>
      <p:sp>
        <p:nvSpPr>
          <p:cNvPr id="18" name="Shape 15"/>
          <p:cNvSpPr/>
          <p:nvPr/>
        </p:nvSpPr>
        <p:spPr>
          <a:xfrm>
            <a:off x="4723954" y="2199680"/>
            <a:ext cx="3942085" cy="744066"/>
          </a:xfrm>
          <a:prstGeom prst="roundRect">
            <a:avLst>
              <a:gd name="adj" fmla="val 9217"/>
            </a:avLst>
          </a:prstGeom>
          <a:solidFill>
            <a:srgbClr val="252222">
              <a:alpha val="95000"/>
            </a:srgbClr>
          </a:solidFill>
          <a:ln w="14288">
            <a:solidFill>
              <a:srgbClr val="971B55"/>
            </a:solidFill>
            <a:prstDash val="solid"/>
          </a:ln>
        </p:spPr>
      </p:sp>
      <p:sp>
        <p:nvSpPr>
          <p:cNvPr id="19" name="Shape 16"/>
          <p:cNvSpPr/>
          <p:nvPr/>
        </p:nvSpPr>
        <p:spPr>
          <a:xfrm>
            <a:off x="4709666" y="2199680"/>
            <a:ext cx="57150" cy="744066"/>
          </a:xfrm>
          <a:prstGeom prst="roundRect">
            <a:avLst>
              <a:gd name="adj" fmla="val 88692"/>
            </a:avLst>
          </a:prstGeom>
          <a:solidFill>
            <a:srgbClr val="F20374"/>
          </a:solidFill>
          <a:ln/>
        </p:spPr>
      </p:sp>
      <p:sp>
        <p:nvSpPr>
          <p:cNvPr id="20" name="Text 17"/>
          <p:cNvSpPr/>
          <p:nvPr/>
        </p:nvSpPr>
        <p:spPr>
          <a:xfrm>
            <a:off x="4901729" y="2334592"/>
            <a:ext cx="1419746" cy="177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stable · #86EFAC</a:t>
            </a:r>
            <a:endParaRPr lang="en-US" sz="1100" dirty="0"/>
          </a:p>
        </p:txBody>
      </p:sp>
      <p:sp>
        <p:nvSpPr>
          <p:cNvPr id="21" name="Text 18"/>
          <p:cNvSpPr/>
          <p:nvPr/>
        </p:nvSpPr>
        <p:spPr>
          <a:xfrm>
            <a:off x="4901729" y="2623319"/>
            <a:ext cx="3629397" cy="18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Mature / safe — stable pipelines, production-ready</a:t>
            </a:r>
            <a:endParaRPr lang="en-US" sz="950" dirty="0"/>
          </a:p>
        </p:txBody>
      </p:sp>
      <p:sp>
        <p:nvSpPr>
          <p:cNvPr id="22" name="Shape 19"/>
          <p:cNvSpPr/>
          <p:nvPr/>
        </p:nvSpPr>
        <p:spPr>
          <a:xfrm>
            <a:off x="4723954" y="3054995"/>
            <a:ext cx="3942085" cy="744066"/>
          </a:xfrm>
          <a:prstGeom prst="roundRect">
            <a:avLst>
              <a:gd name="adj" fmla="val 9217"/>
            </a:avLst>
          </a:prstGeom>
          <a:solidFill>
            <a:srgbClr val="252222">
              <a:alpha val="95000"/>
            </a:srgbClr>
          </a:solidFill>
          <a:ln w="14288">
            <a:solidFill>
              <a:srgbClr val="971B55"/>
            </a:solidFill>
            <a:prstDash val="solid"/>
          </a:ln>
        </p:spPr>
      </p:sp>
      <p:sp>
        <p:nvSpPr>
          <p:cNvPr id="23" name="Shape 20"/>
          <p:cNvSpPr/>
          <p:nvPr/>
        </p:nvSpPr>
        <p:spPr>
          <a:xfrm>
            <a:off x="4709666" y="3054995"/>
            <a:ext cx="57150" cy="744066"/>
          </a:xfrm>
          <a:prstGeom prst="roundRect">
            <a:avLst>
              <a:gd name="adj" fmla="val 88692"/>
            </a:avLst>
          </a:prstGeom>
          <a:solidFill>
            <a:srgbClr val="F20374"/>
          </a:solidFill>
          <a:ln/>
        </p:spPr>
      </p:sp>
      <p:sp>
        <p:nvSpPr>
          <p:cNvPr id="24" name="Text 21"/>
          <p:cNvSpPr/>
          <p:nvPr/>
        </p:nvSpPr>
        <p:spPr>
          <a:xfrm>
            <a:off x="4901729" y="3189908"/>
            <a:ext cx="1564630" cy="177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reproducible · #2DD4BF</a:t>
            </a:r>
            <a:endParaRPr lang="en-US" sz="1100" dirty="0"/>
          </a:p>
        </p:txBody>
      </p:sp>
      <p:sp>
        <p:nvSpPr>
          <p:cNvPr id="25" name="Text 22"/>
          <p:cNvSpPr/>
          <p:nvPr/>
        </p:nvSpPr>
        <p:spPr>
          <a:xfrm>
            <a:off x="4901729" y="3478634"/>
            <a:ext cx="3629397" cy="18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Hashes, manifests, deterministic builds</a:t>
            </a:r>
            <a:endParaRPr lang="en-US" sz="950" dirty="0"/>
          </a:p>
        </p:txBody>
      </p:sp>
      <p:sp>
        <p:nvSpPr>
          <p:cNvPr id="26" name="Shape 23"/>
          <p:cNvSpPr/>
          <p:nvPr/>
        </p:nvSpPr>
        <p:spPr>
          <a:xfrm>
            <a:off x="4723954" y="3910310"/>
            <a:ext cx="3942085" cy="744066"/>
          </a:xfrm>
          <a:prstGeom prst="roundRect">
            <a:avLst>
              <a:gd name="adj" fmla="val 9217"/>
            </a:avLst>
          </a:prstGeom>
          <a:solidFill>
            <a:srgbClr val="252222">
              <a:alpha val="95000"/>
            </a:srgbClr>
          </a:solidFill>
          <a:ln w="14288">
            <a:solidFill>
              <a:srgbClr val="971B55"/>
            </a:solidFill>
            <a:prstDash val="solid"/>
          </a:ln>
        </p:spPr>
      </p:sp>
      <p:sp>
        <p:nvSpPr>
          <p:cNvPr id="27" name="Shape 24"/>
          <p:cNvSpPr/>
          <p:nvPr/>
        </p:nvSpPr>
        <p:spPr>
          <a:xfrm>
            <a:off x="4709666" y="3910310"/>
            <a:ext cx="57150" cy="744066"/>
          </a:xfrm>
          <a:prstGeom prst="roundRect">
            <a:avLst>
              <a:gd name="adj" fmla="val 88692"/>
            </a:avLst>
          </a:prstGeom>
          <a:solidFill>
            <a:srgbClr val="F20374"/>
          </a:solidFill>
          <a:ln/>
        </p:spPr>
      </p:sp>
      <p:sp>
        <p:nvSpPr>
          <p:cNvPr id="28" name="Text 25"/>
          <p:cNvSpPr/>
          <p:nvPr/>
        </p:nvSpPr>
        <p:spPr>
          <a:xfrm>
            <a:off x="4901729" y="4045223"/>
            <a:ext cx="1419746" cy="177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available · #A7F3D0</a:t>
            </a:r>
            <a:endParaRPr lang="en-US" sz="1100" dirty="0"/>
          </a:p>
        </p:txBody>
      </p:sp>
      <p:sp>
        <p:nvSpPr>
          <p:cNvPr id="29" name="Text 26"/>
          <p:cNvSpPr/>
          <p:nvPr/>
        </p:nvSpPr>
        <p:spPr>
          <a:xfrm>
            <a:off x="4901729" y="4333949"/>
            <a:ext cx="3629397" cy="18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Present / downloadable — download cards, mirror availability</a:t>
            </a:r>
            <a:endParaRPr lang="en-US" sz="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511299"/>
            <a:ext cx="4905003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Attention, Risk &amp; Process Families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23577" y="1158032"/>
            <a:ext cx="8096845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Three families govern the most cognitively loaded signals in the system — what to notice, what to stop for, and how the machinery works.</a:t>
            </a:r>
            <a:endParaRPr lang="en-US" sz="10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23577" y="1514698"/>
            <a:ext cx="327273" cy="32727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23577" y="2005608"/>
            <a:ext cx="164559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 · Attention / Learning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523577" y="2276624"/>
            <a:ext cx="2589833" cy="837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Yellow family.</a:t>
            </a:r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Use as a marker, not a background. Left rail, badge, icon accent, or underline. Never fill a panel yellow — it causes fatigue and loses emphasis.</a:t>
            </a:r>
            <a:endParaRPr lang="en-US" sz="1000" dirty="0"/>
          </a:p>
        </p:txBody>
      </p:sp>
      <p:sp>
        <p:nvSpPr>
          <p:cNvPr id="7" name="Text 4"/>
          <p:cNvSpPr/>
          <p:nvPr/>
        </p:nvSpPr>
        <p:spPr>
          <a:xfrm>
            <a:off x="523577" y="3192735"/>
            <a:ext cx="2589833" cy="1230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important · #FACC15</a:t>
            </a:r>
            <a:endParaRPr lang="en-US" sz="1000" dirty="0"/>
          </a:p>
          <a:p>
            <a:pPr algn="l" marL="342900" indent="-342900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note · #FDE047</a:t>
            </a:r>
            <a:endParaRPr lang="en-US" sz="1000" dirty="0"/>
          </a:p>
          <a:p>
            <a:pPr algn="l" marL="342900" indent="-342900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caution · #FBBF24</a:t>
            </a:r>
            <a:endParaRPr lang="en-US" sz="1000" dirty="0"/>
          </a:p>
          <a:p>
            <a:pPr algn="l" marL="342900" indent="-342900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decision · #F59E0B</a:t>
            </a:r>
            <a:endParaRPr lang="en-US" sz="1000" dirty="0"/>
          </a:p>
          <a:p>
            <a:pPr algn="l" marL="342900" indent="-342900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memory-anchor · #FEF08A</a:t>
            </a:r>
            <a:endParaRPr lang="en-US" sz="10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7046" y="1514698"/>
            <a:ext cx="327273" cy="32727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277046" y="2005608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D · Risk / Constraint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3277046" y="2276624"/>
            <a:ext cx="2589833" cy="10470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Red family.</a:t>
            </a:r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The strongest visual interrupt in the system. Red is </a:t>
            </a:r>
            <a:pPr algn="l" indent="0" marL="0">
              <a:lnSpc>
                <a:spcPts val="1600"/>
              </a:lnSpc>
              <a:buNone/>
            </a:pPr>
            <a:r>
              <a:rPr lang="en-US" sz="100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sacred</a:t>
            </a:r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— it must mean something needs attention before proceeding. Never use red for ordinary emphasis.</a:t>
            </a:r>
            <a:endParaRPr lang="en-US" sz="1000" dirty="0"/>
          </a:p>
        </p:txBody>
      </p:sp>
      <p:sp>
        <p:nvSpPr>
          <p:cNvPr id="11" name="Text 7"/>
          <p:cNvSpPr/>
          <p:nvPr/>
        </p:nvSpPr>
        <p:spPr>
          <a:xfrm>
            <a:off x="3277046" y="3402137"/>
            <a:ext cx="2589833" cy="1230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critical · #F43F5E</a:t>
            </a:r>
            <a:endParaRPr lang="en-US" sz="1000" dirty="0"/>
          </a:p>
          <a:p>
            <a:pPr algn="l" marL="342900" indent="-342900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error · #EF4444</a:t>
            </a:r>
            <a:endParaRPr lang="en-US" sz="1000" dirty="0"/>
          </a:p>
          <a:p>
            <a:pPr algn="l" marL="342900" indent="-342900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blocked · #FB7185</a:t>
            </a:r>
            <a:endParaRPr lang="en-US" sz="1000" dirty="0"/>
          </a:p>
          <a:p>
            <a:pPr algn="l" marL="342900" indent="-342900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constraint · #E11D48</a:t>
            </a:r>
            <a:endParaRPr lang="en-US" sz="1000" dirty="0"/>
          </a:p>
          <a:p>
            <a:pPr algn="l" marL="342900" indent="-342900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deprecated · #BE123C</a:t>
            </a:r>
            <a:endParaRPr lang="en-US" sz="100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0516" y="1514698"/>
            <a:ext cx="327273" cy="32727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030516" y="2005608"/>
            <a:ext cx="1990576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E · Process / Transformation</a:t>
            </a:r>
            <a:endParaRPr lang="en-US" sz="1200" dirty="0"/>
          </a:p>
        </p:txBody>
      </p:sp>
      <p:sp>
        <p:nvSpPr>
          <p:cNvPr id="14" name="Text 9"/>
          <p:cNvSpPr/>
          <p:nvPr/>
        </p:nvSpPr>
        <p:spPr>
          <a:xfrm>
            <a:off x="6030516" y="2276624"/>
            <a:ext cx="2589907" cy="837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Violet family.</a:t>
            </a:r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Abstract, conceptual, slightly futuristic. Means "this explains the machinery." Violet should never substitute for risk or trust signals.</a:t>
            </a:r>
            <a:endParaRPr lang="en-US" sz="1000" dirty="0"/>
          </a:p>
        </p:txBody>
      </p:sp>
      <p:sp>
        <p:nvSpPr>
          <p:cNvPr id="15" name="Text 10"/>
          <p:cNvSpPr/>
          <p:nvPr/>
        </p:nvSpPr>
        <p:spPr>
          <a:xfrm>
            <a:off x="6030516" y="3192735"/>
            <a:ext cx="2589907" cy="1230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process · #A78BFA</a:t>
            </a:r>
            <a:endParaRPr lang="en-US" sz="1000" dirty="0"/>
          </a:p>
          <a:p>
            <a:pPr algn="l" marL="342900" indent="-342900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pipeline · #C084FC</a:t>
            </a:r>
            <a:endParaRPr lang="en-US" sz="1000" dirty="0"/>
          </a:p>
          <a:p>
            <a:pPr algn="l" marL="342900" indent="-342900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transform · #D8B4FE</a:t>
            </a:r>
            <a:endParaRPr lang="en-US" sz="1000" dirty="0"/>
          </a:p>
          <a:p>
            <a:pPr algn="l" marL="342900" indent="-342900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automation · #8B5CF6</a:t>
            </a:r>
            <a:endParaRPr lang="en-US" sz="1000" dirty="0"/>
          </a:p>
          <a:p>
            <a:pPr algn="l" marL="342900" indent="-342900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orchestration · #DDD6FE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23577" y="896020"/>
            <a:ext cx="923032" cy="245938"/>
          </a:xfrm>
          <a:prstGeom prst="roundRect">
            <a:avLst>
              <a:gd name="adj" fmla="val 17885"/>
            </a:avLst>
          </a:prstGeom>
          <a:solidFill>
            <a:srgbClr val="4C0124"/>
          </a:solidFill>
          <a:ln/>
        </p:spPr>
      </p:sp>
      <p:sp>
        <p:nvSpPr>
          <p:cNvPr id="3" name="Text 1"/>
          <p:cNvSpPr/>
          <p:nvPr/>
        </p:nvSpPr>
        <p:spPr>
          <a:xfrm>
            <a:off x="602084" y="935236"/>
            <a:ext cx="766018" cy="167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FAMILIES F · G · H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523577" y="1194271"/>
            <a:ext cx="5300365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Build, Discovery &amp; Research Families</a:t>
            </a:r>
            <a:endParaRPr lang="en-US" sz="2400" dirty="0"/>
          </a:p>
        </p:txBody>
      </p:sp>
      <p:sp>
        <p:nvSpPr>
          <p:cNvPr id="5" name="Shape 3"/>
          <p:cNvSpPr/>
          <p:nvPr/>
        </p:nvSpPr>
        <p:spPr>
          <a:xfrm>
            <a:off x="523577" y="1775520"/>
            <a:ext cx="3982938" cy="1170533"/>
          </a:xfrm>
          <a:prstGeom prst="roundRect">
            <a:avLst>
              <a:gd name="adj" fmla="val 4697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659234" y="1911176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F · Creation / Build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659234" y="2182192"/>
            <a:ext cx="3711625" cy="628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Orange family.</a:t>
            </a:r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Energetic, action-oriented — work is being done. Violet </a:t>
            </a:r>
            <a:pPr algn="l" indent="0" marL="0">
              <a:lnSpc>
                <a:spcPts val="1600"/>
              </a:lnSpc>
              <a:buNone/>
            </a:pPr>
            <a:r>
              <a:rPr lang="en-US" sz="100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explains</a:t>
            </a:r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the pipeline; orange </a:t>
            </a:r>
            <a:pPr algn="l" indent="0" marL="0">
              <a:lnSpc>
                <a:spcPts val="1600"/>
              </a:lnSpc>
              <a:buNone/>
            </a:pPr>
            <a:r>
              <a:rPr lang="en-US" sz="100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executes</a:t>
            </a:r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it. Use for code, CLI, generator output, and build steps.</a:t>
            </a:r>
            <a:endParaRPr lang="en-US" sz="1000" dirty="0"/>
          </a:p>
        </p:txBody>
      </p:sp>
      <p:sp>
        <p:nvSpPr>
          <p:cNvPr id="8" name="Shape 6"/>
          <p:cNvSpPr/>
          <p:nvPr/>
        </p:nvSpPr>
        <p:spPr>
          <a:xfrm>
            <a:off x="4637410" y="1775520"/>
            <a:ext cx="3983013" cy="1170533"/>
          </a:xfrm>
          <a:prstGeom prst="roundRect">
            <a:avLst>
              <a:gd name="adj" fmla="val 4697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773067" y="1911176"/>
            <a:ext cx="1655415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G · Discovery / Creative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4773067" y="2182192"/>
            <a:ext cx="3711699" cy="628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Magenta family.</a:t>
            </a:r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Novel, expressive, emotional. Use sparingly so it retains the feeling of "this is special." Featured panels, homepage highlights, human-facing delight.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523577" y="3076947"/>
            <a:ext cx="3982938" cy="1170533"/>
          </a:xfrm>
          <a:prstGeom prst="roundRect">
            <a:avLst>
              <a:gd name="adj" fmla="val 4697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59234" y="3212604"/>
            <a:ext cx="1981126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H · Research / Experimental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659234" y="3483620"/>
            <a:ext cx="3711625" cy="628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Indigo family.</a:t>
            </a:r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Thoughtful and exploratory — sits between trust-blue and abstraction-purple. Indigo does </a:t>
            </a:r>
            <a:pPr algn="l" indent="0" marL="0">
              <a:lnSpc>
                <a:spcPts val="1600"/>
              </a:lnSpc>
              <a:buNone/>
            </a:pPr>
            <a:r>
              <a:rPr lang="en-US" sz="1000" i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not</a:t>
            </a:r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mean "bad." It means "not fully settled yet."</a:t>
            </a:r>
            <a:endParaRPr lang="en-US" sz="1000" dirty="0"/>
          </a:p>
        </p:txBody>
      </p:sp>
      <p:sp>
        <p:nvSpPr>
          <p:cNvPr id="14" name="Shape 12"/>
          <p:cNvSpPr/>
          <p:nvPr/>
        </p:nvSpPr>
        <p:spPr>
          <a:xfrm>
            <a:off x="4637410" y="3076947"/>
            <a:ext cx="3983013" cy="1170533"/>
          </a:xfrm>
          <a:prstGeom prst="roundRect">
            <a:avLst>
              <a:gd name="adj" fmla="val 4697"/>
            </a:avLst>
          </a:prstGeom>
          <a:solidFill>
            <a:srgbClr val="7E023C"/>
          </a:solidFill>
          <a:ln w="4763">
            <a:solidFill>
              <a:srgbClr val="971B55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773067" y="3212604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I · Canonical / Neutral</a:t>
            </a:r>
            <a:endParaRPr lang="en-US" sz="1200" dirty="0"/>
          </a:p>
        </p:txBody>
      </p:sp>
      <p:sp>
        <p:nvSpPr>
          <p:cNvPr id="16" name="Text 14"/>
          <p:cNvSpPr/>
          <p:nvPr/>
        </p:nvSpPr>
        <p:spPr>
          <a:xfrm>
            <a:off x="4773067" y="3483620"/>
            <a:ext cx="3711699" cy="628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b="1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White/Slate family.</a:t>
            </a:r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Neutral is the oxygen around the neon. Every bright semantic color needs nearby neutral restraint to preserve elegance and readability.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2026-05-10T17:56:41Z</dcterms:created>
  <dcterms:modified xsi:type="dcterms:W3CDTF">2026-05-10T17:56:41Z</dcterms:modified>
</cp:coreProperties>
</file>