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9144000" cy="5143500"/>
  <p:notesSz cx="5143500" cy="9144000"/>
  <p:embeddedFontLst>
    <p:embeddedFont>
      <p:font typeface="Fira Mono Medium"/>
      <p:regular r:id="rId24"/>
    </p:embeddedFont>
    <p:embeddedFont>
      <p:font typeface="Fira Mono Medium"/>
      <p:regular r:id="rId25"/>
    </p:embeddedFont>
    <p:embeddedFont>
      <p:font typeface="Fira Sans"/>
      <p:regular r:id="rId26"/>
    </p:embeddedFont>
    <p:embeddedFont>
      <p:font typeface="Fira Sans"/>
      <p:regular r:id="rId27"/>
    </p:embeddedFont>
    <p:embeddedFont>
      <p:font typeface="Fira Sans"/>
      <p:regular r:id="rId28"/>
    </p:embeddedFont>
    <p:embeddedFont>
      <p:font typeface="Fira Sans"/>
      <p:regular r:id="rId2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24" Type="http://schemas.openxmlformats.org/officeDocument/2006/relationships/font" Target="fonts/font1.fntdata"/><Relationship Id="rId25" Type="http://schemas.openxmlformats.org/officeDocument/2006/relationships/font" Target="fonts/font2.fntdata"/><Relationship Id="rId26" Type="http://schemas.openxmlformats.org/officeDocument/2006/relationships/font" Target="fonts/font3.fntdata"/><Relationship Id="rId27" Type="http://schemas.openxmlformats.org/officeDocument/2006/relationships/font" Target="fonts/font4.fntdata"/><Relationship Id="rId28" Type="http://schemas.openxmlformats.org/officeDocument/2006/relationships/font" Target="fonts/font5.fntdata"/><Relationship Id="rId2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svg"/><Relationship Id="rId3" Type="http://schemas.openxmlformats.org/officeDocument/2006/relationships/image" Target="../media/image-11-3.png"/><Relationship Id="rId4" Type="http://schemas.openxmlformats.org/officeDocument/2006/relationships/image" Target="../media/image-11-4.svg"/><Relationship Id="rId5" Type="http://schemas.openxmlformats.org/officeDocument/2006/relationships/image" Target="../media/image-11-5.png"/><Relationship Id="rId6" Type="http://schemas.openxmlformats.org/officeDocument/2006/relationships/image" Target="../media/image-11-6.svg"/><Relationship Id="rId7" Type="http://schemas.openxmlformats.org/officeDocument/2006/relationships/image" Target="../media/image-11-7.png"/><Relationship Id="rId8" Type="http://schemas.openxmlformats.org/officeDocument/2006/relationships/image" Target="../media/image-11-8.svg"/><Relationship Id="rId9" Type="http://schemas.openxmlformats.org/officeDocument/2006/relationships/image" Target="../media/image-11-9.png"/><Relationship Id="rId10" Type="http://schemas.openxmlformats.org/officeDocument/2006/relationships/image" Target="../media/image-11-10.svg"/><Relationship Id="rId11" Type="http://schemas.openxmlformats.org/officeDocument/2006/relationships/slideLayout" Target="../slideLayouts/slideLayout12.xml"/><Relationship Id="rId1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svg"/><Relationship Id="rId3" Type="http://schemas.openxmlformats.org/officeDocument/2006/relationships/image" Target="../media/image-16-3.png"/><Relationship Id="rId4" Type="http://schemas.openxmlformats.org/officeDocument/2006/relationships/image" Target="../media/image-16-4.svg"/><Relationship Id="rId5" Type="http://schemas.openxmlformats.org/officeDocument/2006/relationships/slideLayout" Target="../slideLayouts/slideLayout17.xml"/><Relationship Id="rId6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image" Target="../media/image-2-7.png"/><Relationship Id="rId8" Type="http://schemas.openxmlformats.org/officeDocument/2006/relationships/image" Target="../media/image-2-8.svg"/><Relationship Id="rId9" Type="http://schemas.openxmlformats.org/officeDocument/2006/relationships/image" Target="../media/image-2-9.png"/><Relationship Id="rId10" Type="http://schemas.openxmlformats.org/officeDocument/2006/relationships/image" Target="../media/image-2-10.svg"/><Relationship Id="rId11" Type="http://schemas.openxmlformats.org/officeDocument/2006/relationships/image" Target="../media/image-2-11.png"/><Relationship Id="rId12" Type="http://schemas.openxmlformats.org/officeDocument/2006/relationships/image" Target="../media/image-2-12.svg"/><Relationship Id="rId13" Type="http://schemas.openxmlformats.org/officeDocument/2006/relationships/slideLayout" Target="../slideLayouts/slideLayout3.xml"/><Relationship Id="rId1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602358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Narrative Interface Layer Specification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2563490"/>
            <a:ext cx="4722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NILS v0.1.1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— The formal specification defining how symbolic imagery, character archetypes, environmental storytelling, and visual mythology integrate with Aptlantis Studio's semantic system.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3925119" y="3298403"/>
            <a:ext cx="689595" cy="242739"/>
          </a:xfrm>
          <a:prstGeom prst="roundRect">
            <a:avLst>
              <a:gd name="adj" fmla="val 6132"/>
            </a:avLst>
          </a:prstGeom>
          <a:noFill/>
          <a:ln w="4763">
            <a:solidFill>
              <a:srgbClr val="FF6BD8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004295" y="3340373"/>
            <a:ext cx="531242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DRAFT V0.1.1</a:t>
            </a:r>
            <a:endParaRPr lang="en-US" sz="750" dirty="0"/>
          </a:p>
        </p:txBody>
      </p:sp>
      <p:sp>
        <p:nvSpPr>
          <p:cNvPr id="7" name="Shape 4"/>
          <p:cNvSpPr/>
          <p:nvPr/>
        </p:nvSpPr>
        <p:spPr>
          <a:xfrm>
            <a:off x="4676701" y="3298403"/>
            <a:ext cx="987177" cy="242739"/>
          </a:xfrm>
          <a:prstGeom prst="roundRect">
            <a:avLst>
              <a:gd name="adj" fmla="val 6132"/>
            </a:avLst>
          </a:prstGeom>
          <a:noFill/>
          <a:ln w="4763">
            <a:solidFill>
              <a:srgbClr val="FF6BD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755877" y="3340373"/>
            <a:ext cx="828824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APTLANTIS STUDIO</a:t>
            </a:r>
            <a:endParaRPr lang="en-US" sz="750" dirty="0"/>
          </a:p>
        </p:txBody>
      </p:sp>
      <p:sp>
        <p:nvSpPr>
          <p:cNvPr id="9" name="Shape 6"/>
          <p:cNvSpPr/>
          <p:nvPr/>
        </p:nvSpPr>
        <p:spPr>
          <a:xfrm>
            <a:off x="5725864" y="3298403"/>
            <a:ext cx="1722462" cy="242739"/>
          </a:xfrm>
          <a:prstGeom prst="roundRect">
            <a:avLst>
              <a:gd name="adj" fmla="val 6132"/>
            </a:avLst>
          </a:prstGeom>
          <a:noFill/>
          <a:ln w="4763">
            <a:solidFill>
              <a:srgbClr val="FF6BD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805041" y="3340373"/>
            <a:ext cx="1564109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SESM · NIPC · AIC · NEON INK · APGC</a:t>
            </a:r>
            <a:endParaRPr lang="en-US" sz="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41871" y="310679"/>
            <a:ext cx="1515814" cy="199876"/>
          </a:xfrm>
          <a:prstGeom prst="roundRect">
            <a:avLst>
              <a:gd name="adj" fmla="val 6633"/>
            </a:avLst>
          </a:prstGeom>
          <a:solidFill>
            <a:srgbClr val="4D0038"/>
          </a:solidFill>
          <a:ln/>
        </p:spPr>
      </p:sp>
      <p:sp>
        <p:nvSpPr>
          <p:cNvPr id="3" name="Text 1"/>
          <p:cNvSpPr/>
          <p:nvPr/>
        </p:nvSpPr>
        <p:spPr>
          <a:xfrm>
            <a:off x="508099" y="343793"/>
            <a:ext cx="1383357" cy="133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CHAPTER 5 — ARTIFACT SYMBOLISM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441871" y="549846"/>
            <a:ext cx="4970711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5.2 Sigils and Ritual Geometry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441871" y="1131243"/>
            <a:ext cx="4421832" cy="668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Sigils and circular constructs are the </a:t>
            </a:r>
            <a:pPr algn="l" indent="0" marL="0">
              <a:lnSpc>
                <a:spcPts val="1300"/>
              </a:lnSpc>
              <a:buNone/>
            </a:pPr>
            <a:r>
              <a:rPr lang="en-US" sz="8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contract layer made visible</a:t>
            </a:r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— they encode schema boundaries, validation systems, and orchestration logic into geometric symbolic form. Circular constructs in particular communicate synchronization, semantic convergence, and active verification in progress.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441871" y="1910432"/>
            <a:ext cx="4421832" cy="687586"/>
          </a:xfrm>
          <a:prstGeom prst="roundRect">
            <a:avLst>
              <a:gd name="adj" fmla="val 9974"/>
            </a:avLst>
          </a:prstGeom>
          <a:solidFill>
            <a:srgbClr val="0F0F10"/>
          </a:solidFill>
          <a:ln w="14288">
            <a:solidFill>
              <a:srgbClr val="474748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427583" y="1910432"/>
            <a:ext cx="57150" cy="687586"/>
          </a:xfrm>
          <a:prstGeom prst="roundRect">
            <a:avLst>
              <a:gd name="adj" fmla="val 28997"/>
            </a:avLst>
          </a:prstGeom>
          <a:solidFill>
            <a:srgbClr val="FF6BD8"/>
          </a:solidFill>
          <a:ln/>
        </p:spPr>
      </p:sp>
      <p:sp>
        <p:nvSpPr>
          <p:cNvPr id="8" name="Text 6"/>
          <p:cNvSpPr/>
          <p:nvPr/>
        </p:nvSpPr>
        <p:spPr>
          <a:xfrm>
            <a:off x="609451" y="2035150"/>
            <a:ext cx="1380976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Schema contracts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609451" y="2306166"/>
            <a:ext cx="4129534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Validation systems and transformation boundaries</a:t>
            </a:r>
            <a:endParaRPr lang="en-US" sz="850" dirty="0"/>
          </a:p>
        </p:txBody>
      </p:sp>
      <p:sp>
        <p:nvSpPr>
          <p:cNvPr id="10" name="Shape 8"/>
          <p:cNvSpPr/>
          <p:nvPr/>
        </p:nvSpPr>
        <p:spPr>
          <a:xfrm>
            <a:off x="441871" y="2696394"/>
            <a:ext cx="4421832" cy="687586"/>
          </a:xfrm>
          <a:prstGeom prst="roundRect">
            <a:avLst>
              <a:gd name="adj" fmla="val 9974"/>
            </a:avLst>
          </a:prstGeom>
          <a:solidFill>
            <a:srgbClr val="0F0F10"/>
          </a:solidFill>
          <a:ln w="14288">
            <a:solidFill>
              <a:srgbClr val="474748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427583" y="2696394"/>
            <a:ext cx="57150" cy="687586"/>
          </a:xfrm>
          <a:prstGeom prst="roundRect">
            <a:avLst>
              <a:gd name="adj" fmla="val 28997"/>
            </a:avLst>
          </a:prstGeom>
          <a:solidFill>
            <a:srgbClr val="FF6BD8"/>
          </a:solidFill>
          <a:ln/>
        </p:spPr>
      </p:sp>
      <p:sp>
        <p:nvSpPr>
          <p:cNvPr id="12" name="Text 10"/>
          <p:cNvSpPr/>
          <p:nvPr/>
        </p:nvSpPr>
        <p:spPr>
          <a:xfrm>
            <a:off x="609451" y="2821112"/>
            <a:ext cx="1656457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Orchestration layers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609451" y="3092128"/>
            <a:ext cx="4129534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Semantic integrity seals and synchronization rings</a:t>
            </a:r>
            <a:endParaRPr lang="en-US" sz="850" dirty="0"/>
          </a:p>
        </p:txBody>
      </p:sp>
      <p:sp>
        <p:nvSpPr>
          <p:cNvPr id="14" name="Shape 12"/>
          <p:cNvSpPr/>
          <p:nvPr/>
        </p:nvSpPr>
        <p:spPr>
          <a:xfrm>
            <a:off x="441871" y="3482355"/>
            <a:ext cx="4421832" cy="687586"/>
          </a:xfrm>
          <a:prstGeom prst="roundRect">
            <a:avLst>
              <a:gd name="adj" fmla="val 9974"/>
            </a:avLst>
          </a:prstGeom>
          <a:solidFill>
            <a:srgbClr val="0F0F10"/>
          </a:solidFill>
          <a:ln w="14288">
            <a:solidFill>
              <a:srgbClr val="474748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427583" y="3482355"/>
            <a:ext cx="57150" cy="687586"/>
          </a:xfrm>
          <a:prstGeom prst="roundRect">
            <a:avLst>
              <a:gd name="adj" fmla="val 28997"/>
            </a:avLst>
          </a:prstGeom>
          <a:solidFill>
            <a:srgbClr val="FF6BD8"/>
          </a:solidFill>
          <a:ln/>
        </p:spPr>
      </p:sp>
      <p:sp>
        <p:nvSpPr>
          <p:cNvPr id="16" name="Text 14"/>
          <p:cNvSpPr/>
          <p:nvPr/>
        </p:nvSpPr>
        <p:spPr>
          <a:xfrm>
            <a:off x="609451" y="3607073"/>
            <a:ext cx="1573634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Circular constructs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609451" y="3878089"/>
            <a:ext cx="4129534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Compilation, verification, semantic convergence</a:t>
            </a:r>
            <a:endParaRPr lang="en-US" sz="850" dirty="0"/>
          </a:p>
        </p:txBody>
      </p:sp>
      <p:pic>
        <p:nvPicPr>
          <p:cNvPr id="1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7993" y="1153344"/>
            <a:ext cx="3568824" cy="35688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21643" y="330771"/>
            <a:ext cx="1409849" cy="181719"/>
          </a:xfrm>
          <a:prstGeom prst="roundRect">
            <a:avLst>
              <a:gd name="adj" fmla="val 6784"/>
            </a:avLst>
          </a:prstGeom>
          <a:solidFill>
            <a:srgbClr val="4D0038"/>
          </a:solidFill>
          <a:ln/>
        </p:spPr>
      </p:sp>
      <p:sp>
        <p:nvSpPr>
          <p:cNvPr id="3" name="Text 1"/>
          <p:cNvSpPr/>
          <p:nvPr/>
        </p:nvSpPr>
        <p:spPr>
          <a:xfrm>
            <a:off x="583257" y="361578"/>
            <a:ext cx="1286619" cy="120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CHAPTER 5 — ARTIFACT SYMBOLISM</a:t>
            </a:r>
            <a:endParaRPr lang="en-US" sz="600" dirty="0"/>
          </a:p>
        </p:txBody>
      </p:sp>
      <p:sp>
        <p:nvSpPr>
          <p:cNvPr id="4" name="Text 2"/>
          <p:cNvSpPr/>
          <p:nvPr/>
        </p:nvSpPr>
        <p:spPr>
          <a:xfrm>
            <a:off x="521643" y="546497"/>
            <a:ext cx="2772668" cy="320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5.3 Archive Cities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521643" y="994990"/>
            <a:ext cx="8100640" cy="300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8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Archive cities represent </a:t>
            </a:r>
            <a:pPr algn="l" indent="0" marL="0">
              <a:lnSpc>
                <a:spcPts val="1150"/>
              </a:lnSpc>
              <a:buNone/>
            </a:pPr>
            <a:r>
              <a:rPr lang="en-US" sz="800" b="1" dirty="0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accumulated preserved knowledge at civilization scale</a:t>
            </a:r>
            <a:pPr algn="l" indent="0" marL="0">
              <a:lnSpc>
                <a:spcPts val="1150"/>
              </a:lnSpc>
              <a:buNone/>
            </a:pPr>
            <a:r>
              <a:rPr lang="en-US" sz="8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— layered semantic infrastructure made spatial. They communicate that Aptlantis Studio is not a single tool, but an entire operational world with depth, history, and ongoing maintenance.</a:t>
            </a:r>
            <a:endParaRPr lang="en-US" sz="800" dirty="0"/>
          </a:p>
        </p:txBody>
      </p:sp>
      <p:sp>
        <p:nvSpPr>
          <p:cNvPr id="6" name="Shape 4"/>
          <p:cNvSpPr/>
          <p:nvPr/>
        </p:nvSpPr>
        <p:spPr>
          <a:xfrm>
            <a:off x="521643" y="1391022"/>
            <a:ext cx="410840" cy="616297"/>
          </a:xfrm>
          <a:prstGeom prst="roundRect">
            <a:avLst>
              <a:gd name="adj" fmla="val 360056"/>
            </a:avLst>
          </a:prstGeom>
          <a:solidFill>
            <a:srgbClr val="2E2E2F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50007" y="1622152"/>
            <a:ext cx="154037" cy="15403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17538" y="1493713"/>
            <a:ext cx="1386408" cy="16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Cathedral archives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521643" y="2092375"/>
            <a:ext cx="410840" cy="616297"/>
          </a:xfrm>
          <a:prstGeom prst="roundRect">
            <a:avLst>
              <a:gd name="adj" fmla="val 360056"/>
            </a:avLst>
          </a:prstGeom>
          <a:solidFill>
            <a:srgbClr val="2E2E2F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007" y="2323505"/>
            <a:ext cx="154037" cy="15403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017538" y="2195066"/>
            <a:ext cx="1540446" cy="16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Vertical neon cities</a:t>
            </a:r>
            <a:endParaRPr lang="en-US" sz="1000" dirty="0"/>
          </a:p>
        </p:txBody>
      </p:sp>
      <p:sp>
        <p:nvSpPr>
          <p:cNvPr id="12" name="Shape 8"/>
          <p:cNvSpPr/>
          <p:nvPr/>
        </p:nvSpPr>
        <p:spPr>
          <a:xfrm>
            <a:off x="521643" y="2793727"/>
            <a:ext cx="410840" cy="616297"/>
          </a:xfrm>
          <a:prstGeom prst="roundRect">
            <a:avLst>
              <a:gd name="adj" fmla="val 360056"/>
            </a:avLst>
          </a:prstGeom>
          <a:solidFill>
            <a:srgbClr val="2E2E2F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0007" y="3024857"/>
            <a:ext cx="154037" cy="15403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17538" y="2896419"/>
            <a:ext cx="1386408" cy="16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Infinite libraries</a:t>
            </a:r>
            <a:endParaRPr lang="en-US" sz="1000" dirty="0"/>
          </a:p>
        </p:txBody>
      </p:sp>
      <p:sp>
        <p:nvSpPr>
          <p:cNvPr id="15" name="Shape 10"/>
          <p:cNvSpPr/>
          <p:nvPr/>
        </p:nvSpPr>
        <p:spPr>
          <a:xfrm>
            <a:off x="521643" y="3495080"/>
            <a:ext cx="410840" cy="616297"/>
          </a:xfrm>
          <a:prstGeom prst="roundRect">
            <a:avLst>
              <a:gd name="adj" fmla="val 360056"/>
            </a:avLst>
          </a:prstGeom>
          <a:solidFill>
            <a:srgbClr val="2E2E2F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0007" y="3726210"/>
            <a:ext cx="154037" cy="154037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17538" y="3597771"/>
            <a:ext cx="1386408" cy="16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Semantic corridors</a:t>
            </a:r>
            <a:endParaRPr lang="en-US" sz="1000" dirty="0"/>
          </a:p>
        </p:txBody>
      </p:sp>
      <p:sp>
        <p:nvSpPr>
          <p:cNvPr id="18" name="Shape 12"/>
          <p:cNvSpPr/>
          <p:nvPr/>
        </p:nvSpPr>
        <p:spPr>
          <a:xfrm>
            <a:off x="521643" y="4196432"/>
            <a:ext cx="410840" cy="616297"/>
          </a:xfrm>
          <a:prstGeom prst="roundRect">
            <a:avLst>
              <a:gd name="adj" fmla="val 360056"/>
            </a:avLst>
          </a:prstGeom>
          <a:solidFill>
            <a:srgbClr val="2E2E2F"/>
          </a:solidFill>
          <a:ln/>
        </p:spPr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0007" y="4427562"/>
            <a:ext cx="154037" cy="154037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1017538" y="4299124"/>
            <a:ext cx="1617464" cy="16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Floating architecture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54968"/>
            <a:ext cx="1595512" cy="233214"/>
          </a:xfrm>
          <a:prstGeom prst="roundRect">
            <a:avLst>
              <a:gd name="adj" fmla="val 6383"/>
            </a:avLst>
          </a:prstGeom>
          <a:solidFill>
            <a:srgbClr val="4D0038"/>
          </a:solidFill>
          <a:ln/>
        </p:spPr>
      </p:sp>
      <p:sp>
        <p:nvSpPr>
          <p:cNvPr id="3" name="Text 1"/>
          <p:cNvSpPr/>
          <p:nvPr/>
        </p:nvSpPr>
        <p:spPr>
          <a:xfrm>
            <a:off x="570533" y="492175"/>
            <a:ext cx="1446684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CHAPTER 6 — COLOR ALIGNMENT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737741"/>
            <a:ext cx="520943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6. Narrative Color Alignment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96119" y="1311325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All narrative imagery must obey </a:t>
            </a:r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canonical semantic color meaning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defined by NIPC. Color meaning must remain stable across HTML, SVG panels, generated scenes, visualizations, and all narrative illustrations.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1847776"/>
            <a:ext cx="8151763" cy="2174230"/>
          </a:xfrm>
          <a:prstGeom prst="roundRect">
            <a:avLst>
              <a:gd name="adj" fmla="val 856"/>
            </a:avLst>
          </a:prstGeom>
          <a:noFill/>
          <a:ln w="4763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24929" y="1931715"/>
            <a:ext cx="178519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Cyan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2662833" y="1931715"/>
            <a:ext cx="585631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Structure · Orientation · Readability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624929" y="2293293"/>
            <a:ext cx="178519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Violet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2662833" y="2293293"/>
            <a:ext cx="585631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Transformation · Orchestration · Process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624929" y="2654871"/>
            <a:ext cx="178519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Magenta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2662833" y="2654871"/>
            <a:ext cx="585631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Discovery · Intensity · Signal</a:t>
            </a:r>
            <a:endParaRPr lang="en-US" sz="950" dirty="0"/>
          </a:p>
        </p:txBody>
      </p:sp>
      <p:sp>
        <p:nvSpPr>
          <p:cNvPr id="13" name="Text 11"/>
          <p:cNvSpPr/>
          <p:nvPr/>
        </p:nvSpPr>
        <p:spPr>
          <a:xfrm>
            <a:off x="624929" y="3016448"/>
            <a:ext cx="178519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Orange / Gold</a:t>
            </a:r>
            <a:endParaRPr lang="en-US" sz="950" dirty="0"/>
          </a:p>
        </p:txBody>
      </p:sp>
      <p:sp>
        <p:nvSpPr>
          <p:cNvPr id="14" name="Text 12"/>
          <p:cNvSpPr/>
          <p:nvPr/>
        </p:nvSpPr>
        <p:spPr>
          <a:xfrm>
            <a:off x="2662833" y="3016448"/>
            <a:ext cx="585631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Creation · Execution · Build systems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624929" y="3378026"/>
            <a:ext cx="178519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Green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2662833" y="3378026"/>
            <a:ext cx="585631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Validation · Trust · Integrity</a:t>
            </a:r>
            <a:endParaRPr lang="en-US" sz="950" dirty="0"/>
          </a:p>
        </p:txBody>
      </p:sp>
      <p:sp>
        <p:nvSpPr>
          <p:cNvPr id="17" name="Text 15"/>
          <p:cNvSpPr/>
          <p:nvPr/>
        </p:nvSpPr>
        <p:spPr>
          <a:xfrm>
            <a:off x="624929" y="3739604"/>
            <a:ext cx="178519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Red</a:t>
            </a:r>
            <a:endParaRPr lang="en-US" sz="950" dirty="0"/>
          </a:p>
        </p:txBody>
      </p:sp>
      <p:sp>
        <p:nvSpPr>
          <p:cNvPr id="18" name="Text 16"/>
          <p:cNvSpPr/>
          <p:nvPr/>
        </p:nvSpPr>
        <p:spPr>
          <a:xfrm>
            <a:off x="2662833" y="3739604"/>
            <a:ext cx="585631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Corruption · Danger · Instability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496119" y="4161532"/>
            <a:ext cx="8151763" cy="527000"/>
          </a:xfrm>
          <a:prstGeom prst="roundRect">
            <a:avLst>
              <a:gd name="adj" fmla="val 3531"/>
            </a:avLst>
          </a:prstGeom>
          <a:solidFill>
            <a:srgbClr val="4B3F02"/>
          </a:solidFill>
          <a:ln/>
        </p:spPr>
      </p:sp>
      <p:pic>
        <p:nvPicPr>
          <p:cNvPr id="2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092" y="4346079"/>
            <a:ext cx="155004" cy="123974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899071" y="4316462"/>
            <a:ext cx="76248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Color meaning is a semantic contract — not a stylistic preference. Deviations constitute schema corruption at the visual layer.</a:t>
            </a:r>
            <a:endParaRPr lang="en-US" sz="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31912"/>
            <a:ext cx="1807592" cy="233214"/>
          </a:xfrm>
          <a:prstGeom prst="roundRect">
            <a:avLst>
              <a:gd name="adj" fmla="val 6383"/>
            </a:avLst>
          </a:prstGeom>
          <a:solidFill>
            <a:srgbClr val="4D0038"/>
          </a:solidFill>
          <a:ln/>
        </p:spPr>
      </p:sp>
      <p:sp>
        <p:nvSpPr>
          <p:cNvPr id="3" name="Text 1"/>
          <p:cNvSpPr/>
          <p:nvPr/>
        </p:nvSpPr>
        <p:spPr>
          <a:xfrm>
            <a:off x="570533" y="569119"/>
            <a:ext cx="1658764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CHAPTER 7 — ENVIRONMENTAL RULES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814685"/>
            <a:ext cx="595364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7. Environmental Narrative Rules</a:t>
            </a:r>
            <a:endParaRPr lang="en-US" sz="2400" dirty="0"/>
          </a:p>
        </p:txBody>
      </p:sp>
      <p:sp>
        <p:nvSpPr>
          <p:cNvPr id="5" name="Shape 3"/>
          <p:cNvSpPr/>
          <p:nvPr/>
        </p:nvSpPr>
        <p:spPr>
          <a:xfrm>
            <a:off x="406822" y="1388269"/>
            <a:ext cx="4103191" cy="3223245"/>
          </a:xfrm>
          <a:prstGeom prst="roundRect">
            <a:avLst>
              <a:gd name="adj" fmla="val 577"/>
            </a:avLst>
          </a:prstGeom>
          <a:solidFill>
            <a:srgbClr val="211E24"/>
          </a:solidFill>
          <a:ln/>
        </p:spPr>
      </p:sp>
      <p:sp>
        <p:nvSpPr>
          <p:cNvPr id="6" name="Text 4"/>
          <p:cNvSpPr/>
          <p:nvPr/>
        </p:nvSpPr>
        <p:spPr>
          <a:xfrm>
            <a:off x="530796" y="1512243"/>
            <a:ext cx="2325067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Environments Should Imply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530796" y="1911511"/>
            <a:ext cx="61987" cy="61987"/>
          </a:xfrm>
          <a:prstGeom prst="roundRect">
            <a:avLst>
              <a:gd name="adj" fmla="val 460984"/>
            </a:avLst>
          </a:prstGeom>
          <a:solidFill>
            <a:srgbClr val="FF6BD8"/>
          </a:solidFill>
          <a:ln/>
        </p:spPr>
      </p:sp>
      <p:sp>
        <p:nvSpPr>
          <p:cNvPr id="8" name="Text 6"/>
          <p:cNvSpPr/>
          <p:nvPr/>
        </p:nvSpPr>
        <p:spPr>
          <a:xfrm>
            <a:off x="716756" y="1845618"/>
            <a:ext cx="241808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Maintenance and continuity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530796" y="2353382"/>
            <a:ext cx="61987" cy="61987"/>
          </a:xfrm>
          <a:prstGeom prst="roundRect">
            <a:avLst>
              <a:gd name="adj" fmla="val 460984"/>
            </a:avLst>
          </a:prstGeom>
          <a:solidFill>
            <a:srgbClr val="FF6BD8"/>
          </a:solidFill>
          <a:ln/>
        </p:spPr>
      </p:sp>
      <p:sp>
        <p:nvSpPr>
          <p:cNvPr id="10" name="Text 8"/>
          <p:cNvSpPr/>
          <p:nvPr/>
        </p:nvSpPr>
        <p:spPr>
          <a:xfrm>
            <a:off x="716756" y="2287488"/>
            <a:ext cx="204608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Scale and preservation</a:t>
            </a:r>
            <a:endParaRPr lang="en-US" sz="1200" dirty="0"/>
          </a:p>
        </p:txBody>
      </p:sp>
      <p:sp>
        <p:nvSpPr>
          <p:cNvPr id="11" name="Shape 9"/>
          <p:cNvSpPr/>
          <p:nvPr/>
        </p:nvSpPr>
        <p:spPr>
          <a:xfrm>
            <a:off x="530796" y="2795253"/>
            <a:ext cx="61987" cy="61987"/>
          </a:xfrm>
          <a:prstGeom prst="roundRect">
            <a:avLst>
              <a:gd name="adj" fmla="val 460984"/>
            </a:avLst>
          </a:prstGeom>
          <a:solidFill>
            <a:srgbClr val="FF6BD8"/>
          </a:solidFill>
          <a:ln/>
        </p:spPr>
      </p:sp>
      <p:sp>
        <p:nvSpPr>
          <p:cNvPr id="12" name="Text 10"/>
          <p:cNvSpPr/>
          <p:nvPr/>
        </p:nvSpPr>
        <p:spPr>
          <a:xfrm>
            <a:off x="716756" y="2729359"/>
            <a:ext cx="3669283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Layered systems and operational complexity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530796" y="3256583"/>
            <a:ext cx="167409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Scenes Should Feel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530796" y="3655851"/>
            <a:ext cx="61987" cy="61987"/>
          </a:xfrm>
          <a:prstGeom prst="roundRect">
            <a:avLst>
              <a:gd name="adj" fmla="val 460984"/>
            </a:avLst>
          </a:prstGeom>
          <a:solidFill>
            <a:srgbClr val="FF6BD8"/>
          </a:solidFill>
          <a:ln/>
        </p:spPr>
      </p:sp>
      <p:sp>
        <p:nvSpPr>
          <p:cNvPr id="15" name="Text 13"/>
          <p:cNvSpPr/>
          <p:nvPr/>
        </p:nvSpPr>
        <p:spPr>
          <a:xfrm>
            <a:off x="716756" y="3589958"/>
            <a:ext cx="306913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Inhabited, structured, and active</a:t>
            </a:r>
            <a:endParaRPr lang="en-US" sz="1200" dirty="0"/>
          </a:p>
        </p:txBody>
      </p:sp>
      <p:sp>
        <p:nvSpPr>
          <p:cNvPr id="16" name="Shape 14"/>
          <p:cNvSpPr/>
          <p:nvPr/>
        </p:nvSpPr>
        <p:spPr>
          <a:xfrm>
            <a:off x="530796" y="4097722"/>
            <a:ext cx="61987" cy="61987"/>
          </a:xfrm>
          <a:prstGeom prst="roundRect">
            <a:avLst>
              <a:gd name="adj" fmla="val 460984"/>
            </a:avLst>
          </a:prstGeom>
          <a:solidFill>
            <a:srgbClr val="FF6BD8"/>
          </a:solidFill>
          <a:ln/>
        </p:spPr>
      </p:sp>
      <p:sp>
        <p:nvSpPr>
          <p:cNvPr id="17" name="Text 15"/>
          <p:cNvSpPr/>
          <p:nvPr/>
        </p:nvSpPr>
        <p:spPr>
          <a:xfrm>
            <a:off x="716756" y="4031828"/>
            <a:ext cx="3534147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Persistent and intelligently organized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4728046" y="1512243"/>
            <a:ext cx="260412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The Universe Must Never Feel</a:t>
            </a:r>
            <a:endParaRPr lang="en-US" sz="1200" dirty="0"/>
          </a:p>
        </p:txBody>
      </p:sp>
      <p:sp>
        <p:nvSpPr>
          <p:cNvPr id="19" name="Shape 17"/>
          <p:cNvSpPr/>
          <p:nvPr/>
        </p:nvSpPr>
        <p:spPr>
          <a:xfrm>
            <a:off x="4728046" y="1845618"/>
            <a:ext cx="3924598" cy="792807"/>
          </a:xfrm>
          <a:prstGeom prst="roundRect">
            <a:avLst>
              <a:gd name="adj" fmla="val 8650"/>
            </a:avLst>
          </a:prstGeom>
          <a:solidFill>
            <a:srgbClr val="0F0F10"/>
          </a:solidFill>
          <a:ln w="14288">
            <a:solidFill>
              <a:srgbClr val="474748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4713759" y="1845618"/>
            <a:ext cx="57150" cy="792807"/>
          </a:xfrm>
          <a:prstGeom prst="roundRect">
            <a:avLst>
              <a:gd name="adj" fmla="val 32558"/>
            </a:avLst>
          </a:prstGeom>
          <a:solidFill>
            <a:srgbClr val="FF6BD8"/>
          </a:solidFill>
          <a:ln/>
        </p:spPr>
      </p:sp>
      <p:sp>
        <p:nvSpPr>
          <p:cNvPr id="21" name="Text 19"/>
          <p:cNvSpPr/>
          <p:nvPr/>
        </p:nvSpPr>
        <p:spPr>
          <a:xfrm>
            <a:off x="4909170" y="198387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Empty or random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4909170" y="2301701"/>
            <a:ext cx="360521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Every scene implies prior work and ongoing activity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4728046" y="2762399"/>
            <a:ext cx="3924598" cy="792807"/>
          </a:xfrm>
          <a:prstGeom prst="roundRect">
            <a:avLst>
              <a:gd name="adj" fmla="val 8650"/>
            </a:avLst>
          </a:prstGeom>
          <a:solidFill>
            <a:srgbClr val="0F0F10"/>
          </a:solidFill>
          <a:ln w="14288">
            <a:solidFill>
              <a:srgbClr val="474748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4713759" y="2762399"/>
            <a:ext cx="57150" cy="792807"/>
          </a:xfrm>
          <a:prstGeom prst="roundRect">
            <a:avLst>
              <a:gd name="adj" fmla="val 32558"/>
            </a:avLst>
          </a:prstGeom>
          <a:solidFill>
            <a:srgbClr val="FF6BD8"/>
          </a:solidFill>
          <a:ln/>
        </p:spPr>
      </p:sp>
      <p:sp>
        <p:nvSpPr>
          <p:cNvPr id="25" name="Text 23"/>
          <p:cNvSpPr/>
          <p:nvPr/>
        </p:nvSpPr>
        <p:spPr>
          <a:xfrm>
            <a:off x="4909170" y="290066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Post-apocalyptic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4909170" y="3218483"/>
            <a:ext cx="360521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Decay is threat, not aesthetic — order is the default state</a:t>
            </a:r>
            <a:endParaRPr lang="en-US" sz="950" dirty="0"/>
          </a:p>
        </p:txBody>
      </p:sp>
      <p:sp>
        <p:nvSpPr>
          <p:cNvPr id="27" name="Shape 25"/>
          <p:cNvSpPr/>
          <p:nvPr/>
        </p:nvSpPr>
        <p:spPr>
          <a:xfrm>
            <a:off x="4728046" y="3679180"/>
            <a:ext cx="3924598" cy="792807"/>
          </a:xfrm>
          <a:prstGeom prst="roundRect">
            <a:avLst>
              <a:gd name="adj" fmla="val 8650"/>
            </a:avLst>
          </a:prstGeom>
          <a:solidFill>
            <a:srgbClr val="0F0F10"/>
          </a:solidFill>
          <a:ln w="14288">
            <a:solidFill>
              <a:srgbClr val="474748"/>
            </a:solidFill>
            <a:prstDash val="solid"/>
          </a:ln>
        </p:spPr>
      </p:sp>
      <p:sp>
        <p:nvSpPr>
          <p:cNvPr id="28" name="Shape 26"/>
          <p:cNvSpPr/>
          <p:nvPr/>
        </p:nvSpPr>
        <p:spPr>
          <a:xfrm>
            <a:off x="4713759" y="3679180"/>
            <a:ext cx="57150" cy="792807"/>
          </a:xfrm>
          <a:prstGeom prst="roundRect">
            <a:avLst>
              <a:gd name="adj" fmla="val 32558"/>
            </a:avLst>
          </a:prstGeom>
          <a:solidFill>
            <a:srgbClr val="FF6BD8"/>
          </a:solidFill>
          <a:ln/>
        </p:spPr>
      </p:sp>
      <p:sp>
        <p:nvSpPr>
          <p:cNvPr id="29" name="Text 27"/>
          <p:cNvSpPr/>
          <p:nvPr/>
        </p:nvSpPr>
        <p:spPr>
          <a:xfrm>
            <a:off x="4909170" y="3817441"/>
            <a:ext cx="241808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Aesthetically disconnected</a:t>
            </a:r>
            <a:endParaRPr lang="en-US" sz="1200" dirty="0"/>
          </a:p>
        </p:txBody>
      </p:sp>
      <p:sp>
        <p:nvSpPr>
          <p:cNvPr id="30" name="Text 28"/>
          <p:cNvSpPr/>
          <p:nvPr/>
        </p:nvSpPr>
        <p:spPr>
          <a:xfrm>
            <a:off x="4909170" y="4135264"/>
            <a:ext cx="360521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Every environment reinforces the same symbolic civilization</a:t>
            </a:r>
            <a:endParaRPr lang="en-US" sz="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338858"/>
            <a:ext cx="1752005" cy="233214"/>
          </a:xfrm>
          <a:prstGeom prst="roundRect">
            <a:avLst>
              <a:gd name="adj" fmla="val 6383"/>
            </a:avLst>
          </a:prstGeom>
          <a:solidFill>
            <a:srgbClr val="4D0038"/>
          </a:solidFill>
          <a:ln/>
        </p:spPr>
      </p:sp>
      <p:sp>
        <p:nvSpPr>
          <p:cNvPr id="4" name="Text 1"/>
          <p:cNvSpPr/>
          <p:nvPr/>
        </p:nvSpPr>
        <p:spPr>
          <a:xfrm>
            <a:off x="570533" y="1376065"/>
            <a:ext cx="1603177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CHAPTER 8 — NARRATIVE RESTRAINT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1621631"/>
            <a:ext cx="409314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8. Narrative Restraint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82154" y="2334741"/>
            <a:ext cx="453672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Narrative imagery enhances comprehension. It does not replace metadata, navigation, labels, semantic organization, or structural clarity.</a:t>
            </a:r>
            <a:endParaRPr lang="en-US" sz="950" dirty="0"/>
          </a:p>
        </p:txBody>
      </p:sp>
      <p:sp>
        <p:nvSpPr>
          <p:cNvPr id="7" name="Shape 4"/>
          <p:cNvSpPr/>
          <p:nvPr/>
        </p:nvSpPr>
        <p:spPr>
          <a:xfrm>
            <a:off x="496119" y="2195215"/>
            <a:ext cx="14288" cy="675977"/>
          </a:xfrm>
          <a:prstGeom prst="rect">
            <a:avLst/>
          </a:prstGeom>
          <a:solidFill>
            <a:srgbClr val="FF6BD8"/>
          </a:solidFill>
          <a:ln/>
        </p:spPr>
      </p:sp>
      <p:sp>
        <p:nvSpPr>
          <p:cNvPr id="8" name="Text 5"/>
          <p:cNvSpPr/>
          <p:nvPr/>
        </p:nvSpPr>
        <p:spPr>
          <a:xfrm>
            <a:off x="496119" y="3010719"/>
            <a:ext cx="472276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Narrative systems must remain </a:t>
            </a:r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subordinate to readability and semantic hierarchy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The richest symbolic scene must never obscure a label, crowd a navigation element, or destabilize structural consistency. Visual mythology is an amplifier — never a substitute for interface discipline.</a:t>
            </a:r>
            <a:endParaRPr lang="en-US" sz="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41871" y="310679"/>
            <a:ext cx="1439168" cy="199876"/>
          </a:xfrm>
          <a:prstGeom prst="roundRect">
            <a:avLst>
              <a:gd name="adj" fmla="val 6633"/>
            </a:avLst>
          </a:prstGeom>
          <a:solidFill>
            <a:srgbClr val="4D0038"/>
          </a:solidFill>
          <a:ln/>
        </p:spPr>
      </p:sp>
      <p:sp>
        <p:nvSpPr>
          <p:cNvPr id="3" name="Text 1"/>
          <p:cNvSpPr/>
          <p:nvPr/>
        </p:nvSpPr>
        <p:spPr>
          <a:xfrm>
            <a:off x="508099" y="343793"/>
            <a:ext cx="1306711" cy="133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CHAPTER 9 — SYMBOLIC THREATS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441871" y="549846"/>
            <a:ext cx="3148161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9. Symbolic Threats</a:t>
            </a:r>
            <a:endParaRPr lang="en-US" sz="21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871" y="1153344"/>
            <a:ext cx="3568824" cy="356882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284985" y="1141065"/>
            <a:ext cx="2484686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What Threat Entities Represent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4284985" y="1424360"/>
            <a:ext cx="2161729" cy="826145"/>
          </a:xfrm>
          <a:prstGeom prst="roundRect">
            <a:avLst>
              <a:gd name="adj" fmla="val 2006"/>
            </a:avLst>
          </a:prstGeom>
          <a:solidFill>
            <a:srgbClr val="2E2E2F"/>
          </a:solidFill>
          <a:ln/>
        </p:spPr>
      </p:sp>
      <p:sp>
        <p:nvSpPr>
          <p:cNvPr id="8" name="Text 5"/>
          <p:cNvSpPr/>
          <p:nvPr/>
        </p:nvSpPr>
        <p:spPr>
          <a:xfrm>
            <a:off x="4395415" y="1534790"/>
            <a:ext cx="1380976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Entropy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4395415" y="1805806"/>
            <a:ext cx="1940868" cy="334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Schema corruption and metadata collapse</a:t>
            </a:r>
            <a:endParaRPr lang="en-US" sz="850" dirty="0"/>
          </a:p>
        </p:txBody>
      </p:sp>
      <p:sp>
        <p:nvSpPr>
          <p:cNvPr id="10" name="Shape 7"/>
          <p:cNvSpPr/>
          <p:nvPr/>
        </p:nvSpPr>
        <p:spPr>
          <a:xfrm>
            <a:off x="6545089" y="1424360"/>
            <a:ext cx="2161729" cy="826145"/>
          </a:xfrm>
          <a:prstGeom prst="roundRect">
            <a:avLst>
              <a:gd name="adj" fmla="val 2006"/>
            </a:avLst>
          </a:prstGeom>
          <a:solidFill>
            <a:srgbClr val="2E2E2F"/>
          </a:solidFill>
          <a:ln/>
        </p:spPr>
      </p:sp>
      <p:sp>
        <p:nvSpPr>
          <p:cNvPr id="11" name="Text 8"/>
          <p:cNvSpPr/>
          <p:nvPr/>
        </p:nvSpPr>
        <p:spPr>
          <a:xfrm>
            <a:off x="6655519" y="1534790"/>
            <a:ext cx="1490811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Structural failure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6655519" y="1805806"/>
            <a:ext cx="1940868" cy="334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Information decay and orphaned systems</a:t>
            </a:r>
            <a:endParaRPr lang="en-US" sz="850" dirty="0"/>
          </a:p>
        </p:txBody>
      </p:sp>
      <p:sp>
        <p:nvSpPr>
          <p:cNvPr id="13" name="Shape 10"/>
          <p:cNvSpPr/>
          <p:nvPr/>
        </p:nvSpPr>
        <p:spPr>
          <a:xfrm>
            <a:off x="4284985" y="2348880"/>
            <a:ext cx="4421832" cy="659011"/>
          </a:xfrm>
          <a:prstGeom prst="roundRect">
            <a:avLst>
              <a:gd name="adj" fmla="val 2515"/>
            </a:avLst>
          </a:prstGeom>
          <a:solidFill>
            <a:srgbClr val="2E2E2F"/>
          </a:solidFill>
          <a:ln/>
        </p:spPr>
      </p:sp>
      <p:sp>
        <p:nvSpPr>
          <p:cNvPr id="14" name="Text 11"/>
          <p:cNvSpPr/>
          <p:nvPr/>
        </p:nvSpPr>
        <p:spPr>
          <a:xfrm>
            <a:off x="4395415" y="2459310"/>
            <a:ext cx="1380976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Semantic drift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4395415" y="2730326"/>
            <a:ext cx="4200971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Loss of canonical meaning over time</a:t>
            </a:r>
            <a:endParaRPr lang="en-US" sz="850" dirty="0"/>
          </a:p>
        </p:txBody>
      </p:sp>
      <p:sp>
        <p:nvSpPr>
          <p:cNvPr id="16" name="Text 13"/>
          <p:cNvSpPr/>
          <p:nvPr/>
        </p:nvSpPr>
        <p:spPr>
          <a:xfrm>
            <a:off x="4284985" y="3118545"/>
            <a:ext cx="2484686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The Central Narrative Conflict</a:t>
            </a:r>
            <a:endParaRPr lang="en-US" sz="1050" dirty="0"/>
          </a:p>
        </p:txBody>
      </p:sp>
      <p:sp>
        <p:nvSpPr>
          <p:cNvPr id="17" name="Shape 14"/>
          <p:cNvSpPr/>
          <p:nvPr/>
        </p:nvSpPr>
        <p:spPr>
          <a:xfrm>
            <a:off x="4284985" y="3401839"/>
            <a:ext cx="4421832" cy="1318022"/>
          </a:xfrm>
          <a:prstGeom prst="roundRect">
            <a:avLst>
              <a:gd name="adj" fmla="val 1257"/>
            </a:avLst>
          </a:prstGeom>
          <a:solidFill>
            <a:srgbClr val="2E2E2F"/>
          </a:solidFill>
          <a:ln/>
        </p:spPr>
      </p:sp>
      <p:sp>
        <p:nvSpPr>
          <p:cNvPr id="18" name="Shape 15"/>
          <p:cNvSpPr/>
          <p:nvPr/>
        </p:nvSpPr>
        <p:spPr>
          <a:xfrm>
            <a:off x="4284985" y="3401839"/>
            <a:ext cx="4421832" cy="659011"/>
          </a:xfrm>
          <a:prstGeom prst="roundRect">
            <a:avLst>
              <a:gd name="adj" fmla="val 2515"/>
            </a:avLst>
          </a:prstGeom>
          <a:solidFill>
            <a:srgbClr val="2E2E2F"/>
          </a:solidFill>
          <a:ln/>
        </p:spPr>
      </p:sp>
      <p:sp>
        <p:nvSpPr>
          <p:cNvPr id="19" name="Text 16"/>
          <p:cNvSpPr/>
          <p:nvPr/>
        </p:nvSpPr>
        <p:spPr>
          <a:xfrm>
            <a:off x="4395415" y="3512269"/>
            <a:ext cx="1380976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Order</a:t>
            </a:r>
            <a:endParaRPr lang="en-US" sz="1050" dirty="0"/>
          </a:p>
        </p:txBody>
      </p:sp>
      <p:sp>
        <p:nvSpPr>
          <p:cNvPr id="20" name="Text 17"/>
          <p:cNvSpPr/>
          <p:nvPr/>
        </p:nvSpPr>
        <p:spPr>
          <a:xfrm>
            <a:off x="4395415" y="3783285"/>
            <a:ext cx="4200971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Structure, preservation, semantic integrity</a:t>
            </a:r>
            <a:endParaRPr lang="en-US" sz="850" dirty="0"/>
          </a:p>
        </p:txBody>
      </p:sp>
      <p:sp>
        <p:nvSpPr>
          <p:cNvPr id="21" name="Shape 18"/>
          <p:cNvSpPr/>
          <p:nvPr/>
        </p:nvSpPr>
        <p:spPr>
          <a:xfrm>
            <a:off x="4284985" y="4060850"/>
            <a:ext cx="4421832" cy="659011"/>
          </a:xfrm>
          <a:prstGeom prst="rect">
            <a:avLst/>
          </a:prstGeom>
          <a:solidFill>
            <a:srgbClr val="2E2E2F"/>
          </a:solidFill>
          <a:ln/>
        </p:spPr>
      </p:sp>
      <p:sp>
        <p:nvSpPr>
          <p:cNvPr id="22" name="Shape 19"/>
          <p:cNvSpPr/>
          <p:nvPr/>
        </p:nvSpPr>
        <p:spPr>
          <a:xfrm>
            <a:off x="4284985" y="4060850"/>
            <a:ext cx="4421832" cy="14288"/>
          </a:xfrm>
          <a:prstGeom prst="roundRect">
            <a:avLst>
              <a:gd name="adj" fmla="val 115984"/>
            </a:avLst>
          </a:prstGeom>
          <a:solidFill>
            <a:srgbClr val="474748"/>
          </a:solidFill>
          <a:ln/>
        </p:spPr>
      </p:sp>
      <p:sp>
        <p:nvSpPr>
          <p:cNvPr id="23" name="Text 20"/>
          <p:cNvSpPr/>
          <p:nvPr/>
        </p:nvSpPr>
        <p:spPr>
          <a:xfrm>
            <a:off x="4395415" y="4171280"/>
            <a:ext cx="1380976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Entropy</a:t>
            </a:r>
            <a:endParaRPr lang="en-US" sz="1050" dirty="0"/>
          </a:p>
        </p:txBody>
      </p:sp>
      <p:sp>
        <p:nvSpPr>
          <p:cNvPr id="24" name="Text 21"/>
          <p:cNvSpPr/>
          <p:nvPr/>
        </p:nvSpPr>
        <p:spPr>
          <a:xfrm>
            <a:off x="4395415" y="4442296"/>
            <a:ext cx="4200971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Collapse, decay, informational dissolution</a:t>
            </a:r>
            <a:endParaRPr lang="en-US" sz="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220316"/>
            <a:ext cx="1939305" cy="233214"/>
          </a:xfrm>
          <a:prstGeom prst="roundRect">
            <a:avLst>
              <a:gd name="adj" fmla="val 6383"/>
            </a:avLst>
          </a:prstGeom>
          <a:solidFill>
            <a:srgbClr val="4D0038"/>
          </a:solidFill>
          <a:ln/>
        </p:spPr>
      </p:sp>
      <p:sp>
        <p:nvSpPr>
          <p:cNvPr id="3" name="Text 1"/>
          <p:cNvSpPr/>
          <p:nvPr/>
        </p:nvSpPr>
        <p:spPr>
          <a:xfrm>
            <a:off x="570533" y="1257523"/>
            <a:ext cx="1790477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CHAPTER 10 — INTERFACE RELATIONSHIP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1503090"/>
            <a:ext cx="613968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10. Relationship to the Interface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96119" y="2076673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The Narrative Interface Layer is </a:t>
            </a:r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not separate from the interface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It is the emotional and symbolic projection of the underlying semantic architecture — made visible, inhabitable, and meaningful.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2613124"/>
            <a:ext cx="8151763" cy="1310060"/>
          </a:xfrm>
          <a:prstGeom prst="roundRect">
            <a:avLst>
              <a:gd name="adj" fmla="val 1420"/>
            </a:avLst>
          </a:prstGeom>
          <a:solidFill>
            <a:srgbClr val="2E2E2F"/>
          </a:solidFill>
          <a:ln/>
        </p:spPr>
      </p:sp>
      <p:sp>
        <p:nvSpPr>
          <p:cNvPr id="7" name="Shape 5"/>
          <p:cNvSpPr/>
          <p:nvPr/>
        </p:nvSpPr>
        <p:spPr>
          <a:xfrm>
            <a:off x="496119" y="2613124"/>
            <a:ext cx="2717229" cy="1310060"/>
          </a:xfrm>
          <a:prstGeom prst="roundRect">
            <a:avLst>
              <a:gd name="adj" fmla="val 1420"/>
            </a:avLst>
          </a:prstGeom>
          <a:solidFill>
            <a:srgbClr val="2E2E2F"/>
          </a:solidFill>
          <a:ln/>
        </p:spPr>
      </p:sp>
      <p:sp>
        <p:nvSpPr>
          <p:cNvPr id="8" name="Text 6"/>
          <p:cNvSpPr/>
          <p:nvPr/>
        </p:nvSpPr>
        <p:spPr>
          <a:xfrm>
            <a:off x="620092" y="273709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The Interface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20092" y="3005361"/>
            <a:ext cx="228317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Represents visible structure — the navigable, readable, operational surface that users interact with directly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3213348" y="2613124"/>
            <a:ext cx="2717229" cy="1310060"/>
          </a:xfrm>
          <a:prstGeom prst="rect">
            <a:avLst/>
          </a:prstGeom>
          <a:solidFill>
            <a:srgbClr val="2E2E2F"/>
          </a:solidFill>
          <a:ln/>
        </p:spPr>
      </p:sp>
      <p:sp>
        <p:nvSpPr>
          <p:cNvPr id="11" name="Shape 9"/>
          <p:cNvSpPr/>
          <p:nvPr/>
        </p:nvSpPr>
        <p:spPr>
          <a:xfrm>
            <a:off x="3213348" y="2613124"/>
            <a:ext cx="14288" cy="1310060"/>
          </a:xfrm>
          <a:prstGeom prst="roundRect">
            <a:avLst>
              <a:gd name="adj" fmla="val 130228"/>
            </a:avLst>
          </a:prstGeom>
          <a:solidFill>
            <a:srgbClr val="474748"/>
          </a:solidFill>
          <a:ln/>
        </p:spPr>
      </p:sp>
      <p:sp>
        <p:nvSpPr>
          <p:cNvPr id="12" name="Text 10"/>
          <p:cNvSpPr/>
          <p:nvPr/>
        </p:nvSpPr>
        <p:spPr>
          <a:xfrm>
            <a:off x="3523431" y="2737098"/>
            <a:ext cx="176711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The Narrative Layer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3523431" y="3005361"/>
            <a:ext cx="209706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Represents invisible labor, system intention, semantic meaning, and operational mythology — the soul beneath the surface</a:t>
            </a:r>
            <a:endParaRPr lang="en-US" sz="950" dirty="0"/>
          </a:p>
        </p:txBody>
      </p:sp>
      <p:sp>
        <p:nvSpPr>
          <p:cNvPr id="14" name="Shape 12"/>
          <p:cNvSpPr/>
          <p:nvPr/>
        </p:nvSpPr>
        <p:spPr>
          <a:xfrm>
            <a:off x="3058344" y="3113075"/>
            <a:ext cx="310083" cy="310083"/>
          </a:xfrm>
          <a:prstGeom prst="roundRect">
            <a:avLst>
              <a:gd name="adj" fmla="val 6001"/>
            </a:avLst>
          </a:prstGeom>
          <a:solidFill>
            <a:srgbClr val="0F0F10"/>
          </a:solidFill>
          <a:ln w="14288">
            <a:solidFill>
              <a:srgbClr val="474748"/>
            </a:solidFill>
            <a:prstDash val="solid"/>
          </a:ln>
        </p:spPr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35883" y="3190540"/>
            <a:ext cx="155004" cy="155004"/>
          </a:xfrm>
          <a:prstGeom prst="rect">
            <a:avLst/>
          </a:prstGeom>
        </p:spPr>
      </p:pic>
      <p:sp>
        <p:nvSpPr>
          <p:cNvPr id="16" name="Shape 13"/>
          <p:cNvSpPr/>
          <p:nvPr/>
        </p:nvSpPr>
        <p:spPr>
          <a:xfrm>
            <a:off x="5930578" y="2613124"/>
            <a:ext cx="2717229" cy="1310060"/>
          </a:xfrm>
          <a:prstGeom prst="rect">
            <a:avLst/>
          </a:prstGeom>
          <a:solidFill>
            <a:srgbClr val="2E2E2F"/>
          </a:solidFill>
          <a:ln/>
        </p:spPr>
      </p:sp>
      <p:sp>
        <p:nvSpPr>
          <p:cNvPr id="17" name="Shape 14"/>
          <p:cNvSpPr/>
          <p:nvPr/>
        </p:nvSpPr>
        <p:spPr>
          <a:xfrm>
            <a:off x="5930578" y="2613124"/>
            <a:ext cx="14288" cy="1310060"/>
          </a:xfrm>
          <a:prstGeom prst="roundRect">
            <a:avLst>
              <a:gd name="adj" fmla="val 130228"/>
            </a:avLst>
          </a:prstGeom>
          <a:solidFill>
            <a:srgbClr val="474748"/>
          </a:solidFill>
          <a:ln/>
        </p:spPr>
      </p:sp>
      <p:sp>
        <p:nvSpPr>
          <p:cNvPr id="18" name="Text 15"/>
          <p:cNvSpPr/>
          <p:nvPr/>
        </p:nvSpPr>
        <p:spPr>
          <a:xfrm>
            <a:off x="6240661" y="273709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Together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6240661" y="3005361"/>
            <a:ext cx="228317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 coherent semantic civilization built from preserved knowledge artifacts — legible, intentional, and alive</a:t>
            </a:r>
            <a:endParaRPr lang="en-US" sz="950" dirty="0"/>
          </a:p>
        </p:txBody>
      </p:sp>
      <p:sp>
        <p:nvSpPr>
          <p:cNvPr id="20" name="Shape 17"/>
          <p:cNvSpPr/>
          <p:nvPr/>
        </p:nvSpPr>
        <p:spPr>
          <a:xfrm>
            <a:off x="5775573" y="3113075"/>
            <a:ext cx="310083" cy="310083"/>
          </a:xfrm>
          <a:prstGeom prst="roundRect">
            <a:avLst>
              <a:gd name="adj" fmla="val 6001"/>
            </a:avLst>
          </a:prstGeom>
          <a:solidFill>
            <a:srgbClr val="0F0F10"/>
          </a:solidFill>
          <a:ln w="14288">
            <a:solidFill>
              <a:srgbClr val="474748"/>
            </a:solidFill>
            <a:prstDash val="solid"/>
          </a:ln>
        </p:spPr>
      </p:sp>
      <p:pic>
        <p:nvPicPr>
          <p:cNvPr id="2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3113" y="3190540"/>
            <a:ext cx="155004" cy="1550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41871" y="327868"/>
            <a:ext cx="1398761" cy="199876"/>
          </a:xfrm>
          <a:prstGeom prst="roundRect">
            <a:avLst>
              <a:gd name="adj" fmla="val 6633"/>
            </a:avLst>
          </a:prstGeom>
          <a:solidFill>
            <a:srgbClr val="4D0038"/>
          </a:solidFill>
          <a:ln/>
        </p:spPr>
      </p:sp>
      <p:sp>
        <p:nvSpPr>
          <p:cNvPr id="3" name="Text 1"/>
          <p:cNvSpPr/>
          <p:nvPr/>
        </p:nvSpPr>
        <p:spPr>
          <a:xfrm>
            <a:off x="508099" y="360983"/>
            <a:ext cx="1266304" cy="133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CHAPTER 11 — PANEL GEOMETRY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441871" y="567035"/>
            <a:ext cx="7456066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11. Narrative Panel Geometry (APGC Alignment)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441871" y="1059879"/>
            <a:ext cx="8260259" cy="334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Narrative scenes in Aptlantis Studio are </a:t>
            </a:r>
            <a:pPr algn="l" indent="0" marL="0">
              <a:lnSpc>
                <a:spcPts val="1300"/>
              </a:lnSpc>
              <a:buNone/>
            </a:pPr>
            <a:r>
              <a:rPr lang="en-US" sz="8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not exempt from geometry rules</a:t>
            </a:r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When narrative panels appear alongside or within data artifacts, they must follow the Artifact Panel Geometry Contract (APGC v0.1).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441871" y="1504801"/>
            <a:ext cx="8260259" cy="1501973"/>
          </a:xfrm>
          <a:prstGeom prst="roundRect">
            <a:avLst>
              <a:gd name="adj" fmla="val 1103"/>
            </a:avLst>
          </a:prstGeom>
          <a:noFill/>
          <a:ln w="4763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57213" y="1573337"/>
            <a:ext cx="1426890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Archetype</a:t>
            </a:r>
            <a:endParaRPr lang="en-US" sz="850" dirty="0"/>
          </a:p>
        </p:txBody>
      </p:sp>
      <p:sp>
        <p:nvSpPr>
          <p:cNvPr id="8" name="Text 6"/>
          <p:cNvSpPr/>
          <p:nvPr/>
        </p:nvSpPr>
        <p:spPr>
          <a:xfrm>
            <a:off x="2209726" y="1573337"/>
            <a:ext cx="1589484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Role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4024833" y="1573337"/>
            <a:ext cx="2662089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Recommended APGC Shape</a:t>
            </a:r>
            <a:endParaRPr lang="en-US" sz="850" dirty="0"/>
          </a:p>
        </p:txBody>
      </p:sp>
      <p:sp>
        <p:nvSpPr>
          <p:cNvPr id="10" name="Text 8"/>
          <p:cNvSpPr/>
          <p:nvPr/>
        </p:nvSpPr>
        <p:spPr>
          <a:xfrm>
            <a:off x="6912546" y="1573337"/>
            <a:ext cx="1674391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Angle Energy</a:t>
            </a:r>
            <a:endParaRPr lang="en-US" sz="850" dirty="0"/>
          </a:p>
        </p:txBody>
      </p:sp>
      <p:sp>
        <p:nvSpPr>
          <p:cNvPr id="11" name="Text 9"/>
          <p:cNvSpPr/>
          <p:nvPr/>
        </p:nvSpPr>
        <p:spPr>
          <a:xfrm>
            <a:off x="557213" y="1872779"/>
            <a:ext cx="1426890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Archive Witches</a:t>
            </a:r>
            <a:endParaRPr lang="en-US" sz="850" dirty="0"/>
          </a:p>
        </p:txBody>
      </p:sp>
      <p:sp>
        <p:nvSpPr>
          <p:cNvPr id="12" name="Text 10"/>
          <p:cNvSpPr/>
          <p:nvPr/>
        </p:nvSpPr>
        <p:spPr>
          <a:xfrm>
            <a:off x="2209726" y="1872779"/>
            <a:ext cx="1589484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Orchestration, rupture, power</a:t>
            </a:r>
            <a:endParaRPr lang="en-US" sz="850" dirty="0"/>
          </a:p>
        </p:txBody>
      </p:sp>
      <p:sp>
        <p:nvSpPr>
          <p:cNvPr id="13" name="Text 11"/>
          <p:cNvSpPr/>
          <p:nvPr/>
        </p:nvSpPr>
        <p:spPr>
          <a:xfrm>
            <a:off x="4024833" y="1872779"/>
            <a:ext cx="2662089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manga-panel-b, manga-panel-c, shard</a:t>
            </a:r>
            <a:endParaRPr lang="en-US" sz="850" dirty="0"/>
          </a:p>
        </p:txBody>
      </p:sp>
      <p:sp>
        <p:nvSpPr>
          <p:cNvPr id="14" name="Text 12"/>
          <p:cNvSpPr/>
          <p:nvPr/>
        </p:nvSpPr>
        <p:spPr>
          <a:xfrm>
            <a:off x="6912546" y="1872779"/>
            <a:ext cx="1674391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3–5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557213" y="2172221"/>
            <a:ext cx="1426890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Semantic Princesses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2209726" y="2172221"/>
            <a:ext cx="1589484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Guidance, clarity, warmth</a:t>
            </a:r>
            <a:endParaRPr lang="en-US" sz="850" dirty="0"/>
          </a:p>
        </p:txBody>
      </p:sp>
      <p:sp>
        <p:nvSpPr>
          <p:cNvPr id="17" name="Text 15"/>
          <p:cNvSpPr/>
          <p:nvPr/>
        </p:nvSpPr>
        <p:spPr>
          <a:xfrm>
            <a:off x="4024833" y="2172221"/>
            <a:ext cx="2662089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soft-card, rect-stable</a:t>
            </a:r>
            <a:endParaRPr lang="en-US" sz="850" dirty="0"/>
          </a:p>
        </p:txBody>
      </p:sp>
      <p:sp>
        <p:nvSpPr>
          <p:cNvPr id="18" name="Text 16"/>
          <p:cNvSpPr/>
          <p:nvPr/>
        </p:nvSpPr>
        <p:spPr>
          <a:xfrm>
            <a:off x="6912546" y="2172221"/>
            <a:ext cx="1674391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0–2</a:t>
            </a:r>
            <a:endParaRPr lang="en-US" sz="850" dirty="0"/>
          </a:p>
        </p:txBody>
      </p:sp>
      <p:sp>
        <p:nvSpPr>
          <p:cNvPr id="19" name="Text 17"/>
          <p:cNvSpPr/>
          <p:nvPr/>
        </p:nvSpPr>
        <p:spPr>
          <a:xfrm>
            <a:off x="557213" y="2471663"/>
            <a:ext cx="1426890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Compiler Samurai</a:t>
            </a:r>
            <a:endParaRPr lang="en-US" sz="850" dirty="0"/>
          </a:p>
        </p:txBody>
      </p:sp>
      <p:sp>
        <p:nvSpPr>
          <p:cNvPr id="20" name="Text 18"/>
          <p:cNvSpPr/>
          <p:nvPr/>
        </p:nvSpPr>
        <p:spPr>
          <a:xfrm>
            <a:off x="2209726" y="2471663"/>
            <a:ext cx="1589484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Precision, execution, force</a:t>
            </a:r>
            <a:endParaRPr lang="en-US" sz="850" dirty="0"/>
          </a:p>
        </p:txBody>
      </p:sp>
      <p:sp>
        <p:nvSpPr>
          <p:cNvPr id="21" name="Text 19"/>
          <p:cNvSpPr/>
          <p:nvPr/>
        </p:nvSpPr>
        <p:spPr>
          <a:xfrm>
            <a:off x="4024833" y="2471663"/>
            <a:ext cx="2662089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cut-corner, slant-forward</a:t>
            </a:r>
            <a:endParaRPr lang="en-US" sz="850" dirty="0"/>
          </a:p>
        </p:txBody>
      </p:sp>
      <p:sp>
        <p:nvSpPr>
          <p:cNvPr id="22" name="Text 20"/>
          <p:cNvSpPr/>
          <p:nvPr/>
        </p:nvSpPr>
        <p:spPr>
          <a:xfrm>
            <a:off x="6912546" y="2471663"/>
            <a:ext cx="1674391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2–3</a:t>
            </a:r>
            <a:endParaRPr lang="en-US" sz="850" dirty="0"/>
          </a:p>
        </p:txBody>
      </p:sp>
      <p:sp>
        <p:nvSpPr>
          <p:cNvPr id="23" name="Text 21"/>
          <p:cNvSpPr/>
          <p:nvPr/>
        </p:nvSpPr>
        <p:spPr>
          <a:xfrm>
            <a:off x="557213" y="2771105"/>
            <a:ext cx="1426890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Cartographers</a:t>
            </a:r>
            <a:endParaRPr lang="en-US" sz="850" dirty="0"/>
          </a:p>
        </p:txBody>
      </p:sp>
      <p:sp>
        <p:nvSpPr>
          <p:cNvPr id="24" name="Text 22"/>
          <p:cNvSpPr/>
          <p:nvPr/>
        </p:nvSpPr>
        <p:spPr>
          <a:xfrm>
            <a:off x="2209726" y="2771105"/>
            <a:ext cx="1589484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Indexing, mapping, breadth</a:t>
            </a:r>
            <a:endParaRPr lang="en-US" sz="850" dirty="0"/>
          </a:p>
        </p:txBody>
      </p:sp>
      <p:sp>
        <p:nvSpPr>
          <p:cNvPr id="25" name="Text 23"/>
          <p:cNvSpPr/>
          <p:nvPr/>
        </p:nvSpPr>
        <p:spPr>
          <a:xfrm>
            <a:off x="4024833" y="2771105"/>
            <a:ext cx="2662089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trapezoid-wide, manga-panel-a</a:t>
            </a:r>
            <a:endParaRPr lang="en-US" sz="850" dirty="0"/>
          </a:p>
        </p:txBody>
      </p:sp>
      <p:sp>
        <p:nvSpPr>
          <p:cNvPr id="26" name="Text 24"/>
          <p:cNvSpPr/>
          <p:nvPr/>
        </p:nvSpPr>
        <p:spPr>
          <a:xfrm>
            <a:off x="6912546" y="2771105"/>
            <a:ext cx="1674391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1–3</a:t>
            </a:r>
            <a:endParaRPr lang="en-US" sz="850" dirty="0"/>
          </a:p>
        </p:txBody>
      </p:sp>
      <p:sp>
        <p:nvSpPr>
          <p:cNvPr id="27" name="Shape 25"/>
          <p:cNvSpPr/>
          <p:nvPr/>
        </p:nvSpPr>
        <p:spPr>
          <a:xfrm>
            <a:off x="362322" y="3117428"/>
            <a:ext cx="4154463" cy="973931"/>
          </a:xfrm>
          <a:prstGeom prst="roundRect">
            <a:avLst>
              <a:gd name="adj" fmla="val 1702"/>
            </a:avLst>
          </a:prstGeom>
          <a:solidFill>
            <a:srgbClr val="211E24"/>
          </a:solidFill>
          <a:ln/>
        </p:spPr>
      </p:sp>
      <p:sp>
        <p:nvSpPr>
          <p:cNvPr id="28" name="Text 26"/>
          <p:cNvSpPr/>
          <p:nvPr/>
        </p:nvSpPr>
        <p:spPr>
          <a:xfrm>
            <a:off x="472753" y="3215804"/>
            <a:ext cx="1822103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Abyss / Rupture Scenes</a:t>
            </a:r>
            <a:endParaRPr lang="en-US" sz="1050" dirty="0"/>
          </a:p>
        </p:txBody>
      </p:sp>
      <p:sp>
        <p:nvSpPr>
          <p:cNvPr id="29" name="Text 27"/>
          <p:cNvSpPr/>
          <p:nvPr/>
        </p:nvSpPr>
        <p:spPr>
          <a:xfrm>
            <a:off x="472753" y="3486820"/>
            <a:ext cx="3933602" cy="570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Dominant panel: manga-panel-c or shard, angle 4–5</a:t>
            </a:r>
            <a:endParaRPr lang="en-US" sz="850" dirty="0"/>
          </a:p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Risk/Cyan energy cracks on Process/violet shadow</a:t>
            </a:r>
            <a:endParaRPr lang="en-US" sz="850" dirty="0"/>
          </a:p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Safe zone: title-band — no dense text in rupture scenes</a:t>
            </a:r>
            <a:endParaRPr lang="en-US" sz="850" dirty="0"/>
          </a:p>
        </p:txBody>
      </p:sp>
      <p:sp>
        <p:nvSpPr>
          <p:cNvPr id="30" name="Text 28"/>
          <p:cNvSpPr/>
          <p:nvPr/>
        </p:nvSpPr>
        <p:spPr>
          <a:xfrm>
            <a:off x="4711526" y="3215804"/>
            <a:ext cx="1904926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Arcade / Playful Scenes</a:t>
            </a:r>
            <a:endParaRPr lang="en-US" sz="1050" dirty="0"/>
          </a:p>
        </p:txBody>
      </p:sp>
      <p:sp>
        <p:nvSpPr>
          <p:cNvPr id="31" name="Text 29"/>
          <p:cNvSpPr/>
          <p:nvPr/>
        </p:nvSpPr>
        <p:spPr>
          <a:xfrm>
            <a:off x="4711526" y="3486820"/>
            <a:ext cx="3995365" cy="570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Dominant panel: manga-panel-a, angle 1–2</a:t>
            </a:r>
            <a:endParaRPr lang="en-US" sz="850" dirty="0"/>
          </a:p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Creation/orange buttons, Clarity/cyan screens</a:t>
            </a:r>
            <a:endParaRPr lang="en-US" sz="850" dirty="0"/>
          </a:p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Safe zone: inset-rect — supports readable labels</a:t>
            </a:r>
            <a:endParaRPr lang="en-US" sz="850" dirty="0"/>
          </a:p>
        </p:txBody>
      </p:sp>
      <p:sp>
        <p:nvSpPr>
          <p:cNvPr id="32" name="Shape 30"/>
          <p:cNvSpPr/>
          <p:nvPr/>
        </p:nvSpPr>
        <p:spPr>
          <a:xfrm>
            <a:off x="441871" y="4202013"/>
            <a:ext cx="8260259" cy="613544"/>
          </a:xfrm>
          <a:prstGeom prst="roundRect">
            <a:avLst>
              <a:gd name="adj" fmla="val 2701"/>
            </a:avLst>
          </a:prstGeom>
          <a:solidFill>
            <a:srgbClr val="022349"/>
          </a:solidFill>
          <a:ln/>
        </p:spPr>
      </p:sp>
      <p:pic>
        <p:nvPicPr>
          <p:cNvPr id="3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301" y="4362450"/>
            <a:ext cx="138038" cy="110430"/>
          </a:xfrm>
          <a:prstGeom prst="rect">
            <a:avLst/>
          </a:prstGeom>
        </p:spPr>
      </p:pic>
      <p:sp>
        <p:nvSpPr>
          <p:cNvPr id="34" name="Text 31"/>
          <p:cNvSpPr/>
          <p:nvPr/>
        </p:nvSpPr>
        <p:spPr>
          <a:xfrm>
            <a:off x="800770" y="4327996"/>
            <a:ext cx="7790929" cy="343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Narrative panels carry symbolic meaning, not dataset fields. They do not require AIC artifact type validation but must declare </a:t>
            </a:r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FFFFFF"/>
                </a:solidFill>
                <a:highlight>
                  <a:srgbClr val="1C1C1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asset.role: "narrative-illustration"</a:t>
            </a:r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in SESM when embedded in SVG artifacts.</a:t>
            </a:r>
            <a:endParaRPr lang="en-US" sz="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0640" y="333598"/>
            <a:ext cx="3004245" cy="375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1. Purpose</a:t>
            </a:r>
            <a:endParaRPr lang="en-US" sz="2350" dirty="0"/>
          </a:p>
        </p:txBody>
      </p:sp>
      <p:sp>
        <p:nvSpPr>
          <p:cNvPr id="3" name="Shape 1"/>
          <p:cNvSpPr/>
          <p:nvPr/>
        </p:nvSpPr>
        <p:spPr>
          <a:xfrm>
            <a:off x="394097" y="883667"/>
            <a:ext cx="3693988" cy="3926160"/>
          </a:xfrm>
          <a:prstGeom prst="roundRect">
            <a:avLst>
              <a:gd name="adj" fmla="val 488"/>
            </a:avLst>
          </a:prstGeom>
          <a:solidFill>
            <a:srgbClr val="211E24"/>
          </a:solidFill>
          <a:ln/>
        </p:spPr>
      </p:sp>
      <p:sp>
        <p:nvSpPr>
          <p:cNvPr id="4" name="Text 2"/>
          <p:cNvSpPr/>
          <p:nvPr/>
        </p:nvSpPr>
        <p:spPr>
          <a:xfrm>
            <a:off x="514201" y="1000051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Core Mission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514201" y="1304181"/>
            <a:ext cx="3453780" cy="946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The Narrative Interface Layer transforms technical infrastructure into a </a:t>
            </a:r>
            <a:pPr algn="l" indent="0" marL="0">
              <a:lnSpc>
                <a:spcPts val="1450"/>
              </a:lnSpc>
              <a:buNone/>
            </a:pPr>
            <a:r>
              <a:rPr lang="en-US" sz="90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readable symbolic civilization</a:t>
            </a:r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Narrative elements are not decorative additions — they are functional semantic components embedded into every artifact and interface surface.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4299496" y="1000051"/>
            <a:ext cx="1711970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The Layer Exists To</a:t>
            </a:r>
            <a:endParaRPr lang="en-US" sz="11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344516" y="1322375"/>
            <a:ext cx="180231" cy="18023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4689946" y="1318692"/>
            <a:ext cx="2883247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Reinforce semantic comprehension</a:t>
            </a:r>
            <a:endParaRPr lang="en-US" sz="11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4516" y="1919325"/>
            <a:ext cx="180231" cy="18023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689946" y="1915641"/>
            <a:ext cx="2883247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Humanize abstract infrastructure</a:t>
            </a:r>
            <a:endParaRPr lang="en-US" sz="11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4516" y="2516274"/>
            <a:ext cx="180231" cy="18023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689946" y="2512591"/>
            <a:ext cx="2432745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Visualize invisible systems</a:t>
            </a:r>
            <a:endParaRPr lang="en-US" sz="11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44516" y="3113224"/>
            <a:ext cx="180231" cy="18023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689946" y="3109540"/>
            <a:ext cx="2612975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Maintain emotional continuity</a:t>
            </a:r>
            <a:endParaRPr lang="en-US" sz="11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44516" y="3710174"/>
            <a:ext cx="180231" cy="180231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689946" y="3706490"/>
            <a:ext cx="2072357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Prevent aesthetic drift</a:t>
            </a:r>
            <a:endParaRPr lang="en-US" sz="1150" dirty="0"/>
          </a:p>
        </p:txBody>
      </p:sp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44516" y="4307123"/>
            <a:ext cx="180231" cy="180231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4689946" y="4303440"/>
            <a:ext cx="3978101" cy="375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Strengthen reader orientation and memory retention</a:t>
            </a:r>
            <a:endParaRPr lang="en-US" sz="11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917525"/>
            <a:ext cx="3162895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2. Core Principle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1491109"/>
            <a:ext cx="4722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Every recurring visual narrative element must correspond to a </a:t>
            </a:r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semantic function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Narrative imagery is never arbitrary.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3835822" y="2027560"/>
            <a:ext cx="2388691" cy="2198415"/>
          </a:xfrm>
          <a:prstGeom prst="roundRect">
            <a:avLst>
              <a:gd name="adj" fmla="val 846"/>
            </a:avLst>
          </a:prstGeom>
          <a:solidFill>
            <a:srgbClr val="211E24"/>
          </a:solidFill>
          <a:ln/>
        </p:spPr>
      </p:sp>
      <p:sp>
        <p:nvSpPr>
          <p:cNvPr id="6" name="Text 3"/>
          <p:cNvSpPr/>
          <p:nvPr/>
        </p:nvSpPr>
        <p:spPr>
          <a:xfrm>
            <a:off x="3959796" y="2151534"/>
            <a:ext cx="204608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Narrative Imagery Must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3959796" y="2469356"/>
            <a:ext cx="2140744" cy="1079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Reinforce structure and clarify system behavior</a:t>
            </a:r>
            <a:endParaRPr lang="en-US" sz="950" dirty="0"/>
          </a:p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Support interface readability</a:t>
            </a:r>
            <a:endParaRPr lang="en-US" sz="950" dirty="0"/>
          </a:p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Align with canonical semantic meaning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6442546" y="2151534"/>
            <a:ext cx="2210098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Narrative Imagery Must Never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6442546" y="2663205"/>
            <a:ext cx="2210098" cy="1519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Exist purely as random decoration</a:t>
            </a:r>
            <a:endParaRPr lang="en-US" sz="950" dirty="0"/>
          </a:p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Conflict with established semantic color meaning</a:t>
            </a:r>
            <a:endParaRPr lang="en-US" sz="950" dirty="0"/>
          </a:p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Introduce visual chaos or weaken structural clarity</a:t>
            </a:r>
            <a:endParaRPr lang="en-US" sz="950" dirty="0"/>
          </a:p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Become disconnected "anime branding"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02828"/>
            <a:ext cx="427918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3. Narrative Philosophy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82154" y="1377925"/>
            <a:ext cx="796572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Knowledge preservation requires active stewardship.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6119" y="1238399"/>
            <a:ext cx="14288" cy="477515"/>
          </a:xfrm>
          <a:prstGeom prst="rect">
            <a:avLst/>
          </a:prstGeom>
          <a:solidFill>
            <a:srgbClr val="FF6BD8"/>
          </a:solidFill>
          <a:ln/>
        </p:spPr>
      </p:sp>
      <p:sp>
        <p:nvSpPr>
          <p:cNvPr id="5" name="Text 3"/>
          <p:cNvSpPr/>
          <p:nvPr/>
        </p:nvSpPr>
        <p:spPr>
          <a:xfrm>
            <a:off x="496119" y="1855440"/>
            <a:ext cx="8151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Aptlantis Studio portrays </a:t>
            </a:r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 civilization dedicated to preserving, organizing, validating, and transforming knowledge artifacts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The mythology layer is not aesthetic window dressing — it is a structured symbolic system that makes invisible system behavior legible to every reader and operator.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2590354"/>
            <a:ext cx="4013895" cy="913135"/>
          </a:xfrm>
          <a:prstGeom prst="roundRect">
            <a:avLst>
              <a:gd name="adj" fmla="val 2038"/>
            </a:avLst>
          </a:prstGeom>
          <a:solidFill>
            <a:srgbClr val="2E2E2F"/>
          </a:solidFill>
          <a:ln/>
        </p:spPr>
      </p:sp>
      <p:sp>
        <p:nvSpPr>
          <p:cNvPr id="7" name="Text 5"/>
          <p:cNvSpPr/>
          <p:nvPr/>
        </p:nvSpPr>
        <p:spPr>
          <a:xfrm>
            <a:off x="620092" y="2714327"/>
            <a:ext cx="176711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Archive Maintenance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20092" y="2982590"/>
            <a:ext cx="376594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Active stewardship of accumulated knowledge artifacts across all layers</a:t>
            </a:r>
            <a:endParaRPr lang="en-US" sz="950" dirty="0"/>
          </a:p>
        </p:txBody>
      </p:sp>
      <p:sp>
        <p:nvSpPr>
          <p:cNvPr id="9" name="Shape 7"/>
          <p:cNvSpPr/>
          <p:nvPr/>
        </p:nvSpPr>
        <p:spPr>
          <a:xfrm>
            <a:off x="4633987" y="2590354"/>
            <a:ext cx="4013895" cy="913135"/>
          </a:xfrm>
          <a:prstGeom prst="roundRect">
            <a:avLst>
              <a:gd name="adj" fmla="val 2038"/>
            </a:avLst>
          </a:prstGeom>
          <a:solidFill>
            <a:srgbClr val="2E2E2F"/>
          </a:solidFill>
          <a:ln/>
        </p:spPr>
      </p:sp>
      <p:sp>
        <p:nvSpPr>
          <p:cNvPr id="10" name="Text 8"/>
          <p:cNvSpPr/>
          <p:nvPr/>
        </p:nvSpPr>
        <p:spPr>
          <a:xfrm>
            <a:off x="4757961" y="2714327"/>
            <a:ext cx="186005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Semantic Enforcement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757961" y="2982590"/>
            <a:ext cx="376594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Ensuring all artifacts obey canonical meaning contracts and schema integrity</a:t>
            </a:r>
            <a:endParaRPr lang="en-US" sz="950" dirty="0"/>
          </a:p>
        </p:txBody>
      </p:sp>
      <p:sp>
        <p:nvSpPr>
          <p:cNvPr id="12" name="Shape 10"/>
          <p:cNvSpPr/>
          <p:nvPr/>
        </p:nvSpPr>
        <p:spPr>
          <a:xfrm>
            <a:off x="496119" y="3627462"/>
            <a:ext cx="4013895" cy="913135"/>
          </a:xfrm>
          <a:prstGeom prst="roundRect">
            <a:avLst>
              <a:gd name="adj" fmla="val 2038"/>
            </a:avLst>
          </a:prstGeom>
          <a:solidFill>
            <a:srgbClr val="2E2E2F"/>
          </a:solidFill>
          <a:ln/>
        </p:spPr>
      </p:sp>
      <p:sp>
        <p:nvSpPr>
          <p:cNvPr id="13" name="Text 11"/>
          <p:cNvSpPr/>
          <p:nvPr/>
        </p:nvSpPr>
        <p:spPr>
          <a:xfrm>
            <a:off x="620092" y="3751436"/>
            <a:ext cx="2325067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Anti-Entropy Preservation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620092" y="4019699"/>
            <a:ext cx="376594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Continuously resisting informational decay, corruption, and semantic drift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4633987" y="3627462"/>
            <a:ext cx="4013895" cy="913135"/>
          </a:xfrm>
          <a:prstGeom prst="roundRect">
            <a:avLst>
              <a:gd name="adj" fmla="val 2038"/>
            </a:avLst>
          </a:prstGeom>
          <a:solidFill>
            <a:srgbClr val="2E2E2F"/>
          </a:solidFill>
          <a:ln/>
        </p:spPr>
      </p:sp>
      <p:sp>
        <p:nvSpPr>
          <p:cNvPr id="16" name="Text 14"/>
          <p:cNvSpPr/>
          <p:nvPr/>
        </p:nvSpPr>
        <p:spPr>
          <a:xfrm>
            <a:off x="4757961" y="3751436"/>
            <a:ext cx="223212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Informational Continuity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4757961" y="4019699"/>
            <a:ext cx="376594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Maintaining consistent symbolic meaning across all artifacts and timelines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015678"/>
            <a:ext cx="1791146" cy="233214"/>
          </a:xfrm>
          <a:prstGeom prst="roundRect">
            <a:avLst>
              <a:gd name="adj" fmla="val 6383"/>
            </a:avLst>
          </a:prstGeom>
          <a:solidFill>
            <a:srgbClr val="4D0038"/>
          </a:solidFill>
          <a:ln/>
        </p:spPr>
      </p:sp>
      <p:sp>
        <p:nvSpPr>
          <p:cNvPr id="3" name="Text 1"/>
          <p:cNvSpPr/>
          <p:nvPr/>
        </p:nvSpPr>
        <p:spPr>
          <a:xfrm>
            <a:off x="570533" y="1052885"/>
            <a:ext cx="1642318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CHAPTER 4 — SEMANTIC ARCHETYPES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1298451"/>
            <a:ext cx="353496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4.1 Archive Witches</a:t>
            </a:r>
            <a:endParaRPr lang="en-US" sz="24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872035"/>
            <a:ext cx="1159446" cy="144928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810569" y="187203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Semantic Role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1810569" y="2140297"/>
            <a:ext cx="2683892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Archive witches embody </a:t>
            </a:r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orchestration, metadata manipulation, and semantic enforcement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They are the active agents of archive maintenance, transformation workflows, indexing, and artifact classification — the system's most powerful operators.</a:t>
            </a:r>
            <a:endParaRPr lang="en-US" sz="9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465" y="1872035"/>
            <a:ext cx="1159520" cy="144936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63989" y="187203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Visual Traits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5963989" y="2140297"/>
            <a:ext cx="2683892" cy="1320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Floating artifact cards and ritual circles</a:t>
            </a:r>
            <a:endParaRPr lang="en-US" sz="950" dirty="0"/>
          </a:p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Directional energy flow and flowing garments</a:t>
            </a:r>
            <a:endParaRPr lang="en-US" sz="950" dirty="0"/>
          </a:p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Layered symbolic geometry, controlled asymmetry</a:t>
            </a:r>
            <a:endParaRPr lang="en-US" sz="950" dirty="0"/>
          </a:p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Cyan/violet semantic lighting</a:t>
            </a:r>
            <a:endParaRPr lang="en-US" sz="950" dirty="0"/>
          </a:p>
        </p:txBody>
      </p:sp>
      <p:sp>
        <p:nvSpPr>
          <p:cNvPr id="11" name="Shape 7"/>
          <p:cNvSpPr/>
          <p:nvPr/>
        </p:nvSpPr>
        <p:spPr>
          <a:xfrm>
            <a:off x="496119" y="3600748"/>
            <a:ext cx="8151763" cy="527000"/>
          </a:xfrm>
          <a:prstGeom prst="roundRect">
            <a:avLst>
              <a:gd name="adj" fmla="val 3531"/>
            </a:avLst>
          </a:prstGeom>
          <a:solidFill>
            <a:srgbClr val="4D0038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3785295"/>
            <a:ext cx="155004" cy="12397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99071" y="3755678"/>
            <a:ext cx="76248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Emotional function: </a:t>
            </a:r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Intelligence · Vigilance · Active maintenance · Structured power · Anti-chaos discipline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41871" y="310679"/>
            <a:ext cx="1594842" cy="199876"/>
          </a:xfrm>
          <a:prstGeom prst="roundRect">
            <a:avLst>
              <a:gd name="adj" fmla="val 6633"/>
            </a:avLst>
          </a:prstGeom>
          <a:solidFill>
            <a:srgbClr val="4D0038"/>
          </a:solidFill>
          <a:ln/>
        </p:spPr>
      </p:sp>
      <p:sp>
        <p:nvSpPr>
          <p:cNvPr id="3" name="Text 1"/>
          <p:cNvSpPr/>
          <p:nvPr/>
        </p:nvSpPr>
        <p:spPr>
          <a:xfrm>
            <a:off x="508099" y="343793"/>
            <a:ext cx="1462385" cy="133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CHAPTER 4 — SEMANTIC ARCHETYPES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441871" y="549846"/>
            <a:ext cx="3810893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4.2 Semantic Princesses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441871" y="1131243"/>
            <a:ext cx="4421832" cy="668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Semantic princesses embody </a:t>
            </a:r>
            <a:pPr algn="l" indent="0" marL="0">
              <a:lnSpc>
                <a:spcPts val="1300"/>
              </a:lnSpc>
              <a:buNone/>
            </a:pPr>
            <a:r>
              <a:rPr lang="en-US" sz="850" b="1" dirty="0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orientation, guidance, clarity, and reader trust</a:t>
            </a:r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Where archive witches enforce, semantic princesses illuminate — they are the interface's welcoming face, ensuring canonical understanding and accessibility for every reader entering the system.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441871" y="1898154"/>
            <a:ext cx="1380976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Visual Traits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441871" y="2169170"/>
            <a:ext cx="4421832" cy="570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Balanced framing and open compositions</a:t>
            </a:r>
            <a:endParaRPr lang="en-US" sz="850" dirty="0"/>
          </a:p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Softer glow systems and readable environments</a:t>
            </a:r>
            <a:endParaRPr lang="en-US" sz="850" dirty="0"/>
          </a:p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Cleaner geometry and calm semantic spacing</a:t>
            </a:r>
            <a:endParaRPr lang="en-US" sz="850" dirty="0"/>
          </a:p>
        </p:txBody>
      </p:sp>
      <p:sp>
        <p:nvSpPr>
          <p:cNvPr id="8" name="Shape 6"/>
          <p:cNvSpPr/>
          <p:nvPr/>
        </p:nvSpPr>
        <p:spPr>
          <a:xfrm>
            <a:off x="441871" y="2849984"/>
            <a:ext cx="4421832" cy="604019"/>
          </a:xfrm>
          <a:prstGeom prst="roundRect">
            <a:avLst>
              <a:gd name="adj" fmla="val 2744"/>
            </a:avLst>
          </a:prstGeom>
          <a:solidFill>
            <a:srgbClr val="183A13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301" y="3010421"/>
            <a:ext cx="138038" cy="11043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800770" y="2975967"/>
            <a:ext cx="3952503" cy="334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Emotional function: </a:t>
            </a:r>
            <a:pPr algn="l" indent="0" marL="0">
              <a:lnSpc>
                <a:spcPts val="1300"/>
              </a:lnSpc>
              <a:buNone/>
            </a:pPr>
            <a:r>
              <a:rPr lang="en-US" sz="850" b="1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Safety · Readability · Confidence · Comprehension · Clarity-first interaction</a:t>
            </a:r>
            <a:endParaRPr lang="en-US" sz="850" dirty="0"/>
          </a:p>
        </p:txBody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993" y="1153344"/>
            <a:ext cx="3568824" cy="35688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739750"/>
            <a:ext cx="1791146" cy="233214"/>
          </a:xfrm>
          <a:prstGeom prst="roundRect">
            <a:avLst>
              <a:gd name="adj" fmla="val 6383"/>
            </a:avLst>
          </a:prstGeom>
          <a:solidFill>
            <a:srgbClr val="4D0038"/>
          </a:solidFill>
          <a:ln/>
        </p:spPr>
      </p:sp>
      <p:sp>
        <p:nvSpPr>
          <p:cNvPr id="4" name="Text 1"/>
          <p:cNvSpPr/>
          <p:nvPr/>
        </p:nvSpPr>
        <p:spPr>
          <a:xfrm>
            <a:off x="570533" y="776957"/>
            <a:ext cx="1642318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CHAPTER 4 — SEMANTIC ARCHETYPES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1022524"/>
            <a:ext cx="3721075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4.3 Compiler Samurai</a:t>
            </a:r>
            <a:endParaRPr lang="en-US" sz="2400" dirty="0"/>
          </a:p>
        </p:txBody>
      </p:sp>
      <p:sp>
        <p:nvSpPr>
          <p:cNvPr id="6" name="Shape 3"/>
          <p:cNvSpPr/>
          <p:nvPr/>
        </p:nvSpPr>
        <p:spPr>
          <a:xfrm>
            <a:off x="406822" y="1596107"/>
            <a:ext cx="2388691" cy="1942654"/>
          </a:xfrm>
          <a:prstGeom prst="roundRect">
            <a:avLst>
              <a:gd name="adj" fmla="val 958"/>
            </a:avLst>
          </a:prstGeom>
          <a:solidFill>
            <a:srgbClr val="211E24"/>
          </a:solidFill>
          <a:ln/>
        </p:spPr>
      </p:sp>
      <p:sp>
        <p:nvSpPr>
          <p:cNvPr id="7" name="Text 4"/>
          <p:cNvSpPr/>
          <p:nvPr/>
        </p:nvSpPr>
        <p:spPr>
          <a:xfrm>
            <a:off x="530796" y="172008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Semantic Role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530796" y="2037904"/>
            <a:ext cx="2140744" cy="1389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Compiler samurai represent </a:t>
            </a:r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execution, transformation, precision, and operational pipeline enforcement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They embody the system's decisiveness — the moment raw input becomes compiled, validated output.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3013546" y="172008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Visual Traits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3013546" y="2037904"/>
            <a:ext cx="2210098" cy="1320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Sharp geometry and directional movement</a:t>
            </a:r>
            <a:endParaRPr lang="en-US" sz="950" dirty="0"/>
          </a:p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Angular fragmentation and blade-like panel structures</a:t>
            </a:r>
            <a:endParaRPr lang="en-US" sz="950" dirty="0"/>
          </a:p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Orange/gold build energy</a:t>
            </a:r>
            <a:endParaRPr lang="en-US" sz="950" dirty="0"/>
          </a:p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High-motion compositions</a:t>
            </a:r>
            <a:endParaRPr lang="en-US" sz="950" dirty="0"/>
          </a:p>
        </p:txBody>
      </p:sp>
      <p:sp>
        <p:nvSpPr>
          <p:cNvPr id="11" name="Shape 8"/>
          <p:cNvSpPr/>
          <p:nvPr/>
        </p:nvSpPr>
        <p:spPr>
          <a:xfrm>
            <a:off x="496119" y="3678287"/>
            <a:ext cx="4722763" cy="725463"/>
          </a:xfrm>
          <a:prstGeom prst="roundRect">
            <a:avLst>
              <a:gd name="adj" fmla="val 2565"/>
            </a:avLst>
          </a:prstGeom>
          <a:solidFill>
            <a:srgbClr val="4D0038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92" y="3862834"/>
            <a:ext cx="155004" cy="12397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99071" y="3833217"/>
            <a:ext cx="419583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Emotional function: </a:t>
            </a:r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Decisiveness · Operational rigor · Transformation · Execution certainty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41871" y="310679"/>
            <a:ext cx="1594842" cy="199876"/>
          </a:xfrm>
          <a:prstGeom prst="roundRect">
            <a:avLst>
              <a:gd name="adj" fmla="val 6633"/>
            </a:avLst>
          </a:prstGeom>
          <a:solidFill>
            <a:srgbClr val="4D0038"/>
          </a:solidFill>
          <a:ln/>
        </p:spPr>
      </p:sp>
      <p:sp>
        <p:nvSpPr>
          <p:cNvPr id="3" name="Text 1"/>
          <p:cNvSpPr/>
          <p:nvPr/>
        </p:nvSpPr>
        <p:spPr>
          <a:xfrm>
            <a:off x="508099" y="343793"/>
            <a:ext cx="1462385" cy="133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CHAPTER 4 — SEMANTIC ARCHETYPES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441871" y="549846"/>
            <a:ext cx="2816796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4.4 Cartographers</a:t>
            </a:r>
            <a:endParaRPr lang="en-US" sz="21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871" y="1153344"/>
            <a:ext cx="3568824" cy="356882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284985" y="1141065"/>
            <a:ext cx="1380976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Semantic Role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4284985" y="1412081"/>
            <a:ext cx="4421832" cy="5014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Cartographers represent </a:t>
            </a:r>
            <a:pPr algn="l" indent="0" marL="0">
              <a:lnSpc>
                <a:spcPts val="1300"/>
              </a:lnSpc>
              <a:buNone/>
            </a:pPr>
            <a:r>
              <a:rPr lang="en-US" sz="8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indexing, mapping, navigation, and graph relationship awareness</a:t>
            </a:r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They are the system's navigational intelligence — making the invisible topology of the archive visible, explorable, and understandable.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4284985" y="2011859"/>
            <a:ext cx="1380976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Visual Traits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4284985" y="2282875"/>
            <a:ext cx="4421832" cy="570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Constellation systems and route lines</a:t>
            </a:r>
            <a:endParaRPr lang="en-US" sz="850" dirty="0"/>
          </a:p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Elevated viewpoints and map projections</a:t>
            </a:r>
            <a:endParaRPr lang="en-US" sz="850" dirty="0"/>
          </a:p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Overlay grids and archive skylines</a:t>
            </a:r>
            <a:endParaRPr lang="en-US" sz="850" dirty="0"/>
          </a:p>
        </p:txBody>
      </p:sp>
      <p:sp>
        <p:nvSpPr>
          <p:cNvPr id="10" name="Shape 7"/>
          <p:cNvSpPr/>
          <p:nvPr/>
        </p:nvSpPr>
        <p:spPr>
          <a:xfrm>
            <a:off x="4284985" y="2963689"/>
            <a:ext cx="4421832" cy="604019"/>
          </a:xfrm>
          <a:prstGeom prst="roundRect">
            <a:avLst>
              <a:gd name="adj" fmla="val 2744"/>
            </a:avLst>
          </a:prstGeom>
          <a:solidFill>
            <a:srgbClr val="022349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415" y="3124126"/>
            <a:ext cx="138038" cy="11043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643884" y="3089672"/>
            <a:ext cx="3952503" cy="334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Emotional function: </a:t>
            </a:r>
            <a:pPr algn="l" indent="0" marL="0">
              <a:lnSpc>
                <a:spcPts val="1300"/>
              </a:lnSpc>
              <a:buNone/>
            </a:pPr>
            <a:r>
              <a:rPr lang="en-US" sz="850" b="1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Exploration · Orientation · System visibility · Navigational intelligence</a:t>
            </a:r>
            <a:endParaRPr lang="en-US" sz="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47080"/>
            <a:ext cx="1702296" cy="233214"/>
          </a:xfrm>
          <a:prstGeom prst="roundRect">
            <a:avLst>
              <a:gd name="adj" fmla="val 6383"/>
            </a:avLst>
          </a:prstGeom>
          <a:solidFill>
            <a:srgbClr val="4D0038"/>
          </a:solidFill>
          <a:ln/>
        </p:spPr>
      </p:sp>
      <p:sp>
        <p:nvSpPr>
          <p:cNvPr id="3" name="Text 1"/>
          <p:cNvSpPr/>
          <p:nvPr/>
        </p:nvSpPr>
        <p:spPr>
          <a:xfrm>
            <a:off x="570533" y="484287"/>
            <a:ext cx="1553468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CHAPTER 5 — ARTIFACT SYMBOLISM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729853"/>
            <a:ext cx="502339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5.1 Floating Artifact Cards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96119" y="1303437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Floating cards are the </a:t>
            </a:r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primary semantic atom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of the Aptlantis Studio universe — the fundamental unit of knowledge representation visible across all narrative scenes and interface surfaces.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496119" y="1963862"/>
            <a:ext cx="186005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What Cards Represent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496119" y="2297237"/>
            <a:ext cx="1900312" cy="635645"/>
          </a:xfrm>
          <a:prstGeom prst="roundRect">
            <a:avLst>
              <a:gd name="adj" fmla="val 2927"/>
            </a:avLst>
          </a:prstGeom>
          <a:solidFill>
            <a:srgbClr val="2E2E2F"/>
          </a:solidFill>
          <a:ln/>
        </p:spPr>
      </p:sp>
      <p:sp>
        <p:nvSpPr>
          <p:cNvPr id="8" name="Text 6"/>
          <p:cNvSpPr/>
          <p:nvPr/>
        </p:nvSpPr>
        <p:spPr>
          <a:xfrm>
            <a:off x="620092" y="2421210"/>
            <a:ext cx="1652364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QA artifacts &amp; schemas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2520404" y="2297237"/>
            <a:ext cx="1900312" cy="635645"/>
          </a:xfrm>
          <a:prstGeom prst="roundRect">
            <a:avLst>
              <a:gd name="adj" fmla="val 2927"/>
            </a:avLst>
          </a:prstGeom>
          <a:solidFill>
            <a:srgbClr val="2E2E2F"/>
          </a:solidFill>
          <a:ln/>
        </p:spPr>
      </p:sp>
      <p:sp>
        <p:nvSpPr>
          <p:cNvPr id="10" name="Text 8"/>
          <p:cNvSpPr/>
          <p:nvPr/>
        </p:nvSpPr>
        <p:spPr>
          <a:xfrm>
            <a:off x="2644378" y="2421210"/>
            <a:ext cx="1652364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Manifests &amp; records</a:t>
            </a:r>
            <a:endParaRPr lang="en-US" sz="1200" dirty="0"/>
          </a:p>
        </p:txBody>
      </p:sp>
      <p:sp>
        <p:nvSpPr>
          <p:cNvPr id="11" name="Shape 9"/>
          <p:cNvSpPr/>
          <p:nvPr/>
        </p:nvSpPr>
        <p:spPr>
          <a:xfrm>
            <a:off x="496119" y="3056855"/>
            <a:ext cx="1900312" cy="441796"/>
          </a:xfrm>
          <a:prstGeom prst="roundRect">
            <a:avLst>
              <a:gd name="adj" fmla="val 4212"/>
            </a:avLst>
          </a:prstGeom>
          <a:solidFill>
            <a:srgbClr val="2E2E2F"/>
          </a:solidFill>
          <a:ln/>
        </p:spPr>
      </p:sp>
      <p:sp>
        <p:nvSpPr>
          <p:cNvPr id="12" name="Text 10"/>
          <p:cNvSpPr/>
          <p:nvPr/>
        </p:nvSpPr>
        <p:spPr>
          <a:xfrm>
            <a:off x="620092" y="318082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Semantic units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2520404" y="3056855"/>
            <a:ext cx="1900312" cy="441796"/>
          </a:xfrm>
          <a:prstGeom prst="roundRect">
            <a:avLst>
              <a:gd name="adj" fmla="val 4212"/>
            </a:avLst>
          </a:prstGeom>
          <a:solidFill>
            <a:srgbClr val="2E2E2F"/>
          </a:solidFill>
          <a:ln/>
        </p:spPr>
      </p:sp>
      <p:sp>
        <p:nvSpPr>
          <p:cNvPr id="14" name="Text 12"/>
          <p:cNvSpPr/>
          <p:nvPr/>
        </p:nvSpPr>
        <p:spPr>
          <a:xfrm>
            <a:off x="2644378" y="3180829"/>
            <a:ext cx="158107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Indexed knowledge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4728046" y="1963862"/>
            <a:ext cx="176711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Compositional Rules</a:t>
            </a:r>
            <a:endParaRPr lang="en-US" sz="120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74555" y="2301032"/>
            <a:ext cx="186035" cy="186035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131073" y="2297237"/>
            <a:ext cx="316215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Appear intentional — not scattered</a:t>
            </a:r>
            <a:endParaRPr lang="en-US" sz="1200" dirty="0"/>
          </a:p>
        </p:txBody>
      </p:sp>
      <p:pic>
        <p:nvPicPr>
          <p:cNvPr id="18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4555" y="2924994"/>
            <a:ext cx="186035" cy="186035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5131073" y="2921198"/>
            <a:ext cx="3521571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Maintain directional flow and hierarchy</a:t>
            </a:r>
            <a:endParaRPr lang="en-US" sz="1200" dirty="0"/>
          </a:p>
        </p:txBody>
      </p:sp>
      <p:pic>
        <p:nvPicPr>
          <p:cNvPr id="2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4555" y="3560713"/>
            <a:ext cx="186035" cy="186035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5131073" y="3556918"/>
            <a:ext cx="251110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Never overwhelm readability</a:t>
            </a:r>
            <a:endParaRPr lang="en-US" sz="1200" dirty="0"/>
          </a:p>
        </p:txBody>
      </p:sp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4555" y="4184675"/>
            <a:ext cx="186035" cy="186035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5131073" y="4180880"/>
            <a:ext cx="344112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Never become background texture noise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2026-05-10T18:03:44Z</dcterms:created>
  <dcterms:modified xsi:type="dcterms:W3CDTF">2026-05-10T18:03:44Z</dcterms:modified>
</cp:coreProperties>
</file>