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9144000" cy="5143500"/>
  <p:notesSz cx="5143500" cy="9144000"/>
  <p:embeddedFontLst>
    <p:embeddedFont>
      <p:font typeface="Spline Sans"/>
      <p:regular r:id="rId27"/>
    </p:embeddedFont>
    <p:embeddedFont>
      <p:font typeface="Spline Sans"/>
      <p:regular r:id="rId28"/>
    </p:embeddedFont>
    <p:embeddedFont>
      <p:font typeface="Barlow"/>
      <p:regular r:id="rId29"/>
    </p:embeddedFont>
    <p:embeddedFont>
      <p:font typeface="Barlow"/>
      <p:regular r:id="rId30"/>
    </p:embeddedFont>
    <p:embeddedFont>
      <p:font typeface="Barlow"/>
      <p:regular r:id="rId31"/>
    </p:embeddedFont>
    <p:embeddedFont>
      <p:font typeface="Barlow"/>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A081B">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slideLayout" Target="../slideLayouts/slideLayout13.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slideLayout" Target="../slideLayouts/slideLayout16.xml"/><Relationship Id="rId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image" Target="../media/image-18-14.svg"/><Relationship Id="rId15" Type="http://schemas.openxmlformats.org/officeDocument/2006/relationships/image" Target="../media/image-18-15.png"/><Relationship Id="rId16" Type="http://schemas.openxmlformats.org/officeDocument/2006/relationships/image" Target="../media/image-18-16.svg"/><Relationship Id="rId17" Type="http://schemas.openxmlformats.org/officeDocument/2006/relationships/image" Target="../media/image-18-17.png"/><Relationship Id="rId18" Type="http://schemas.openxmlformats.org/officeDocument/2006/relationships/image" Target="../media/image-18-18.svg"/><Relationship Id="rId19" Type="http://schemas.openxmlformats.org/officeDocument/2006/relationships/image" Target="../media/image-18-19.png"/><Relationship Id="rId20" Type="http://schemas.openxmlformats.org/officeDocument/2006/relationships/image" Target="../media/image-18-20.svg"/><Relationship Id="rId21" Type="http://schemas.openxmlformats.org/officeDocument/2006/relationships/slideLayout" Target="../slideLayouts/slideLayout19.xml"/><Relationship Id="rId2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image" Target="../media/image-4-6.png"/><Relationship Id="rId7" Type="http://schemas.openxmlformats.org/officeDocument/2006/relationships/image" Target="../media/image-4-7.svg"/><Relationship Id="rId8" Type="http://schemas.openxmlformats.org/officeDocument/2006/relationships/image" Target="../media/image-4-8.png"/><Relationship Id="rId9" Type="http://schemas.openxmlformats.org/officeDocument/2006/relationships/image" Target="../media/image-4-9.svg"/><Relationship Id="rId10" Type="http://schemas.openxmlformats.org/officeDocument/2006/relationships/slideLayout" Target="../slideLayouts/slideLayout5.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979664" y="1620366"/>
            <a:ext cx="3059609" cy="382488"/>
          </a:xfrm>
          <a:prstGeom prst="rect">
            <a:avLst/>
          </a:prstGeom>
          <a:noFill/>
          <a:ln/>
        </p:spPr>
        <p:txBody>
          <a:bodyPr wrap="none" lIns="0" tIns="0" rIns="0" bIns="0" rtlCol="0" anchor="t"/>
          <a:lstStyle/>
          <a:p>
            <a:pPr algn="l" indent="0" marL="0">
              <a:lnSpc>
                <a:spcPts val="3000"/>
              </a:lnSpc>
              <a:buNone/>
            </a:pPr>
            <a:r>
              <a:rPr lang="en-US" sz="2400" b="1" dirty="0">
                <a:solidFill>
                  <a:srgbClr val="F0FCFF"/>
                </a:solidFill>
                <a:latin typeface="Spline Sans Bold" pitchFamily="34" charset="0"/>
                <a:ea typeface="Spline Sans Bold" pitchFamily="34" charset="-122"/>
                <a:cs typeface="Spline Sans Bold" pitchFamily="34" charset="-120"/>
              </a:rPr>
              <a:t>Neon Ink v0.1</a:t>
            </a:r>
            <a:endParaRPr lang="en-US" sz="2400" dirty="0"/>
          </a:p>
        </p:txBody>
      </p:sp>
      <p:sp>
        <p:nvSpPr>
          <p:cNvPr id="4" name="Text 1"/>
          <p:cNvSpPr/>
          <p:nvPr/>
        </p:nvSpPr>
        <p:spPr>
          <a:xfrm>
            <a:off x="3979664" y="2209354"/>
            <a:ext cx="4613672" cy="881063"/>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The governing visual and semantic design standard for Aptlantis Studio — unifying website UI, generated SVG artifacts, SESM metadata, Tailwind/CSS tokens, Canva assets, presentations, and all future brand surfaces into one durable, artifact-driven system.</a:t>
            </a:r>
            <a:endParaRPr lang="en-US" sz="1050" dirty="0"/>
          </a:p>
        </p:txBody>
      </p:sp>
      <p:sp>
        <p:nvSpPr>
          <p:cNvPr id="5" name="Shape 2"/>
          <p:cNvSpPr/>
          <p:nvPr/>
        </p:nvSpPr>
        <p:spPr>
          <a:xfrm>
            <a:off x="3979664" y="3245272"/>
            <a:ext cx="733797" cy="277862"/>
          </a:xfrm>
          <a:prstGeom prst="roundRect">
            <a:avLst>
              <a:gd name="adj" fmla="val 59462"/>
            </a:avLst>
          </a:prstGeom>
          <a:noFill/>
          <a:ln w="9525">
            <a:solidFill>
              <a:srgbClr val="16FFBB"/>
            </a:solidFill>
            <a:prstDash val="solid"/>
          </a:ln>
        </p:spPr>
      </p:sp>
      <p:sp>
        <p:nvSpPr>
          <p:cNvPr id="6" name="Text 3"/>
          <p:cNvSpPr/>
          <p:nvPr/>
        </p:nvSpPr>
        <p:spPr>
          <a:xfrm>
            <a:off x="4071789" y="3296096"/>
            <a:ext cx="549548" cy="176213"/>
          </a:xfrm>
          <a:prstGeom prst="rect">
            <a:avLst/>
          </a:prstGeom>
          <a:noFill/>
          <a:ln/>
        </p:spPr>
        <p:txBody>
          <a:bodyPr wrap="none" lIns="0" tIns="0" rIns="0" bIns="0" rtlCol="0" anchor="t"/>
          <a:lstStyle/>
          <a:p>
            <a:pPr algn="l" indent="0" marL="0">
              <a:lnSpc>
                <a:spcPts val="1350"/>
              </a:lnSpc>
              <a:buNone/>
            </a:pPr>
            <a:r>
              <a:rPr lang="en-US" sz="850" dirty="0">
                <a:solidFill>
                  <a:srgbClr val="16FFBB"/>
                </a:solidFill>
                <a:latin typeface="Barlow" pitchFamily="34" charset="0"/>
                <a:ea typeface="Barlow" pitchFamily="34" charset="-122"/>
                <a:cs typeface="Barlow" pitchFamily="34" charset="-120"/>
              </a:rPr>
              <a:t>DRAFT V0.1</a:t>
            </a:r>
            <a:endParaRPr lang="en-US" sz="850" dirty="0"/>
          </a:p>
        </p:txBody>
      </p:sp>
      <p:sp>
        <p:nvSpPr>
          <p:cNvPr id="7" name="Shape 4"/>
          <p:cNvSpPr/>
          <p:nvPr/>
        </p:nvSpPr>
        <p:spPr>
          <a:xfrm>
            <a:off x="4782294" y="3245272"/>
            <a:ext cx="1489695" cy="277862"/>
          </a:xfrm>
          <a:prstGeom prst="roundRect">
            <a:avLst>
              <a:gd name="adj" fmla="val 59462"/>
            </a:avLst>
          </a:prstGeom>
          <a:noFill/>
          <a:ln w="9525">
            <a:solidFill>
              <a:srgbClr val="16FFBB"/>
            </a:solidFill>
            <a:prstDash val="solid"/>
          </a:ln>
        </p:spPr>
      </p:sp>
      <p:sp>
        <p:nvSpPr>
          <p:cNvPr id="8" name="Text 5"/>
          <p:cNvSpPr/>
          <p:nvPr/>
        </p:nvSpPr>
        <p:spPr>
          <a:xfrm>
            <a:off x="4874419" y="3296096"/>
            <a:ext cx="1305446" cy="176213"/>
          </a:xfrm>
          <a:prstGeom prst="rect">
            <a:avLst/>
          </a:prstGeom>
          <a:noFill/>
          <a:ln/>
        </p:spPr>
        <p:txBody>
          <a:bodyPr wrap="none" lIns="0" tIns="0" rIns="0" bIns="0" rtlCol="0" anchor="t"/>
          <a:lstStyle/>
          <a:p>
            <a:pPr algn="l" indent="0" marL="0">
              <a:lnSpc>
                <a:spcPts val="1350"/>
              </a:lnSpc>
              <a:buNone/>
            </a:pPr>
            <a:r>
              <a:rPr lang="en-US" sz="850" dirty="0">
                <a:solidFill>
                  <a:srgbClr val="16FFBB"/>
                </a:solidFill>
                <a:latin typeface="Barlow" pitchFamily="34" charset="0"/>
                <a:ea typeface="Barlow" pitchFamily="34" charset="-122"/>
                <a:cs typeface="Barlow" pitchFamily="34" charset="-120"/>
              </a:rPr>
              <a:t>WHOLE-BRAND STANDARD</a:t>
            </a:r>
            <a:endParaRPr lang="en-US" sz="850" dirty="0"/>
          </a:p>
        </p:txBody>
      </p:sp>
      <p:sp>
        <p:nvSpPr>
          <p:cNvPr id="9" name="Shape 6"/>
          <p:cNvSpPr/>
          <p:nvPr/>
        </p:nvSpPr>
        <p:spPr>
          <a:xfrm>
            <a:off x="6340822" y="3254797"/>
            <a:ext cx="1106463" cy="258812"/>
          </a:xfrm>
          <a:prstGeom prst="roundRect">
            <a:avLst>
              <a:gd name="adj" fmla="val 63838"/>
            </a:avLst>
          </a:prstGeom>
          <a:solidFill>
            <a:srgbClr val="004D36"/>
          </a:solidFill>
          <a:ln/>
        </p:spPr>
      </p:sp>
      <p:sp>
        <p:nvSpPr>
          <p:cNvPr id="10" name="Text 7"/>
          <p:cNvSpPr/>
          <p:nvPr/>
        </p:nvSpPr>
        <p:spPr>
          <a:xfrm>
            <a:off x="6423422" y="3296096"/>
            <a:ext cx="941263" cy="176213"/>
          </a:xfrm>
          <a:prstGeom prst="rect">
            <a:avLst/>
          </a:prstGeom>
          <a:noFill/>
          <a:ln/>
        </p:spPr>
        <p:txBody>
          <a:bodyPr wrap="none" lIns="0" tIns="0" rIns="0" bIns="0" rtlCol="0" anchor="t"/>
          <a:lstStyle/>
          <a:p>
            <a:pPr algn="l" indent="0" marL="0">
              <a:lnSpc>
                <a:spcPts val="1350"/>
              </a:lnSpc>
              <a:buNone/>
            </a:pPr>
            <a:r>
              <a:rPr lang="en-US" sz="850" dirty="0">
                <a:solidFill>
                  <a:srgbClr val="E0E4E6"/>
                </a:solidFill>
                <a:latin typeface="Barlow" pitchFamily="34" charset="0"/>
                <a:ea typeface="Barlow" pitchFamily="34" charset="-122"/>
                <a:cs typeface="Barlow" pitchFamily="34" charset="-120"/>
              </a:rPr>
              <a:t>APTLANTIS STUDIO</a:t>
            </a:r>
            <a:endParaRPr lang="en-US" sz="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00509" y="338956"/>
            <a:ext cx="2581573" cy="322659"/>
          </a:xfrm>
          <a:prstGeom prst="rect">
            <a:avLst/>
          </a:prstGeom>
          <a:noFill/>
          <a:ln/>
        </p:spPr>
        <p:txBody>
          <a:bodyPr wrap="none" lIns="0" tIns="0" rIns="0" bIns="0" rtlCol="0" anchor="t"/>
          <a:lstStyle/>
          <a:p>
            <a:pPr algn="l" indent="0" marL="0">
              <a:lnSpc>
                <a:spcPts val="2500"/>
              </a:lnSpc>
              <a:buNone/>
            </a:pPr>
            <a:r>
              <a:rPr lang="en-US" sz="2000" b="1" dirty="0">
                <a:solidFill>
                  <a:srgbClr val="F0FCFF"/>
                </a:solidFill>
                <a:latin typeface="Spline Sans Bold" pitchFamily="34" charset="0"/>
                <a:ea typeface="Spline Sans Bold" pitchFamily="34" charset="-122"/>
                <a:cs typeface="Spline Sans Bold" pitchFamily="34" charset="-120"/>
              </a:rPr>
              <a:t>Typography System</a:t>
            </a:r>
            <a:endParaRPr lang="en-US" sz="2000" dirty="0"/>
          </a:p>
        </p:txBody>
      </p:sp>
      <p:sp>
        <p:nvSpPr>
          <p:cNvPr id="3" name="Shape 1"/>
          <p:cNvSpPr/>
          <p:nvPr/>
        </p:nvSpPr>
        <p:spPr>
          <a:xfrm>
            <a:off x="416868" y="808583"/>
            <a:ext cx="2833092" cy="3995886"/>
          </a:xfrm>
          <a:prstGeom prst="roundRect">
            <a:avLst>
              <a:gd name="adj" fmla="val 9841"/>
            </a:avLst>
          </a:prstGeom>
          <a:solidFill>
            <a:srgbClr val="091231">
              <a:alpha val="75000"/>
            </a:srgbClr>
          </a:solidFill>
          <a:ln/>
        </p:spPr>
      </p:sp>
      <p:sp>
        <p:nvSpPr>
          <p:cNvPr id="4" name="Text 2"/>
          <p:cNvSpPr/>
          <p:nvPr/>
        </p:nvSpPr>
        <p:spPr>
          <a:xfrm>
            <a:off x="533028" y="906587"/>
            <a:ext cx="1290786" cy="161330"/>
          </a:xfrm>
          <a:prstGeom prst="rect">
            <a:avLst/>
          </a:prstGeom>
          <a:noFill/>
          <a:ln/>
        </p:spPr>
        <p:txBody>
          <a:bodyPr wrap="none" lIns="0" tIns="0" rIns="0" bIns="0" rtlCol="0" anchor="t"/>
          <a:lstStyle/>
          <a:p>
            <a:pPr algn="l" indent="0" marL="0">
              <a:lnSpc>
                <a:spcPts val="1250"/>
              </a:lnSpc>
              <a:buNone/>
            </a:pPr>
            <a:r>
              <a:rPr lang="en-US" sz="1000" b="1" dirty="0">
                <a:solidFill>
                  <a:srgbClr val="F0FCFF"/>
                </a:solidFill>
                <a:latin typeface="Spline Sans Bold" pitchFamily="34" charset="0"/>
                <a:ea typeface="Spline Sans Bold" pitchFamily="34" charset="-122"/>
                <a:cs typeface="Spline Sans Bold" pitchFamily="34" charset="-120"/>
              </a:rPr>
              <a:t>Three-Role Hierarchy</a:t>
            </a:r>
            <a:endParaRPr lang="en-US" sz="1000" dirty="0"/>
          </a:p>
        </p:txBody>
      </p:sp>
      <p:sp>
        <p:nvSpPr>
          <p:cNvPr id="5" name="Text 3"/>
          <p:cNvSpPr/>
          <p:nvPr/>
        </p:nvSpPr>
        <p:spPr>
          <a:xfrm>
            <a:off x="533028" y="1165920"/>
            <a:ext cx="2600771" cy="513904"/>
          </a:xfrm>
          <a:prstGeom prst="rect">
            <a:avLst/>
          </a:prstGeom>
          <a:noFill/>
          <a:ln/>
        </p:spPr>
        <p:txBody>
          <a:bodyPr wrap="square" lIns="0" tIns="0" rIns="0" bIns="0" rtlCol="0" anchor="t"/>
          <a:lstStyle/>
          <a:p>
            <a:pPr algn="l" indent="0" marL="0">
              <a:lnSpc>
                <a:spcPts val="1300"/>
              </a:lnSpc>
              <a:buNone/>
            </a:pPr>
            <a:r>
              <a:rPr lang="en-US" sz="900" dirty="0">
                <a:solidFill>
                  <a:srgbClr val="E0E4E6"/>
                </a:solidFill>
                <a:latin typeface="Barlow" pitchFamily="34" charset="0"/>
                <a:ea typeface="Barlow" pitchFamily="34" charset="-122"/>
                <a:cs typeface="Barlow" pitchFamily="34" charset="-120"/>
              </a:rPr>
              <a:t>Every typographic decision in Neon Ink maps to one of three roles: Display, System Mono, or Body Copy. Each role has a distinct cognitive job.</a:t>
            </a:r>
            <a:endParaRPr lang="en-US" sz="900" dirty="0"/>
          </a:p>
        </p:txBody>
      </p:sp>
      <p:sp>
        <p:nvSpPr>
          <p:cNvPr id="6" name="Shape 4"/>
          <p:cNvSpPr/>
          <p:nvPr/>
        </p:nvSpPr>
        <p:spPr>
          <a:xfrm>
            <a:off x="533028" y="1819052"/>
            <a:ext cx="2600771" cy="8706"/>
          </a:xfrm>
          <a:prstGeom prst="rect">
            <a:avLst/>
          </a:prstGeom>
          <a:solidFill>
            <a:srgbClr val="E0E4E6">
              <a:alpha val="50000"/>
            </a:srgbClr>
          </a:solidFill>
          <a:ln/>
        </p:spPr>
      </p:sp>
      <p:sp>
        <p:nvSpPr>
          <p:cNvPr id="7" name="Text 5"/>
          <p:cNvSpPr/>
          <p:nvPr/>
        </p:nvSpPr>
        <p:spPr>
          <a:xfrm>
            <a:off x="533028" y="1966987"/>
            <a:ext cx="1356420" cy="161330"/>
          </a:xfrm>
          <a:prstGeom prst="rect">
            <a:avLst/>
          </a:prstGeom>
          <a:noFill/>
          <a:ln/>
        </p:spPr>
        <p:txBody>
          <a:bodyPr wrap="none" lIns="0" tIns="0" rIns="0" bIns="0" rtlCol="0" anchor="t"/>
          <a:lstStyle/>
          <a:p>
            <a:pPr algn="l" indent="0" marL="0">
              <a:lnSpc>
                <a:spcPts val="1250"/>
              </a:lnSpc>
              <a:buNone/>
            </a:pPr>
            <a:r>
              <a:rPr lang="en-US" sz="1000" b="1" dirty="0">
                <a:solidFill>
                  <a:srgbClr val="F0FCFF"/>
                </a:solidFill>
                <a:latin typeface="Spline Sans Bold" pitchFamily="34" charset="0"/>
                <a:ea typeface="Spline Sans Bold" pitchFamily="34" charset="-122"/>
                <a:cs typeface="Spline Sans Bold" pitchFamily="34" charset="-120"/>
              </a:rPr>
              <a:t>Recommended Stacks</a:t>
            </a:r>
            <a:endParaRPr lang="en-US" sz="1000" dirty="0"/>
          </a:p>
        </p:txBody>
      </p:sp>
      <p:sp>
        <p:nvSpPr>
          <p:cNvPr id="8" name="Text 6"/>
          <p:cNvSpPr/>
          <p:nvPr/>
        </p:nvSpPr>
        <p:spPr>
          <a:xfrm>
            <a:off x="533028" y="2226320"/>
            <a:ext cx="2600771" cy="171301"/>
          </a:xfrm>
          <a:prstGeom prst="rect">
            <a:avLst/>
          </a:prstGeom>
          <a:noFill/>
          <a:ln/>
        </p:spPr>
        <p:txBody>
          <a:bodyPr wrap="none" lIns="0" tIns="0" rIns="0" bIns="0" rtlCol="0" anchor="t"/>
          <a:lstStyle/>
          <a:p>
            <a:pPr algn="l" indent="0" marL="0">
              <a:lnSpc>
                <a:spcPts val="1300"/>
              </a:lnSpc>
              <a:buNone/>
            </a:pPr>
            <a:r>
              <a:rPr lang="en-US" sz="900" b="1" dirty="0">
                <a:solidFill>
                  <a:srgbClr val="E0E4E6"/>
                </a:solidFill>
                <a:latin typeface="Barlow" pitchFamily="34" charset="0"/>
                <a:ea typeface="Barlow" pitchFamily="34" charset="-122"/>
                <a:cs typeface="Barlow" pitchFamily="34" charset="-120"/>
              </a:rPr>
              <a:t>Display:</a:t>
            </a:r>
            <a:pPr algn="l" indent="0" marL="0">
              <a:lnSpc>
                <a:spcPts val="1300"/>
              </a:lnSpc>
              <a:buNone/>
            </a:pPr>
            <a:r>
              <a:rPr lang="en-US" sz="900" dirty="0">
                <a:solidFill>
                  <a:srgbClr val="E0E4E6"/>
                </a:solidFill>
                <a:latin typeface="Barlow" pitchFamily="34" charset="0"/>
                <a:ea typeface="Barlow" pitchFamily="34" charset="-122"/>
                <a:cs typeface="Barlow" pitchFamily="34" charset="-120"/>
              </a:rPr>
              <a:t> Rajdhani, Orbitron, system-ui</a:t>
            </a:r>
            <a:endParaRPr lang="en-US" sz="900" dirty="0"/>
          </a:p>
        </p:txBody>
      </p:sp>
      <p:sp>
        <p:nvSpPr>
          <p:cNvPr id="9" name="Text 7"/>
          <p:cNvSpPr/>
          <p:nvPr/>
        </p:nvSpPr>
        <p:spPr>
          <a:xfrm>
            <a:off x="533028" y="2485802"/>
            <a:ext cx="2600771" cy="171301"/>
          </a:xfrm>
          <a:prstGeom prst="rect">
            <a:avLst/>
          </a:prstGeom>
          <a:noFill/>
          <a:ln/>
        </p:spPr>
        <p:txBody>
          <a:bodyPr wrap="none" lIns="0" tIns="0" rIns="0" bIns="0" rtlCol="0" anchor="t"/>
          <a:lstStyle/>
          <a:p>
            <a:pPr algn="l" indent="0" marL="0">
              <a:lnSpc>
                <a:spcPts val="1300"/>
              </a:lnSpc>
              <a:buNone/>
            </a:pPr>
            <a:r>
              <a:rPr lang="en-US" sz="900" b="1" dirty="0">
                <a:solidFill>
                  <a:srgbClr val="E0E4E6"/>
                </a:solidFill>
                <a:latin typeface="Barlow" pitchFamily="34" charset="0"/>
                <a:ea typeface="Barlow" pitchFamily="34" charset="-122"/>
                <a:cs typeface="Barlow" pitchFamily="34" charset="-120"/>
              </a:rPr>
              <a:t>Mono:</a:t>
            </a:r>
            <a:pPr algn="l" indent="0" marL="0">
              <a:lnSpc>
                <a:spcPts val="1300"/>
              </a:lnSpc>
              <a:buNone/>
            </a:pPr>
            <a:r>
              <a:rPr lang="en-US" sz="900" dirty="0">
                <a:solidFill>
                  <a:srgbClr val="E0E4E6"/>
                </a:solidFill>
                <a:latin typeface="Barlow" pitchFamily="34" charset="0"/>
                <a:ea typeface="Barlow" pitchFamily="34" charset="-122"/>
                <a:cs typeface="Barlow" pitchFamily="34" charset="-120"/>
              </a:rPr>
              <a:t> JetBrains Mono, Cascadia Code</a:t>
            </a:r>
            <a:endParaRPr lang="en-US" sz="900" dirty="0"/>
          </a:p>
        </p:txBody>
      </p:sp>
      <p:sp>
        <p:nvSpPr>
          <p:cNvPr id="10" name="Text 8"/>
          <p:cNvSpPr/>
          <p:nvPr/>
        </p:nvSpPr>
        <p:spPr>
          <a:xfrm>
            <a:off x="533028" y="2745284"/>
            <a:ext cx="2600771" cy="171301"/>
          </a:xfrm>
          <a:prstGeom prst="rect">
            <a:avLst/>
          </a:prstGeom>
          <a:noFill/>
          <a:ln/>
        </p:spPr>
        <p:txBody>
          <a:bodyPr wrap="none" lIns="0" tIns="0" rIns="0" bIns="0" rtlCol="0" anchor="t"/>
          <a:lstStyle/>
          <a:p>
            <a:pPr algn="l" indent="0" marL="0">
              <a:lnSpc>
                <a:spcPts val="1300"/>
              </a:lnSpc>
              <a:buNone/>
            </a:pPr>
            <a:r>
              <a:rPr lang="en-US" sz="900" b="1" dirty="0">
                <a:solidFill>
                  <a:srgbClr val="E0E4E6"/>
                </a:solidFill>
                <a:latin typeface="Barlow" pitchFamily="34" charset="0"/>
                <a:ea typeface="Barlow" pitchFamily="34" charset="-122"/>
                <a:cs typeface="Barlow" pitchFamily="34" charset="-120"/>
              </a:rPr>
              <a:t>Body:</a:t>
            </a:r>
            <a:pPr algn="l" indent="0" marL="0">
              <a:lnSpc>
                <a:spcPts val="1300"/>
              </a:lnSpc>
              <a:buNone/>
            </a:pPr>
            <a:r>
              <a:rPr lang="en-US" sz="900" dirty="0">
                <a:solidFill>
                  <a:srgbClr val="E0E4E6"/>
                </a:solidFill>
                <a:latin typeface="Barlow" pitchFamily="34" charset="0"/>
                <a:ea typeface="Barlow" pitchFamily="34" charset="-122"/>
                <a:cs typeface="Barlow" pitchFamily="34" charset="-120"/>
              </a:rPr>
              <a:t> Plain readable sans-serif</a:t>
            </a:r>
            <a:endParaRPr lang="en-US" sz="900" dirty="0"/>
          </a:p>
        </p:txBody>
      </p:sp>
      <p:sp>
        <p:nvSpPr>
          <p:cNvPr id="11" name="Shape 9"/>
          <p:cNvSpPr/>
          <p:nvPr/>
        </p:nvSpPr>
        <p:spPr>
          <a:xfrm>
            <a:off x="3454450" y="918790"/>
            <a:ext cx="5193729" cy="1193155"/>
          </a:xfrm>
          <a:prstGeom prst="roundRect">
            <a:avLst>
              <a:gd name="adj" fmla="val 14605"/>
            </a:avLst>
          </a:prstGeom>
          <a:solidFill>
            <a:srgbClr val="0A081B">
              <a:alpha val="75000"/>
            </a:srgbClr>
          </a:solidFill>
          <a:ln w="14288">
            <a:solidFill>
              <a:srgbClr val="16FFBB"/>
            </a:solidFill>
            <a:prstDash val="solid"/>
          </a:ln>
        </p:spPr>
      </p:sp>
      <p:sp>
        <p:nvSpPr>
          <p:cNvPr id="12" name="Shape 10"/>
          <p:cNvSpPr/>
          <p:nvPr/>
        </p:nvSpPr>
        <p:spPr>
          <a:xfrm>
            <a:off x="3468737" y="933078"/>
            <a:ext cx="5165154" cy="348481"/>
          </a:xfrm>
          <a:prstGeom prst="roundRect">
            <a:avLst>
              <a:gd name="adj" fmla="val 45085"/>
            </a:avLst>
          </a:prstGeom>
          <a:solidFill>
            <a:srgbClr val="0A081B"/>
          </a:solidFill>
          <a:ln/>
        </p:spPr>
      </p:sp>
      <p:sp>
        <p:nvSpPr>
          <p:cNvPr id="13" name="Text 11"/>
          <p:cNvSpPr/>
          <p:nvPr/>
        </p:nvSpPr>
        <p:spPr>
          <a:xfrm>
            <a:off x="3584897" y="1379562"/>
            <a:ext cx="1290786" cy="161330"/>
          </a:xfrm>
          <a:prstGeom prst="rect">
            <a:avLst/>
          </a:prstGeom>
          <a:noFill/>
          <a:ln/>
        </p:spPr>
        <p:txBody>
          <a:bodyPr wrap="none" lIns="0" tIns="0" rIns="0" bIns="0" rtlCol="0" anchor="t"/>
          <a:lstStyle/>
          <a:p>
            <a:pPr algn="l" indent="0" marL="0">
              <a:lnSpc>
                <a:spcPts val="1250"/>
              </a:lnSpc>
              <a:buNone/>
            </a:pPr>
            <a:r>
              <a:rPr lang="en-US" sz="1000" b="1" dirty="0">
                <a:solidFill>
                  <a:srgbClr val="E0E4E6"/>
                </a:solidFill>
                <a:latin typeface="Spline Sans Bold" pitchFamily="34" charset="0"/>
                <a:ea typeface="Spline Sans Bold" pitchFamily="34" charset="-122"/>
                <a:cs typeface="Spline Sans Bold" pitchFamily="34" charset="-120"/>
              </a:rPr>
              <a:t>Display</a:t>
            </a:r>
            <a:endParaRPr lang="en-US" sz="1000" dirty="0"/>
          </a:p>
        </p:txBody>
      </p:sp>
      <p:sp>
        <p:nvSpPr>
          <p:cNvPr id="14" name="Text 12"/>
          <p:cNvSpPr/>
          <p:nvPr/>
        </p:nvSpPr>
        <p:spPr>
          <a:xfrm>
            <a:off x="3584897" y="1638895"/>
            <a:ext cx="4932834" cy="342602"/>
          </a:xfrm>
          <a:prstGeom prst="rect">
            <a:avLst/>
          </a:prstGeom>
          <a:noFill/>
          <a:ln/>
        </p:spPr>
        <p:txBody>
          <a:bodyPr wrap="square" lIns="0" tIns="0" rIns="0" bIns="0" rtlCol="0" anchor="t"/>
          <a:lstStyle/>
          <a:p>
            <a:pPr algn="l" indent="0" marL="0">
              <a:lnSpc>
                <a:spcPts val="1300"/>
              </a:lnSpc>
              <a:buNone/>
            </a:pPr>
            <a:r>
              <a:rPr lang="en-US" sz="900" dirty="0">
                <a:solidFill>
                  <a:srgbClr val="E0E4E6"/>
                </a:solidFill>
                <a:latin typeface="Barlow" pitchFamily="34" charset="0"/>
                <a:ea typeface="Barlow" pitchFamily="34" charset="-122"/>
                <a:cs typeface="Barlow" pitchFamily="34" charset="-120"/>
              </a:rPr>
              <a:t>Heavy, condensed, optionally italic. Used for hero headlines, campaign phrases, large theme labels, and high-energy section headers. </a:t>
            </a:r>
            <a:pPr algn="l" indent="0" marL="0">
              <a:lnSpc>
                <a:spcPts val="1300"/>
              </a:lnSpc>
              <a:buNone/>
            </a:pPr>
            <a:r>
              <a:rPr lang="en-US" sz="900" b="1" dirty="0">
                <a:solidFill>
                  <a:srgbClr val="E0E4E6"/>
                </a:solidFill>
                <a:latin typeface="Barlow" pitchFamily="34" charset="0"/>
                <a:ea typeface="Barlow" pitchFamily="34" charset="-122"/>
                <a:cs typeface="Barlow" pitchFamily="34" charset="-120"/>
              </a:rPr>
              <a:t>Never</a:t>
            </a:r>
            <a:pPr algn="l" indent="0" marL="0">
              <a:lnSpc>
                <a:spcPts val="1300"/>
              </a:lnSpc>
              <a:buNone/>
            </a:pPr>
            <a:r>
              <a:rPr lang="en-US" sz="900" dirty="0">
                <a:solidFill>
                  <a:srgbClr val="E0E4E6"/>
                </a:solidFill>
                <a:latin typeface="Barlow" pitchFamily="34" charset="0"/>
                <a:ea typeface="Barlow" pitchFamily="34" charset="-122"/>
                <a:cs typeface="Barlow" pitchFamily="34" charset="-120"/>
              </a:rPr>
              <a:t> for dense metadata or long paragraphs.</a:t>
            </a:r>
            <a:endParaRPr lang="en-US" sz="900" dirty="0"/>
          </a:p>
        </p:txBody>
      </p:sp>
      <p:sp>
        <p:nvSpPr>
          <p:cNvPr id="15" name="Shape 13"/>
          <p:cNvSpPr/>
          <p:nvPr/>
        </p:nvSpPr>
        <p:spPr>
          <a:xfrm>
            <a:off x="3454450" y="2209949"/>
            <a:ext cx="5193729" cy="1193155"/>
          </a:xfrm>
          <a:prstGeom prst="roundRect">
            <a:avLst>
              <a:gd name="adj" fmla="val 14605"/>
            </a:avLst>
          </a:prstGeom>
          <a:solidFill>
            <a:srgbClr val="0A081B">
              <a:alpha val="75000"/>
            </a:srgbClr>
          </a:solidFill>
          <a:ln w="14288">
            <a:solidFill>
              <a:srgbClr val="29DDDA"/>
            </a:solidFill>
            <a:prstDash val="solid"/>
          </a:ln>
        </p:spPr>
      </p:sp>
      <p:sp>
        <p:nvSpPr>
          <p:cNvPr id="16" name="Shape 14"/>
          <p:cNvSpPr/>
          <p:nvPr/>
        </p:nvSpPr>
        <p:spPr>
          <a:xfrm>
            <a:off x="3468737" y="2224236"/>
            <a:ext cx="5165154" cy="348481"/>
          </a:xfrm>
          <a:prstGeom prst="roundRect">
            <a:avLst>
              <a:gd name="adj" fmla="val 45085"/>
            </a:avLst>
          </a:prstGeom>
          <a:solidFill>
            <a:srgbClr val="0A081B"/>
          </a:solidFill>
          <a:ln/>
        </p:spPr>
      </p:sp>
      <p:sp>
        <p:nvSpPr>
          <p:cNvPr id="17" name="Text 15"/>
          <p:cNvSpPr/>
          <p:nvPr/>
        </p:nvSpPr>
        <p:spPr>
          <a:xfrm>
            <a:off x="3584897" y="2670721"/>
            <a:ext cx="1290786" cy="161330"/>
          </a:xfrm>
          <a:prstGeom prst="rect">
            <a:avLst/>
          </a:prstGeom>
          <a:noFill/>
          <a:ln/>
        </p:spPr>
        <p:txBody>
          <a:bodyPr wrap="none" lIns="0" tIns="0" rIns="0" bIns="0" rtlCol="0" anchor="t"/>
          <a:lstStyle/>
          <a:p>
            <a:pPr algn="l" indent="0" marL="0">
              <a:lnSpc>
                <a:spcPts val="1250"/>
              </a:lnSpc>
              <a:buNone/>
            </a:pPr>
            <a:r>
              <a:rPr lang="en-US" sz="1000" b="1" dirty="0">
                <a:solidFill>
                  <a:srgbClr val="E0E4E6"/>
                </a:solidFill>
                <a:latin typeface="Spline Sans Bold" pitchFamily="34" charset="0"/>
                <a:ea typeface="Spline Sans Bold" pitchFamily="34" charset="-122"/>
                <a:cs typeface="Spline Sans Bold" pitchFamily="34" charset="-120"/>
              </a:rPr>
              <a:t>System Mono</a:t>
            </a:r>
            <a:endParaRPr lang="en-US" sz="1000" dirty="0"/>
          </a:p>
        </p:txBody>
      </p:sp>
      <p:sp>
        <p:nvSpPr>
          <p:cNvPr id="18" name="Text 16"/>
          <p:cNvSpPr/>
          <p:nvPr/>
        </p:nvSpPr>
        <p:spPr>
          <a:xfrm>
            <a:off x="3584897" y="2930054"/>
            <a:ext cx="4932834" cy="342602"/>
          </a:xfrm>
          <a:prstGeom prst="rect">
            <a:avLst/>
          </a:prstGeom>
          <a:noFill/>
          <a:ln/>
        </p:spPr>
        <p:txBody>
          <a:bodyPr wrap="square" lIns="0" tIns="0" rIns="0" bIns="0" rtlCol="0" anchor="t"/>
          <a:lstStyle/>
          <a:p>
            <a:pPr algn="l" indent="0" marL="0">
              <a:lnSpc>
                <a:spcPts val="1300"/>
              </a:lnSpc>
              <a:buNone/>
            </a:pPr>
            <a:r>
              <a:rPr lang="en-US" sz="900" dirty="0">
                <a:solidFill>
                  <a:srgbClr val="E0E4E6"/>
                </a:solidFill>
                <a:latin typeface="Barlow" pitchFamily="34" charset="0"/>
                <a:ea typeface="Barlow" pitchFamily="34" charset="-122"/>
                <a:cs typeface="Barlow" pitchFamily="34" charset="-120"/>
              </a:rPr>
              <a:t>The technical backbone. Used for dataset IDs, version numbers, pipeline names, build status, commands, metadata rows, and manifest references.</a:t>
            </a:r>
            <a:endParaRPr lang="en-US" sz="900" dirty="0"/>
          </a:p>
        </p:txBody>
      </p:sp>
      <p:sp>
        <p:nvSpPr>
          <p:cNvPr id="19" name="Shape 17"/>
          <p:cNvSpPr/>
          <p:nvPr/>
        </p:nvSpPr>
        <p:spPr>
          <a:xfrm>
            <a:off x="3454450" y="3501107"/>
            <a:ext cx="5193729" cy="1193155"/>
          </a:xfrm>
          <a:prstGeom prst="roundRect">
            <a:avLst>
              <a:gd name="adj" fmla="val 14605"/>
            </a:avLst>
          </a:prstGeom>
          <a:solidFill>
            <a:srgbClr val="0A081B">
              <a:alpha val="75000"/>
            </a:srgbClr>
          </a:solidFill>
          <a:ln w="14288">
            <a:solidFill>
              <a:srgbClr val="37A7E7"/>
            </a:solidFill>
            <a:prstDash val="solid"/>
          </a:ln>
        </p:spPr>
      </p:sp>
      <p:sp>
        <p:nvSpPr>
          <p:cNvPr id="20" name="Shape 18"/>
          <p:cNvSpPr/>
          <p:nvPr/>
        </p:nvSpPr>
        <p:spPr>
          <a:xfrm>
            <a:off x="3468737" y="3515395"/>
            <a:ext cx="5165154" cy="348481"/>
          </a:xfrm>
          <a:prstGeom prst="roundRect">
            <a:avLst>
              <a:gd name="adj" fmla="val 45085"/>
            </a:avLst>
          </a:prstGeom>
          <a:solidFill>
            <a:srgbClr val="0A081B"/>
          </a:solidFill>
          <a:ln/>
        </p:spPr>
      </p:sp>
      <p:sp>
        <p:nvSpPr>
          <p:cNvPr id="21" name="Text 19"/>
          <p:cNvSpPr/>
          <p:nvPr/>
        </p:nvSpPr>
        <p:spPr>
          <a:xfrm>
            <a:off x="3584897" y="3961879"/>
            <a:ext cx="1290786" cy="161330"/>
          </a:xfrm>
          <a:prstGeom prst="rect">
            <a:avLst/>
          </a:prstGeom>
          <a:noFill/>
          <a:ln/>
        </p:spPr>
        <p:txBody>
          <a:bodyPr wrap="none" lIns="0" tIns="0" rIns="0" bIns="0" rtlCol="0" anchor="t"/>
          <a:lstStyle/>
          <a:p>
            <a:pPr algn="l" indent="0" marL="0">
              <a:lnSpc>
                <a:spcPts val="1250"/>
              </a:lnSpc>
              <a:buNone/>
            </a:pPr>
            <a:r>
              <a:rPr lang="en-US" sz="1000" b="1" dirty="0">
                <a:solidFill>
                  <a:srgbClr val="E0E4E6"/>
                </a:solidFill>
                <a:latin typeface="Spline Sans Bold" pitchFamily="34" charset="0"/>
                <a:ea typeface="Spline Sans Bold" pitchFamily="34" charset="-122"/>
                <a:cs typeface="Spline Sans Bold" pitchFamily="34" charset="-120"/>
              </a:rPr>
              <a:t>Body Copy</a:t>
            </a:r>
            <a:endParaRPr lang="en-US" sz="1000" dirty="0"/>
          </a:p>
        </p:txBody>
      </p:sp>
      <p:sp>
        <p:nvSpPr>
          <p:cNvPr id="22" name="Text 20"/>
          <p:cNvSpPr/>
          <p:nvPr/>
        </p:nvSpPr>
        <p:spPr>
          <a:xfrm>
            <a:off x="3584897" y="4221212"/>
            <a:ext cx="4932834" cy="342602"/>
          </a:xfrm>
          <a:prstGeom prst="rect">
            <a:avLst/>
          </a:prstGeom>
          <a:noFill/>
          <a:ln/>
        </p:spPr>
        <p:txBody>
          <a:bodyPr wrap="square" lIns="0" tIns="0" rIns="0" bIns="0" rtlCol="0" anchor="t"/>
          <a:lstStyle/>
          <a:p>
            <a:pPr algn="l" indent="0" marL="0">
              <a:lnSpc>
                <a:spcPts val="1300"/>
              </a:lnSpc>
              <a:buNone/>
            </a:pPr>
            <a:r>
              <a:rPr lang="en-US" sz="900" dirty="0">
                <a:solidFill>
                  <a:srgbClr val="E0E4E6"/>
                </a:solidFill>
                <a:latin typeface="Barlow" pitchFamily="34" charset="0"/>
                <a:ea typeface="Barlow" pitchFamily="34" charset="-122"/>
                <a:cs typeface="Barlow" pitchFamily="34" charset="-120"/>
              </a:rPr>
              <a:t>Plain, readable, and direct. Let panels, semantic color, and SVG artifacts carry the visual intensity. Body copy provides clarity, not decoration.</a:t>
            </a:r>
            <a:endParaRPr lang="en-US" sz="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516285" y="383232"/>
            <a:ext cx="2868364" cy="358527"/>
          </a:xfrm>
          <a:prstGeom prst="rect">
            <a:avLst/>
          </a:prstGeom>
          <a:noFill/>
          <a:ln/>
        </p:spPr>
        <p:txBody>
          <a:bodyPr wrap="none" lIns="0" tIns="0" rIns="0" bIns="0" rtlCol="0" anchor="t"/>
          <a:lstStyle/>
          <a:p>
            <a:pPr algn="l" indent="0" marL="0">
              <a:lnSpc>
                <a:spcPts val="2800"/>
              </a:lnSpc>
              <a:buNone/>
            </a:pPr>
            <a:r>
              <a:rPr lang="en-US" sz="2250" b="1" dirty="0">
                <a:solidFill>
                  <a:srgbClr val="F0FCFF"/>
                </a:solidFill>
                <a:latin typeface="Spline Sans Bold" pitchFamily="34" charset="0"/>
                <a:ea typeface="Spline Sans Bold" pitchFamily="34" charset="-122"/>
                <a:cs typeface="Spline Sans Bold" pitchFamily="34" charset="-120"/>
              </a:rPr>
              <a:t>Panel State System</a:t>
            </a:r>
            <a:endParaRPr lang="en-US" sz="2250" dirty="0"/>
          </a:p>
        </p:txBody>
      </p:sp>
      <p:sp>
        <p:nvSpPr>
          <p:cNvPr id="3" name="Text 1"/>
          <p:cNvSpPr/>
          <p:nvPr/>
        </p:nvSpPr>
        <p:spPr>
          <a:xfrm>
            <a:off x="516285" y="983754"/>
            <a:ext cx="8111430" cy="400199"/>
          </a:xfrm>
          <a:prstGeom prst="rect">
            <a:avLst/>
          </a:prstGeom>
          <a:noFill/>
          <a:ln/>
        </p:spPr>
        <p:txBody>
          <a:bodyPr wrap="squar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Every artifact panel has a </a:t>
            </a:r>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single dominant state</a:t>
            </a:r>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 communicated through border color, glow intensity, and badge label. Secondary semantic colors appear only as small badges, icons, or metadata dots.</a:t>
            </a:r>
            <a:endParaRPr lang="en-US" sz="1000" dirty="0"/>
          </a:p>
        </p:txBody>
      </p:sp>
      <p:sp>
        <p:nvSpPr>
          <p:cNvPr id="4" name="Shape 2"/>
          <p:cNvSpPr/>
          <p:nvPr/>
        </p:nvSpPr>
        <p:spPr>
          <a:xfrm>
            <a:off x="516285" y="1520056"/>
            <a:ext cx="8111430" cy="3240212"/>
          </a:xfrm>
          <a:prstGeom prst="roundRect">
            <a:avLst>
              <a:gd name="adj" fmla="val 5976"/>
            </a:avLst>
          </a:prstGeom>
          <a:noFill/>
          <a:ln w="4763">
            <a:solidFill>
              <a:srgbClr val="FFFFFF">
                <a:alpha val="24000"/>
              </a:srgbClr>
            </a:solidFill>
            <a:prstDash val="solid"/>
          </a:ln>
        </p:spPr>
      </p:sp>
      <p:sp>
        <p:nvSpPr>
          <p:cNvPr id="5" name="Text 3"/>
          <p:cNvSpPr/>
          <p:nvPr/>
        </p:nvSpPr>
        <p:spPr>
          <a:xfrm>
            <a:off x="650230" y="1602135"/>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State</a:t>
            </a:r>
            <a:endParaRPr lang="en-US" sz="1000" dirty="0"/>
          </a:p>
        </p:txBody>
      </p:sp>
      <p:sp>
        <p:nvSpPr>
          <p:cNvPr id="6" name="Text 4"/>
          <p:cNvSpPr/>
          <p:nvPr/>
        </p:nvSpPr>
        <p:spPr>
          <a:xfrm>
            <a:off x="2110904" y="1602135"/>
            <a:ext cx="2572792"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Visual Behavior</a:t>
            </a:r>
            <a:endParaRPr lang="en-US" sz="1000" dirty="0"/>
          </a:p>
        </p:txBody>
      </p:sp>
      <p:sp>
        <p:nvSpPr>
          <p:cNvPr id="7" name="Text 5"/>
          <p:cNvSpPr/>
          <p:nvPr/>
        </p:nvSpPr>
        <p:spPr>
          <a:xfrm>
            <a:off x="4946526" y="1602135"/>
            <a:ext cx="354739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Semantic Meaning</a:t>
            </a:r>
            <a:endParaRPr lang="en-US" sz="1000" dirty="0"/>
          </a:p>
        </p:txBody>
      </p:sp>
      <p:sp>
        <p:nvSpPr>
          <p:cNvPr id="8" name="Text 6"/>
          <p:cNvSpPr/>
          <p:nvPr/>
        </p:nvSpPr>
        <p:spPr>
          <a:xfrm>
            <a:off x="650230" y="1961629"/>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idle</a:t>
            </a:r>
            <a:endParaRPr lang="en-US" sz="1000" dirty="0"/>
          </a:p>
        </p:txBody>
      </p:sp>
      <p:sp>
        <p:nvSpPr>
          <p:cNvPr id="9" name="Text 7"/>
          <p:cNvSpPr/>
          <p:nvPr/>
        </p:nvSpPr>
        <p:spPr>
          <a:xfrm>
            <a:off x="2110904" y="1961629"/>
            <a:ext cx="2572792"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Dim border, no glow</a:t>
            </a:r>
            <a:endParaRPr lang="en-US" sz="1000" dirty="0"/>
          </a:p>
        </p:txBody>
      </p:sp>
      <p:sp>
        <p:nvSpPr>
          <p:cNvPr id="10" name="Text 8"/>
          <p:cNvSpPr/>
          <p:nvPr/>
        </p:nvSpPr>
        <p:spPr>
          <a:xfrm>
            <a:off x="4946526" y="1961629"/>
            <a:ext cx="3547393"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Dormant, quiet, or default artifact</a:t>
            </a:r>
            <a:endParaRPr lang="en-US" sz="1000" dirty="0"/>
          </a:p>
        </p:txBody>
      </p:sp>
      <p:sp>
        <p:nvSpPr>
          <p:cNvPr id="11" name="Text 9"/>
          <p:cNvSpPr/>
          <p:nvPr/>
        </p:nvSpPr>
        <p:spPr>
          <a:xfrm>
            <a:off x="650230" y="2321123"/>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active</a:t>
            </a:r>
            <a:endParaRPr lang="en-US" sz="1000" dirty="0"/>
          </a:p>
        </p:txBody>
      </p:sp>
      <p:sp>
        <p:nvSpPr>
          <p:cNvPr id="12" name="Text 10"/>
          <p:cNvSpPr/>
          <p:nvPr/>
        </p:nvSpPr>
        <p:spPr>
          <a:xfrm>
            <a:off x="2110904" y="2321123"/>
            <a:ext cx="2572792"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Soft cyan glow</a:t>
            </a:r>
            <a:endParaRPr lang="en-US" sz="1000" dirty="0"/>
          </a:p>
        </p:txBody>
      </p:sp>
      <p:sp>
        <p:nvSpPr>
          <p:cNvPr id="13" name="Text 11"/>
          <p:cNvSpPr/>
          <p:nvPr/>
        </p:nvSpPr>
        <p:spPr>
          <a:xfrm>
            <a:off x="4946526" y="2321123"/>
            <a:ext cx="3547393"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Current, selected, browsed, or ready</a:t>
            </a:r>
            <a:endParaRPr lang="en-US" sz="1000" dirty="0"/>
          </a:p>
        </p:txBody>
      </p:sp>
      <p:sp>
        <p:nvSpPr>
          <p:cNvPr id="14" name="Text 12"/>
          <p:cNvSpPr/>
          <p:nvPr/>
        </p:nvSpPr>
        <p:spPr>
          <a:xfrm>
            <a:off x="650230" y="2680618"/>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running</a:t>
            </a:r>
            <a:endParaRPr lang="en-US" sz="1000" dirty="0"/>
          </a:p>
        </p:txBody>
      </p:sp>
      <p:sp>
        <p:nvSpPr>
          <p:cNvPr id="15" name="Text 13"/>
          <p:cNvSpPr/>
          <p:nvPr/>
        </p:nvSpPr>
        <p:spPr>
          <a:xfrm>
            <a:off x="2110904" y="2680618"/>
            <a:ext cx="2572792"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Pulsing violet glow</a:t>
            </a:r>
            <a:endParaRPr lang="en-US" sz="1000" dirty="0"/>
          </a:p>
        </p:txBody>
      </p:sp>
      <p:sp>
        <p:nvSpPr>
          <p:cNvPr id="16" name="Text 14"/>
          <p:cNvSpPr/>
          <p:nvPr/>
        </p:nvSpPr>
        <p:spPr>
          <a:xfrm>
            <a:off x="4946526" y="2680618"/>
            <a:ext cx="3547393"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Pipeline or transformation in progress</a:t>
            </a:r>
            <a:endParaRPr lang="en-US" sz="1000" dirty="0"/>
          </a:p>
        </p:txBody>
      </p:sp>
      <p:sp>
        <p:nvSpPr>
          <p:cNvPr id="17" name="Text 15"/>
          <p:cNvSpPr/>
          <p:nvPr/>
        </p:nvSpPr>
        <p:spPr>
          <a:xfrm>
            <a:off x="650230" y="3040112"/>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featured</a:t>
            </a:r>
            <a:endParaRPr lang="en-US" sz="1000" dirty="0"/>
          </a:p>
        </p:txBody>
      </p:sp>
      <p:sp>
        <p:nvSpPr>
          <p:cNvPr id="18" name="Text 16"/>
          <p:cNvSpPr/>
          <p:nvPr/>
        </p:nvSpPr>
        <p:spPr>
          <a:xfrm>
            <a:off x="2110904" y="3040112"/>
            <a:ext cx="2572792"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Magenta glow</a:t>
            </a:r>
            <a:endParaRPr lang="en-US" sz="1000" dirty="0"/>
          </a:p>
        </p:txBody>
      </p:sp>
      <p:sp>
        <p:nvSpPr>
          <p:cNvPr id="19" name="Text 17"/>
          <p:cNvSpPr/>
          <p:nvPr/>
        </p:nvSpPr>
        <p:spPr>
          <a:xfrm>
            <a:off x="4946526" y="3040112"/>
            <a:ext cx="3547393"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Notable, new, creative, or highlighted</a:t>
            </a:r>
            <a:endParaRPr lang="en-US" sz="1000" dirty="0"/>
          </a:p>
        </p:txBody>
      </p:sp>
      <p:sp>
        <p:nvSpPr>
          <p:cNvPr id="20" name="Text 18"/>
          <p:cNvSpPr/>
          <p:nvPr/>
        </p:nvSpPr>
        <p:spPr>
          <a:xfrm>
            <a:off x="650230" y="3399606"/>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verified</a:t>
            </a:r>
            <a:endParaRPr lang="en-US" sz="1000" dirty="0"/>
          </a:p>
        </p:txBody>
      </p:sp>
      <p:sp>
        <p:nvSpPr>
          <p:cNvPr id="21" name="Text 19"/>
          <p:cNvSpPr/>
          <p:nvPr/>
        </p:nvSpPr>
        <p:spPr>
          <a:xfrm>
            <a:off x="2110904" y="3399606"/>
            <a:ext cx="2572792"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Green status signal</a:t>
            </a:r>
            <a:endParaRPr lang="en-US" sz="1000" dirty="0"/>
          </a:p>
        </p:txBody>
      </p:sp>
      <p:sp>
        <p:nvSpPr>
          <p:cNvPr id="22" name="Text 20"/>
          <p:cNvSpPr/>
          <p:nvPr/>
        </p:nvSpPr>
        <p:spPr>
          <a:xfrm>
            <a:off x="4946526" y="3399606"/>
            <a:ext cx="3547393"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Quality or license validated</a:t>
            </a:r>
            <a:endParaRPr lang="en-US" sz="1000" dirty="0"/>
          </a:p>
        </p:txBody>
      </p:sp>
      <p:sp>
        <p:nvSpPr>
          <p:cNvPr id="23" name="Text 21"/>
          <p:cNvSpPr/>
          <p:nvPr/>
        </p:nvSpPr>
        <p:spPr>
          <a:xfrm>
            <a:off x="650230" y="3759101"/>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warning</a:t>
            </a:r>
            <a:endParaRPr lang="en-US" sz="1000" dirty="0"/>
          </a:p>
        </p:txBody>
      </p:sp>
      <p:sp>
        <p:nvSpPr>
          <p:cNvPr id="24" name="Text 22"/>
          <p:cNvSpPr/>
          <p:nvPr/>
        </p:nvSpPr>
        <p:spPr>
          <a:xfrm>
            <a:off x="2110904" y="3759101"/>
            <a:ext cx="2572792"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Yellow accent / glow</a:t>
            </a:r>
            <a:endParaRPr lang="en-US" sz="1000" dirty="0"/>
          </a:p>
        </p:txBody>
      </p:sp>
      <p:sp>
        <p:nvSpPr>
          <p:cNvPr id="25" name="Text 23"/>
          <p:cNvSpPr/>
          <p:nvPr/>
        </p:nvSpPr>
        <p:spPr>
          <a:xfrm>
            <a:off x="4946526" y="3759101"/>
            <a:ext cx="3547393"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Needs review or carries a caveat</a:t>
            </a:r>
            <a:endParaRPr lang="en-US" sz="1000" dirty="0"/>
          </a:p>
        </p:txBody>
      </p:sp>
      <p:sp>
        <p:nvSpPr>
          <p:cNvPr id="26" name="Text 24"/>
          <p:cNvSpPr/>
          <p:nvPr/>
        </p:nvSpPr>
        <p:spPr>
          <a:xfrm>
            <a:off x="650230" y="4118595"/>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error</a:t>
            </a:r>
            <a:endParaRPr lang="en-US" sz="1000" dirty="0"/>
          </a:p>
        </p:txBody>
      </p:sp>
      <p:sp>
        <p:nvSpPr>
          <p:cNvPr id="27" name="Text 25"/>
          <p:cNvSpPr/>
          <p:nvPr/>
        </p:nvSpPr>
        <p:spPr>
          <a:xfrm>
            <a:off x="2110904" y="4118595"/>
            <a:ext cx="2572792"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Red accent / glow</a:t>
            </a:r>
            <a:endParaRPr lang="en-US" sz="1000" dirty="0"/>
          </a:p>
        </p:txBody>
      </p:sp>
      <p:sp>
        <p:nvSpPr>
          <p:cNvPr id="28" name="Text 26"/>
          <p:cNvSpPr/>
          <p:nvPr/>
        </p:nvSpPr>
        <p:spPr>
          <a:xfrm>
            <a:off x="4946526" y="4118595"/>
            <a:ext cx="3547393"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Failed, blocked, or invalid</a:t>
            </a:r>
            <a:endParaRPr lang="en-US" sz="1000" dirty="0"/>
          </a:p>
        </p:txBody>
      </p:sp>
      <p:sp>
        <p:nvSpPr>
          <p:cNvPr id="29" name="Text 27"/>
          <p:cNvSpPr/>
          <p:nvPr/>
        </p:nvSpPr>
        <p:spPr>
          <a:xfrm>
            <a:off x="650230" y="4478089"/>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archived</a:t>
            </a:r>
            <a:endParaRPr lang="en-US" sz="1000" dirty="0"/>
          </a:p>
        </p:txBody>
      </p:sp>
      <p:sp>
        <p:nvSpPr>
          <p:cNvPr id="30" name="Text 28"/>
          <p:cNvSpPr/>
          <p:nvPr/>
        </p:nvSpPr>
        <p:spPr>
          <a:xfrm>
            <a:off x="2110904" y="4478089"/>
            <a:ext cx="2572792"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Slate/gray muted styling</a:t>
            </a:r>
            <a:endParaRPr lang="en-US" sz="1000" dirty="0"/>
          </a:p>
        </p:txBody>
      </p:sp>
      <p:sp>
        <p:nvSpPr>
          <p:cNvPr id="31" name="Text 29"/>
          <p:cNvSpPr/>
          <p:nvPr/>
        </p:nvSpPr>
        <p:spPr>
          <a:xfrm>
            <a:off x="4946526" y="4478089"/>
            <a:ext cx="3547393"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Dormant, mirrored, or historical</a:t>
            </a:r>
            <a:endParaRPr lang="en-US" sz="1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50664" y="425425"/>
            <a:ext cx="3121744" cy="382488"/>
          </a:xfrm>
          <a:prstGeom prst="rect">
            <a:avLst/>
          </a:prstGeom>
          <a:noFill/>
          <a:ln/>
        </p:spPr>
        <p:txBody>
          <a:bodyPr wrap="none" lIns="0" tIns="0" rIns="0" bIns="0" rtlCol="0" anchor="t"/>
          <a:lstStyle/>
          <a:p>
            <a:pPr algn="l" indent="0" marL="0">
              <a:lnSpc>
                <a:spcPts val="3000"/>
              </a:lnSpc>
              <a:buNone/>
            </a:pPr>
            <a:r>
              <a:rPr lang="en-US" sz="2400" b="1" dirty="0">
                <a:solidFill>
                  <a:srgbClr val="F0FCFF"/>
                </a:solidFill>
                <a:latin typeface="Spline Sans Bold" pitchFamily="34" charset="0"/>
                <a:ea typeface="Spline Sans Bold" pitchFamily="34" charset="-122"/>
                <a:cs typeface="Spline Sans Bold" pitchFamily="34" charset="-120"/>
              </a:rPr>
              <a:t>Component Grammar</a:t>
            </a:r>
            <a:endParaRPr lang="en-US" sz="2400" dirty="0"/>
          </a:p>
        </p:txBody>
      </p:sp>
      <p:sp>
        <p:nvSpPr>
          <p:cNvPr id="3" name="Text 1"/>
          <p:cNvSpPr/>
          <p:nvPr/>
        </p:nvSpPr>
        <p:spPr>
          <a:xfrm>
            <a:off x="550664" y="1083246"/>
            <a:ext cx="8042672" cy="440531"/>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Every component in Neon Ink has a defined semantic role. Panels, badges, tags, and links each carry meaning through consistent color and form.</a:t>
            </a:r>
            <a:endParaRPr lang="en-US" sz="10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0664" y="1678632"/>
            <a:ext cx="275332" cy="275332"/>
          </a:xfrm>
          <a:prstGeom prst="rect">
            <a:avLst/>
          </a:prstGeom>
        </p:spPr>
      </p:pic>
      <p:sp>
        <p:nvSpPr>
          <p:cNvPr id="5" name="Text 2"/>
          <p:cNvSpPr/>
          <p:nvPr/>
        </p:nvSpPr>
        <p:spPr>
          <a:xfrm>
            <a:off x="550664" y="2126010"/>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Artifact Panels</a:t>
            </a:r>
            <a:endParaRPr lang="en-US" sz="1200" dirty="0"/>
          </a:p>
        </p:txBody>
      </p:sp>
      <p:sp>
        <p:nvSpPr>
          <p:cNvPr id="6" name="Text 3"/>
          <p:cNvSpPr/>
          <p:nvPr/>
        </p:nvSpPr>
        <p:spPr>
          <a:xfrm>
            <a:off x="550664" y="2399854"/>
            <a:ext cx="3935313" cy="440531"/>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Expose title, artifact type, state badge, semantic accent, brief description, key metadata, and a canonical action or destination.</a:t>
            </a:r>
            <a:endParaRPr lang="en-US" sz="105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8023" y="1678632"/>
            <a:ext cx="275332" cy="275332"/>
          </a:xfrm>
          <a:prstGeom prst="rect">
            <a:avLst/>
          </a:prstGeom>
        </p:spPr>
      </p:pic>
      <p:sp>
        <p:nvSpPr>
          <p:cNvPr id="8" name="Text 4"/>
          <p:cNvSpPr/>
          <p:nvPr/>
        </p:nvSpPr>
        <p:spPr>
          <a:xfrm>
            <a:off x="4658023" y="2126010"/>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Badges</a:t>
            </a:r>
            <a:endParaRPr lang="en-US" sz="1200" dirty="0"/>
          </a:p>
        </p:txBody>
      </p:sp>
      <p:sp>
        <p:nvSpPr>
          <p:cNvPr id="9" name="Text 5"/>
          <p:cNvSpPr/>
          <p:nvPr/>
        </p:nvSpPr>
        <p:spPr>
          <a:xfrm>
            <a:off x="4658023" y="2399854"/>
            <a:ext cx="3935313" cy="660797"/>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Short, uppercase, state-driven. Colored by semantic meaning and readable at small sizes. Examples: </a:t>
            </a:r>
            <a:pPr algn="l" indent="0" marL="0">
              <a:lnSpc>
                <a:spcPts val="170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ACTIVE</a:t>
            </a:r>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 </a:t>
            </a:r>
            <a:pPr algn="l" indent="0" marL="0">
              <a:lnSpc>
                <a:spcPts val="170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RUNNING</a:t>
            </a:r>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 </a:t>
            </a:r>
            <a:pPr algn="l" indent="0" marL="0">
              <a:lnSpc>
                <a:spcPts val="170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VERIFIED</a:t>
            </a:r>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 </a:t>
            </a:r>
            <a:pPr algn="l" indent="0" marL="0">
              <a:lnSpc>
                <a:spcPts val="170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RUST</a:t>
            </a:r>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a:t>
            </a:r>
            <a:endParaRPr lang="en-US" sz="105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664" y="3335982"/>
            <a:ext cx="275332" cy="275332"/>
          </a:xfrm>
          <a:prstGeom prst="rect">
            <a:avLst/>
          </a:prstGeom>
        </p:spPr>
      </p:pic>
      <p:sp>
        <p:nvSpPr>
          <p:cNvPr id="11" name="Text 6"/>
          <p:cNvSpPr/>
          <p:nvPr/>
        </p:nvSpPr>
        <p:spPr>
          <a:xfrm>
            <a:off x="550664" y="3783360"/>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Tags</a:t>
            </a:r>
            <a:endParaRPr lang="en-US" sz="1200" dirty="0"/>
          </a:p>
        </p:txBody>
      </p:sp>
      <p:sp>
        <p:nvSpPr>
          <p:cNvPr id="12" name="Text 7"/>
          <p:cNvSpPr/>
          <p:nvPr/>
        </p:nvSpPr>
        <p:spPr>
          <a:xfrm>
            <a:off x="550664" y="4057204"/>
            <a:ext cx="3935313" cy="660797"/>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Identify subject matter or semantic category. Rust → orange. Process → violet. Info → cyan. Featured → magenta. Warning → yellow. Error → red.</a:t>
            </a:r>
            <a:endParaRPr lang="en-US" sz="1050" dirty="0"/>
          </a:p>
        </p:txBody>
      </p:sp>
      <p:pic>
        <p:nvPicPr>
          <p:cNvPr id="13"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58023" y="3335982"/>
            <a:ext cx="275332" cy="275332"/>
          </a:xfrm>
          <a:prstGeom prst="rect">
            <a:avLst/>
          </a:prstGeom>
        </p:spPr>
      </p:pic>
      <p:sp>
        <p:nvSpPr>
          <p:cNvPr id="14" name="Text 8"/>
          <p:cNvSpPr/>
          <p:nvPr/>
        </p:nvSpPr>
        <p:spPr>
          <a:xfrm>
            <a:off x="4658023" y="3783360"/>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Links &amp; Actions</a:t>
            </a:r>
            <a:endParaRPr lang="en-US" sz="1200" dirty="0"/>
          </a:p>
        </p:txBody>
      </p:sp>
      <p:sp>
        <p:nvSpPr>
          <p:cNvPr id="15" name="Text 9"/>
          <p:cNvSpPr/>
          <p:nvPr/>
        </p:nvSpPr>
        <p:spPr>
          <a:xfrm>
            <a:off x="4658023" y="4057204"/>
            <a:ext cx="3935313" cy="660797"/>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Navigation → cyan. Process/action → violet. Discovery → magenta. Download → green. Dangerous → red. Color encodes intent before the user reads the label.</a:t>
            </a:r>
            <a:endParaRPr lang="en-US" sz="10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90463" y="454893"/>
            <a:ext cx="2879080" cy="340593"/>
          </a:xfrm>
          <a:prstGeom prst="rect">
            <a:avLst/>
          </a:prstGeom>
          <a:noFill/>
          <a:ln/>
        </p:spPr>
        <p:txBody>
          <a:bodyPr wrap="none" lIns="0" tIns="0" rIns="0" bIns="0" rtlCol="0" anchor="t"/>
          <a:lstStyle/>
          <a:p>
            <a:pPr algn="l" indent="0" marL="0">
              <a:lnSpc>
                <a:spcPts val="2650"/>
              </a:lnSpc>
              <a:buNone/>
            </a:pPr>
            <a:r>
              <a:rPr lang="en-US" sz="2100" b="1" dirty="0">
                <a:solidFill>
                  <a:srgbClr val="F0FCFF"/>
                </a:solidFill>
                <a:latin typeface="Spline Sans Bold" pitchFamily="34" charset="0"/>
                <a:ea typeface="Spline Sans Bold" pitchFamily="34" charset="-122"/>
                <a:cs typeface="Spline Sans Bold" pitchFamily="34" charset="-120"/>
              </a:rPr>
              <a:t>Dataset Card Anatomy</a:t>
            </a:r>
            <a:endParaRPr lang="en-US" sz="2100" dirty="0"/>
          </a:p>
        </p:txBody>
      </p:sp>
      <p:sp>
        <p:nvSpPr>
          <p:cNvPr id="3" name="Text 1"/>
          <p:cNvSpPr/>
          <p:nvPr/>
        </p:nvSpPr>
        <p:spPr>
          <a:xfrm>
            <a:off x="490463" y="1013892"/>
            <a:ext cx="8163074" cy="185440"/>
          </a:xfrm>
          <a:prstGeom prst="rect">
            <a:avLst/>
          </a:prstGeom>
          <a:noFill/>
          <a:ln/>
        </p:spPr>
        <p:txBody>
          <a:bodyPr wrap="non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Dataset cards are the most important artifact pages. They must support </a:t>
            </a:r>
            <a:pPr algn="l" indent="0" marL="0">
              <a:lnSpc>
                <a:spcPts val="1450"/>
              </a:lnSpc>
              <a:buNone/>
            </a:pPr>
            <a:r>
              <a:rPr lang="en-US" sz="950" b="1" dirty="0">
                <a:solidFill>
                  <a:srgbClr val="E0E4E6"/>
                </a:solidFill>
                <a:latin typeface="Barlow" pitchFamily="34" charset="0"/>
                <a:ea typeface="Barlow" pitchFamily="34" charset="-122"/>
                <a:cs typeface="Barlow" pitchFamily="34" charset="-120"/>
              </a:rPr>
              <a:t>quick scanning before reading</a:t>
            </a:r>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 — every trust signal should be visible at a glance.</a:t>
            </a:r>
            <a:endParaRPr lang="en-US" sz="950" dirty="0"/>
          </a:p>
        </p:txBody>
      </p:sp>
      <p:sp>
        <p:nvSpPr>
          <p:cNvPr id="4" name="Shape 2"/>
          <p:cNvSpPr/>
          <p:nvPr/>
        </p:nvSpPr>
        <p:spPr>
          <a:xfrm>
            <a:off x="402134" y="1322189"/>
            <a:ext cx="3939332" cy="3366418"/>
          </a:xfrm>
          <a:prstGeom prst="roundRect">
            <a:avLst>
              <a:gd name="adj" fmla="val 8742"/>
            </a:avLst>
          </a:prstGeom>
          <a:solidFill>
            <a:srgbClr val="091231">
              <a:alpha val="75000"/>
            </a:srgbClr>
          </a:solidFill>
          <a:ln/>
        </p:spPr>
      </p:sp>
      <p:sp>
        <p:nvSpPr>
          <p:cNvPr id="5" name="Text 3"/>
          <p:cNvSpPr/>
          <p:nvPr/>
        </p:nvSpPr>
        <p:spPr>
          <a:xfrm>
            <a:off x="524694" y="1431354"/>
            <a:ext cx="1629742" cy="170259"/>
          </a:xfrm>
          <a:prstGeom prst="rect">
            <a:avLst/>
          </a:prstGeom>
          <a:noFill/>
          <a:ln/>
        </p:spPr>
        <p:txBody>
          <a:bodyPr wrap="none" lIns="0" tIns="0" rIns="0" bIns="0" rtlCol="0" anchor="t"/>
          <a:lstStyle/>
          <a:p>
            <a:pPr algn="l" indent="0" marL="0">
              <a:lnSpc>
                <a:spcPts val="1300"/>
              </a:lnSpc>
              <a:buNone/>
            </a:pPr>
            <a:r>
              <a:rPr lang="en-US" sz="1050" b="1" dirty="0">
                <a:solidFill>
                  <a:srgbClr val="F0FCFF"/>
                </a:solidFill>
                <a:latin typeface="Spline Sans Bold" pitchFamily="34" charset="0"/>
                <a:ea typeface="Spline Sans Bold" pitchFamily="34" charset="-122"/>
                <a:cs typeface="Spline Sans Bold" pitchFamily="34" charset="-120"/>
              </a:rPr>
              <a:t>Required Metadata Fields</a:t>
            </a:r>
            <a:endParaRPr lang="en-US" sz="1050" dirty="0"/>
          </a:p>
        </p:txBody>
      </p:sp>
      <p:sp>
        <p:nvSpPr>
          <p:cNvPr id="6" name="Text 4"/>
          <p:cNvSpPr/>
          <p:nvPr/>
        </p:nvSpPr>
        <p:spPr>
          <a:xfrm>
            <a:off x="524694" y="1710779"/>
            <a:ext cx="3694212" cy="1527125"/>
          </a:xfrm>
          <a:prstGeom prst="rect">
            <a:avLst/>
          </a:prstGeom>
          <a:noFill/>
          <a:ln/>
        </p:spPr>
        <p:txBody>
          <a:bodyPr wrap="square" lIns="0" tIns="0" rIns="0" bIns="0" rtlCol="0" anchor="t"/>
          <a:lstStyle/>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Dataset identity header with semantic tags and state badge</a:t>
            </a:r>
            <a:endParaRPr lang="en-US" sz="950" dirty="0"/>
          </a:p>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Quality or validation signal when available</a:t>
            </a:r>
            <a:endParaRPr lang="en-US" sz="950" dirty="0"/>
          </a:p>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Core stats: records, tokens, size, license, created/updated</a:t>
            </a:r>
            <a:endParaRPr lang="en-US" sz="950" dirty="0"/>
          </a:p>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Download or canonical action</a:t>
            </a:r>
            <a:endParaRPr lang="en-US" sz="950" dirty="0"/>
          </a:p>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Samples, structure, pipelines, versions, changelog navigation</a:t>
            </a:r>
            <a:endParaRPr lang="en-US" sz="950" dirty="0"/>
          </a:p>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Latest pipeline run and compatibility signals</a:t>
            </a:r>
            <a:endParaRPr lang="en-US" sz="950" dirty="0"/>
          </a:p>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Visible provenance or metadata where trust matters</a:t>
            </a:r>
            <a:endParaRPr lang="en-US" sz="950" dirty="0"/>
          </a:p>
        </p:txBody>
      </p:sp>
      <p:sp>
        <p:nvSpPr>
          <p:cNvPr id="7" name="Text 5"/>
          <p:cNvSpPr/>
          <p:nvPr/>
        </p:nvSpPr>
        <p:spPr>
          <a:xfrm>
            <a:off x="4557043" y="1431354"/>
            <a:ext cx="1618580" cy="170259"/>
          </a:xfrm>
          <a:prstGeom prst="rect">
            <a:avLst/>
          </a:prstGeom>
          <a:noFill/>
          <a:ln/>
        </p:spPr>
        <p:txBody>
          <a:bodyPr wrap="none" lIns="0" tIns="0" rIns="0" bIns="0" rtlCol="0" anchor="t"/>
          <a:lstStyle/>
          <a:p>
            <a:pPr algn="l" indent="0" marL="0">
              <a:lnSpc>
                <a:spcPts val="1300"/>
              </a:lnSpc>
              <a:buNone/>
            </a:pPr>
            <a:r>
              <a:rPr lang="en-US" sz="1050" b="1" dirty="0">
                <a:solidFill>
                  <a:srgbClr val="F0FCFF"/>
                </a:solidFill>
                <a:latin typeface="Spline Sans Bold" pitchFamily="34" charset="0"/>
                <a:ea typeface="Spline Sans Bold" pitchFamily="34" charset="-122"/>
                <a:cs typeface="Spline Sans Bold" pitchFamily="34" charset="-120"/>
              </a:rPr>
              <a:t>Example Metadata Shape</a:t>
            </a:r>
            <a:endParaRPr lang="en-US" sz="1050" dirty="0"/>
          </a:p>
        </p:txBody>
      </p:sp>
      <p:sp>
        <p:nvSpPr>
          <p:cNvPr id="8" name="Shape 6"/>
          <p:cNvSpPr/>
          <p:nvPr/>
        </p:nvSpPr>
        <p:spPr>
          <a:xfrm>
            <a:off x="4557043" y="1724471"/>
            <a:ext cx="4101182" cy="2841278"/>
          </a:xfrm>
          <a:prstGeom prst="roundRect">
            <a:avLst>
              <a:gd name="adj" fmla="val 6474"/>
            </a:avLst>
          </a:prstGeom>
          <a:solidFill>
            <a:srgbClr val="171528"/>
          </a:solidFill>
          <a:ln/>
        </p:spPr>
      </p:sp>
      <p:sp>
        <p:nvSpPr>
          <p:cNvPr id="9" name="Shape 7"/>
          <p:cNvSpPr/>
          <p:nvPr/>
        </p:nvSpPr>
        <p:spPr>
          <a:xfrm>
            <a:off x="4550941" y="1724471"/>
            <a:ext cx="4113386" cy="2841278"/>
          </a:xfrm>
          <a:prstGeom prst="roundRect">
            <a:avLst>
              <a:gd name="adj" fmla="val 647"/>
            </a:avLst>
          </a:prstGeom>
          <a:solidFill>
            <a:srgbClr val="171528"/>
          </a:solidFill>
          <a:ln/>
        </p:spPr>
      </p:sp>
      <p:sp>
        <p:nvSpPr>
          <p:cNvPr id="10" name="Text 8"/>
          <p:cNvSpPr/>
          <p:nvPr/>
        </p:nvSpPr>
        <p:spPr>
          <a:xfrm>
            <a:off x="4704159" y="1847031"/>
            <a:ext cx="3806949" cy="2596158"/>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"id": "rust-code-corpus",</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"title": "Rust Code Corpus",</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"state": "active",</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"domain": "rust",</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"tags": ["rust","code","training"],</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"records": 532104,</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"tokens": "18.7B",</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"size": "7.2 GB",</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"license": "MIT",</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"quality_score": 96,</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"created": "2025-04-12",</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 "updated": "2025-05-18"</a:t>
            </a:r>
            <a:endParaRPr lang="en-US" sz="950" dirty="0"/>
          </a:p>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a:t>
            </a:r>
            <a:endParaRPr lang="en-US" sz="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1405235" y="263649"/>
            <a:ext cx="2640583" cy="250924"/>
          </a:xfrm>
          <a:prstGeom prst="rect">
            <a:avLst/>
          </a:prstGeom>
          <a:noFill/>
          <a:ln/>
        </p:spPr>
        <p:txBody>
          <a:bodyPr wrap="none" lIns="0" tIns="0" rIns="0" bIns="0" rtlCol="0" anchor="t"/>
          <a:lstStyle/>
          <a:p>
            <a:pPr algn="l" indent="0" marL="0">
              <a:lnSpc>
                <a:spcPts val="1950"/>
              </a:lnSpc>
              <a:buNone/>
            </a:pPr>
            <a:r>
              <a:rPr lang="en-US" sz="1550" b="1" dirty="0">
                <a:solidFill>
                  <a:srgbClr val="F0FCFF"/>
                </a:solidFill>
                <a:latin typeface="Spline Sans Bold" pitchFamily="34" charset="0"/>
                <a:ea typeface="Spline Sans Bold" pitchFamily="34" charset="-122"/>
                <a:cs typeface="Spline Sans Bold" pitchFamily="34" charset="-120"/>
              </a:rPr>
              <a:t>Pipeline Page Requirements</a:t>
            </a:r>
            <a:endParaRPr lang="en-US" sz="1550" dirty="0"/>
          </a:p>
        </p:txBody>
      </p:sp>
      <p:sp>
        <p:nvSpPr>
          <p:cNvPr id="3" name="Text 1"/>
          <p:cNvSpPr/>
          <p:nvPr/>
        </p:nvSpPr>
        <p:spPr>
          <a:xfrm>
            <a:off x="1405235" y="633115"/>
            <a:ext cx="6333455" cy="119658"/>
          </a:xfrm>
          <a:prstGeom prst="rect">
            <a:avLst/>
          </a:prstGeom>
          <a:noFill/>
          <a:ln/>
        </p:spPr>
        <p:txBody>
          <a:bodyPr wrap="none" lIns="0" tIns="0" rIns="0" bIns="0" rtlCol="0" anchor="t"/>
          <a:lstStyle/>
          <a:p>
            <a:pPr algn="l" indent="0" marL="0">
              <a:lnSpc>
                <a:spcPts val="900"/>
              </a:lnSpc>
              <a:buNone/>
            </a:pPr>
            <a:r>
              <a:rPr lang="en-US" sz="700" dirty="0">
                <a:solidFill>
                  <a:srgbClr val="E0E4E6"/>
                </a:solidFill>
                <a:latin typeface="Barlow" pitchFamily="34" charset="0"/>
                <a:ea typeface="Barlow" pitchFamily="34" charset="-122"/>
                <a:cs typeface="Barlow" pitchFamily="34" charset="-120"/>
              </a:rPr>
              <a:t>Pipeline pages must make </a:t>
            </a:r>
            <a:pPr algn="l" indent="0" marL="0">
              <a:lnSpc>
                <a:spcPts val="900"/>
              </a:lnSpc>
              <a:buNone/>
            </a:pPr>
            <a:r>
              <a:rPr lang="en-US" sz="700" b="1" dirty="0">
                <a:solidFill>
                  <a:srgbClr val="E0E4E6"/>
                </a:solidFill>
                <a:latin typeface="Barlow" pitchFamily="34" charset="0"/>
                <a:ea typeface="Barlow" pitchFamily="34" charset="-122"/>
                <a:cs typeface="Barlow" pitchFamily="34" charset="-120"/>
              </a:rPr>
              <a:t>process state visible</a:t>
            </a:r>
            <a:pPr algn="l" indent="0" marL="0">
              <a:lnSpc>
                <a:spcPts val="900"/>
              </a:lnSpc>
              <a:buNone/>
            </a:pPr>
            <a:r>
              <a:rPr lang="en-US" sz="700" dirty="0">
                <a:solidFill>
                  <a:srgbClr val="E0E4E6"/>
                </a:solidFill>
                <a:latin typeface="Barlow" pitchFamily="34" charset="0"/>
                <a:ea typeface="Barlow" pitchFamily="34" charset="-122"/>
                <a:cs typeface="Barlow" pitchFamily="34" charset="-120"/>
              </a:rPr>
              <a:t> at every stage. Use violet for process and running states; green, yellow, and red for validation outcomes.</a:t>
            </a:r>
            <a:endParaRPr lang="en-US" sz="700" dirty="0"/>
          </a:p>
        </p:txBody>
      </p:sp>
      <p:pic>
        <p:nvPicPr>
          <p:cNvPr id="4" name="Image 0" descr="preencoded.png">    </p:cNvPr>
          <p:cNvPicPr>
            <a:picLocks noChangeAspect="1"/>
          </p:cNvPicPr>
          <p:nvPr/>
        </p:nvPicPr>
        <p:blipFill>
          <a:blip r:embed="rId1"/>
          <a:stretch>
            <a:fillRect/>
          </a:stretch>
        </p:blipFill>
        <p:spPr>
          <a:xfrm>
            <a:off x="1746796" y="819448"/>
            <a:ext cx="5650334" cy="3087588"/>
          </a:xfrm>
          <a:prstGeom prst="rect">
            <a:avLst/>
          </a:prstGeom>
        </p:spPr>
      </p:pic>
      <p:sp>
        <p:nvSpPr>
          <p:cNvPr id="5" name="Text 2"/>
          <p:cNvSpPr/>
          <p:nvPr/>
        </p:nvSpPr>
        <p:spPr>
          <a:xfrm>
            <a:off x="2513147" y="2276062"/>
            <a:ext cx="1266683" cy="158336"/>
          </a:xfrm>
          <a:prstGeom prst="rect">
            <a:avLst/>
          </a:prstGeom>
          <a:noFill/>
          <a:ln/>
        </p:spPr>
        <p:txBody>
          <a:bodyPr wrap="none" lIns="0" tIns="0" rIns="0" bIns="0" rtlCol="0" anchor="t"/>
          <a:lstStyle/>
          <a:p>
            <a:pPr algn="ctr" indent="0" marL="0">
              <a:lnSpc>
                <a:spcPts val="1200"/>
              </a:lnSpc>
              <a:buNone/>
            </a:pPr>
            <a:r>
              <a:rPr lang="en-US" sz="950" b="1" dirty="0">
                <a:solidFill>
                  <a:srgbClr val="F0FCFF"/>
                </a:solidFill>
                <a:latin typeface="Spline Sans Bold" pitchFamily="34" charset="0"/>
                <a:ea typeface="Spline Sans Bold" pitchFamily="34" charset="-122"/>
                <a:cs typeface="Spline Sans Bold" pitchFamily="34" charset="-120"/>
              </a:rPr>
              <a:t>Collect</a:t>
            </a:r>
            <a:endParaRPr lang="en-US" sz="950" dirty="0"/>
          </a:p>
        </p:txBody>
      </p:sp>
      <p:sp>
        <p:nvSpPr>
          <p:cNvPr id="6" name="Text 3"/>
          <p:cNvSpPr/>
          <p:nvPr/>
        </p:nvSpPr>
        <p:spPr>
          <a:xfrm>
            <a:off x="5819191" y="2255973"/>
            <a:ext cx="1266683" cy="158335"/>
          </a:xfrm>
          <a:prstGeom prst="rect">
            <a:avLst/>
          </a:prstGeom>
          <a:noFill/>
          <a:ln/>
        </p:spPr>
        <p:txBody>
          <a:bodyPr wrap="none" lIns="0" tIns="0" rIns="0" bIns="0" rtlCol="0" anchor="t"/>
          <a:lstStyle/>
          <a:p>
            <a:pPr algn="ctr" indent="0" marL="0">
              <a:lnSpc>
                <a:spcPts val="1200"/>
              </a:lnSpc>
              <a:buNone/>
            </a:pPr>
            <a:r>
              <a:rPr lang="en-US" sz="950" b="1" dirty="0">
                <a:solidFill>
                  <a:srgbClr val="F0FCFF"/>
                </a:solidFill>
                <a:latin typeface="Spline Sans Bold" pitchFamily="34" charset="0"/>
                <a:ea typeface="Spline Sans Bold" pitchFamily="34" charset="-122"/>
                <a:cs typeface="Spline Sans Bold" pitchFamily="34" charset="-120"/>
              </a:rPr>
              <a:t>Normalize</a:t>
            </a:r>
            <a:endParaRPr lang="en-US" sz="950" dirty="0"/>
          </a:p>
        </p:txBody>
      </p:sp>
      <p:sp>
        <p:nvSpPr>
          <p:cNvPr id="7" name="Text 4"/>
          <p:cNvSpPr/>
          <p:nvPr/>
        </p:nvSpPr>
        <p:spPr>
          <a:xfrm>
            <a:off x="4204170" y="2262406"/>
            <a:ext cx="1266684" cy="158336"/>
          </a:xfrm>
          <a:prstGeom prst="rect">
            <a:avLst/>
          </a:prstGeom>
          <a:noFill/>
          <a:ln/>
        </p:spPr>
        <p:txBody>
          <a:bodyPr wrap="none" lIns="0" tIns="0" rIns="0" bIns="0" rtlCol="0" anchor="t"/>
          <a:lstStyle/>
          <a:p>
            <a:pPr algn="ctr" indent="0" marL="0">
              <a:lnSpc>
                <a:spcPts val="1200"/>
              </a:lnSpc>
              <a:buNone/>
            </a:pPr>
            <a:r>
              <a:rPr lang="en-US" sz="950" b="1" dirty="0">
                <a:solidFill>
                  <a:srgbClr val="F0FCFF"/>
                </a:solidFill>
                <a:latin typeface="Spline Sans Bold" pitchFamily="34" charset="0"/>
                <a:ea typeface="Spline Sans Bold" pitchFamily="34" charset="-122"/>
                <a:cs typeface="Spline Sans Bold" pitchFamily="34" charset="-120"/>
              </a:rPr>
              <a:t>Validate</a:t>
            </a:r>
            <a:endParaRPr lang="en-US" sz="950" dirty="0"/>
          </a:p>
        </p:txBody>
      </p:sp>
      <p:sp>
        <p:nvSpPr>
          <p:cNvPr id="8" name="Text 5"/>
          <p:cNvSpPr/>
          <p:nvPr/>
        </p:nvSpPr>
        <p:spPr>
          <a:xfrm>
            <a:off x="1405235" y="3973711"/>
            <a:ext cx="6333455" cy="239316"/>
          </a:xfrm>
          <a:prstGeom prst="rect">
            <a:avLst/>
          </a:prstGeom>
          <a:noFill/>
          <a:ln/>
        </p:spPr>
        <p:txBody>
          <a:bodyPr wrap="square" lIns="0" tIns="0" rIns="0" bIns="0" rtlCol="0" anchor="t"/>
          <a:lstStyle/>
          <a:p>
            <a:pPr algn="l" indent="0" marL="0">
              <a:lnSpc>
                <a:spcPts val="900"/>
              </a:lnSpc>
              <a:buNone/>
            </a:pPr>
            <a:r>
              <a:rPr lang="en-US" sz="700" dirty="0">
                <a:solidFill>
                  <a:srgbClr val="E0E4E6"/>
                </a:solidFill>
                <a:latin typeface="Barlow" pitchFamily="34" charset="0"/>
                <a:ea typeface="Barlow" pitchFamily="34" charset="-122"/>
                <a:cs typeface="Barlow" pitchFamily="34" charset="-120"/>
              </a:rPr>
              <a:t>Each pipeline card should expose the pipeline ID, associated dataset, current state, stage list with completion timestamps, record and token changes, warning and error counts, and a link to logs, reports, or the canonical pipeline manifest.</a:t>
            </a:r>
            <a:endParaRPr lang="en-US" sz="700" dirty="0"/>
          </a:p>
        </p:txBody>
      </p:sp>
      <p:sp>
        <p:nvSpPr>
          <p:cNvPr id="9" name="Shape 6"/>
          <p:cNvSpPr/>
          <p:nvPr/>
        </p:nvSpPr>
        <p:spPr>
          <a:xfrm>
            <a:off x="1405235" y="4279702"/>
            <a:ext cx="1538883" cy="600075"/>
          </a:xfrm>
          <a:prstGeom prst="roundRect">
            <a:avLst>
              <a:gd name="adj" fmla="val 22586"/>
            </a:avLst>
          </a:prstGeom>
          <a:solidFill>
            <a:srgbClr val="0A081B"/>
          </a:solidFill>
          <a:ln w="9525">
            <a:solidFill>
              <a:srgbClr val="16FFBB"/>
            </a:solidFill>
            <a:prstDash val="solid"/>
          </a:ln>
        </p:spPr>
      </p:sp>
      <p:sp>
        <p:nvSpPr>
          <p:cNvPr id="10" name="Text 7"/>
          <p:cNvSpPr/>
          <p:nvPr/>
        </p:nvSpPr>
        <p:spPr>
          <a:xfrm>
            <a:off x="1505099" y="4379565"/>
            <a:ext cx="1003920" cy="125462"/>
          </a:xfrm>
          <a:prstGeom prst="rect">
            <a:avLst/>
          </a:prstGeom>
          <a:noFill/>
          <a:ln/>
        </p:spPr>
        <p:txBody>
          <a:bodyPr wrap="none" lIns="0" tIns="0" rIns="0" bIns="0" rtlCol="0" anchor="t"/>
          <a:lstStyle/>
          <a:p>
            <a:pPr algn="l" indent="0" marL="0">
              <a:lnSpc>
                <a:spcPts val="950"/>
              </a:lnSpc>
              <a:buNone/>
            </a:pPr>
            <a:r>
              <a:rPr lang="en-US" sz="750" b="1" dirty="0">
                <a:solidFill>
                  <a:srgbClr val="E0E4E6"/>
                </a:solidFill>
                <a:latin typeface="Spline Sans Bold" pitchFamily="34" charset="0"/>
                <a:ea typeface="Spline Sans Bold" pitchFamily="34" charset="-122"/>
                <a:cs typeface="Spline Sans Bold" pitchFamily="34" charset="-120"/>
              </a:rPr>
              <a:t>Running</a:t>
            </a:r>
            <a:endParaRPr lang="en-US" sz="750" dirty="0"/>
          </a:p>
        </p:txBody>
      </p:sp>
      <p:sp>
        <p:nvSpPr>
          <p:cNvPr id="11" name="Text 8"/>
          <p:cNvSpPr/>
          <p:nvPr/>
        </p:nvSpPr>
        <p:spPr>
          <a:xfrm>
            <a:off x="1505099" y="4540597"/>
            <a:ext cx="1339155" cy="239316"/>
          </a:xfrm>
          <a:prstGeom prst="rect">
            <a:avLst/>
          </a:prstGeom>
          <a:noFill/>
          <a:ln/>
        </p:spPr>
        <p:txBody>
          <a:bodyPr wrap="square" lIns="0" tIns="0" rIns="0" bIns="0" rtlCol="0" anchor="t"/>
          <a:lstStyle/>
          <a:p>
            <a:pPr algn="l" indent="0" marL="0">
              <a:lnSpc>
                <a:spcPts val="900"/>
              </a:lnSpc>
              <a:buNone/>
            </a:pPr>
            <a:r>
              <a:rPr lang="en-US" sz="700" dirty="0">
                <a:solidFill>
                  <a:srgbClr val="E0E4E6"/>
                </a:solidFill>
                <a:latin typeface="Barlow" pitchFamily="34" charset="0"/>
                <a:ea typeface="Barlow" pitchFamily="34" charset="-122"/>
                <a:cs typeface="Barlow" pitchFamily="34" charset="-120"/>
              </a:rPr>
              <a:t>Violet glow — transformation in progress.</a:t>
            </a:r>
            <a:endParaRPr lang="en-US" sz="700" dirty="0"/>
          </a:p>
        </p:txBody>
      </p:sp>
      <p:sp>
        <p:nvSpPr>
          <p:cNvPr id="12" name="Shape 9"/>
          <p:cNvSpPr/>
          <p:nvPr/>
        </p:nvSpPr>
        <p:spPr>
          <a:xfrm>
            <a:off x="3003352" y="4279702"/>
            <a:ext cx="1538957" cy="600075"/>
          </a:xfrm>
          <a:prstGeom prst="roundRect">
            <a:avLst>
              <a:gd name="adj" fmla="val 22586"/>
            </a:avLst>
          </a:prstGeom>
          <a:solidFill>
            <a:srgbClr val="0A081B"/>
          </a:solidFill>
          <a:ln w="9525">
            <a:solidFill>
              <a:srgbClr val="29DDDA"/>
            </a:solidFill>
            <a:prstDash val="solid"/>
          </a:ln>
        </p:spPr>
      </p:sp>
      <p:sp>
        <p:nvSpPr>
          <p:cNvPr id="13" name="Text 10"/>
          <p:cNvSpPr/>
          <p:nvPr/>
        </p:nvSpPr>
        <p:spPr>
          <a:xfrm>
            <a:off x="3103215" y="4379565"/>
            <a:ext cx="1003920" cy="125462"/>
          </a:xfrm>
          <a:prstGeom prst="rect">
            <a:avLst/>
          </a:prstGeom>
          <a:noFill/>
          <a:ln/>
        </p:spPr>
        <p:txBody>
          <a:bodyPr wrap="none" lIns="0" tIns="0" rIns="0" bIns="0" rtlCol="0" anchor="t"/>
          <a:lstStyle/>
          <a:p>
            <a:pPr algn="l" indent="0" marL="0">
              <a:lnSpc>
                <a:spcPts val="950"/>
              </a:lnSpc>
              <a:buNone/>
            </a:pPr>
            <a:r>
              <a:rPr lang="en-US" sz="750" b="1" dirty="0">
                <a:solidFill>
                  <a:srgbClr val="E0E4E6"/>
                </a:solidFill>
                <a:latin typeface="Spline Sans Bold" pitchFamily="34" charset="0"/>
                <a:ea typeface="Spline Sans Bold" pitchFamily="34" charset="-122"/>
                <a:cs typeface="Spline Sans Bold" pitchFamily="34" charset="-120"/>
              </a:rPr>
              <a:t>Complete</a:t>
            </a:r>
            <a:endParaRPr lang="en-US" sz="750" dirty="0"/>
          </a:p>
        </p:txBody>
      </p:sp>
      <p:sp>
        <p:nvSpPr>
          <p:cNvPr id="14" name="Text 11"/>
          <p:cNvSpPr/>
          <p:nvPr/>
        </p:nvSpPr>
        <p:spPr>
          <a:xfrm>
            <a:off x="3103215" y="4540597"/>
            <a:ext cx="1339230" cy="119658"/>
          </a:xfrm>
          <a:prstGeom prst="rect">
            <a:avLst/>
          </a:prstGeom>
          <a:noFill/>
          <a:ln/>
        </p:spPr>
        <p:txBody>
          <a:bodyPr wrap="none" lIns="0" tIns="0" rIns="0" bIns="0" rtlCol="0" anchor="t"/>
          <a:lstStyle/>
          <a:p>
            <a:pPr algn="l" indent="0" marL="0">
              <a:lnSpc>
                <a:spcPts val="900"/>
              </a:lnSpc>
              <a:buNone/>
            </a:pPr>
            <a:r>
              <a:rPr lang="en-US" sz="700" dirty="0">
                <a:solidFill>
                  <a:srgbClr val="E0E4E6"/>
                </a:solidFill>
                <a:latin typeface="Barlow" pitchFamily="34" charset="0"/>
                <a:ea typeface="Barlow" pitchFamily="34" charset="-122"/>
                <a:cs typeface="Barlow" pitchFamily="34" charset="-120"/>
              </a:rPr>
              <a:t>Green emitter — all stages passed.</a:t>
            </a:r>
            <a:endParaRPr lang="en-US" sz="700" dirty="0"/>
          </a:p>
        </p:txBody>
      </p:sp>
      <p:sp>
        <p:nvSpPr>
          <p:cNvPr id="15" name="Shape 12"/>
          <p:cNvSpPr/>
          <p:nvPr/>
        </p:nvSpPr>
        <p:spPr>
          <a:xfrm>
            <a:off x="4601542" y="4279702"/>
            <a:ext cx="1538957" cy="600075"/>
          </a:xfrm>
          <a:prstGeom prst="roundRect">
            <a:avLst>
              <a:gd name="adj" fmla="val 22586"/>
            </a:avLst>
          </a:prstGeom>
          <a:solidFill>
            <a:srgbClr val="0A081B"/>
          </a:solidFill>
          <a:ln w="9525">
            <a:solidFill>
              <a:srgbClr val="37A7E7"/>
            </a:solidFill>
            <a:prstDash val="solid"/>
          </a:ln>
        </p:spPr>
      </p:sp>
      <p:sp>
        <p:nvSpPr>
          <p:cNvPr id="16" name="Text 13"/>
          <p:cNvSpPr/>
          <p:nvPr/>
        </p:nvSpPr>
        <p:spPr>
          <a:xfrm>
            <a:off x="4701406" y="4379565"/>
            <a:ext cx="1003920" cy="125462"/>
          </a:xfrm>
          <a:prstGeom prst="rect">
            <a:avLst/>
          </a:prstGeom>
          <a:noFill/>
          <a:ln/>
        </p:spPr>
        <p:txBody>
          <a:bodyPr wrap="none" lIns="0" tIns="0" rIns="0" bIns="0" rtlCol="0" anchor="t"/>
          <a:lstStyle/>
          <a:p>
            <a:pPr algn="l" indent="0" marL="0">
              <a:lnSpc>
                <a:spcPts val="950"/>
              </a:lnSpc>
              <a:buNone/>
            </a:pPr>
            <a:r>
              <a:rPr lang="en-US" sz="750" b="1" dirty="0">
                <a:solidFill>
                  <a:srgbClr val="E0E4E6"/>
                </a:solidFill>
                <a:latin typeface="Spline Sans Bold" pitchFamily="34" charset="0"/>
                <a:ea typeface="Spline Sans Bold" pitchFamily="34" charset="-122"/>
                <a:cs typeface="Spline Sans Bold" pitchFamily="34" charset="-120"/>
              </a:rPr>
              <a:t>Warning</a:t>
            </a:r>
            <a:endParaRPr lang="en-US" sz="750" dirty="0"/>
          </a:p>
        </p:txBody>
      </p:sp>
      <p:sp>
        <p:nvSpPr>
          <p:cNvPr id="17" name="Text 14"/>
          <p:cNvSpPr/>
          <p:nvPr/>
        </p:nvSpPr>
        <p:spPr>
          <a:xfrm>
            <a:off x="4701406" y="4540597"/>
            <a:ext cx="1339230" cy="239316"/>
          </a:xfrm>
          <a:prstGeom prst="rect">
            <a:avLst/>
          </a:prstGeom>
          <a:noFill/>
          <a:ln/>
        </p:spPr>
        <p:txBody>
          <a:bodyPr wrap="square" lIns="0" tIns="0" rIns="0" bIns="0" rtlCol="0" anchor="t"/>
          <a:lstStyle/>
          <a:p>
            <a:pPr algn="l" indent="0" marL="0">
              <a:lnSpc>
                <a:spcPts val="900"/>
              </a:lnSpc>
              <a:buNone/>
            </a:pPr>
            <a:r>
              <a:rPr lang="en-US" sz="700" dirty="0">
                <a:solidFill>
                  <a:srgbClr val="E0E4E6"/>
                </a:solidFill>
                <a:latin typeface="Barlow" pitchFamily="34" charset="0"/>
                <a:ea typeface="Barlow" pitchFamily="34" charset="-122"/>
                <a:cs typeface="Barlow" pitchFamily="34" charset="-120"/>
              </a:rPr>
              <a:t>Yellow accent — caveat or review needed.</a:t>
            </a:r>
            <a:endParaRPr lang="en-US" sz="700" dirty="0"/>
          </a:p>
        </p:txBody>
      </p:sp>
      <p:sp>
        <p:nvSpPr>
          <p:cNvPr id="18" name="Shape 15"/>
          <p:cNvSpPr/>
          <p:nvPr/>
        </p:nvSpPr>
        <p:spPr>
          <a:xfrm>
            <a:off x="6199733" y="4279702"/>
            <a:ext cx="1538957" cy="600075"/>
          </a:xfrm>
          <a:prstGeom prst="roundRect">
            <a:avLst>
              <a:gd name="adj" fmla="val 22586"/>
            </a:avLst>
          </a:prstGeom>
          <a:solidFill>
            <a:srgbClr val="0A081B"/>
          </a:solidFill>
          <a:ln w="9525">
            <a:solidFill>
              <a:srgbClr val="091231"/>
            </a:solidFill>
            <a:prstDash val="solid"/>
          </a:ln>
        </p:spPr>
      </p:sp>
      <p:sp>
        <p:nvSpPr>
          <p:cNvPr id="19" name="Text 16"/>
          <p:cNvSpPr/>
          <p:nvPr/>
        </p:nvSpPr>
        <p:spPr>
          <a:xfrm>
            <a:off x="6299597" y="4379565"/>
            <a:ext cx="1003920" cy="125462"/>
          </a:xfrm>
          <a:prstGeom prst="rect">
            <a:avLst/>
          </a:prstGeom>
          <a:noFill/>
          <a:ln/>
        </p:spPr>
        <p:txBody>
          <a:bodyPr wrap="none" lIns="0" tIns="0" rIns="0" bIns="0" rtlCol="0" anchor="t"/>
          <a:lstStyle/>
          <a:p>
            <a:pPr algn="l" indent="0" marL="0">
              <a:lnSpc>
                <a:spcPts val="950"/>
              </a:lnSpc>
              <a:buNone/>
            </a:pPr>
            <a:r>
              <a:rPr lang="en-US" sz="750" b="1" dirty="0">
                <a:solidFill>
                  <a:srgbClr val="E0E4E6"/>
                </a:solidFill>
                <a:latin typeface="Spline Sans Bold" pitchFamily="34" charset="0"/>
                <a:ea typeface="Spline Sans Bold" pitchFamily="34" charset="-122"/>
                <a:cs typeface="Spline Sans Bold" pitchFamily="34" charset="-120"/>
              </a:rPr>
              <a:t>Error</a:t>
            </a:r>
            <a:endParaRPr lang="en-US" sz="750" dirty="0"/>
          </a:p>
        </p:txBody>
      </p:sp>
      <p:sp>
        <p:nvSpPr>
          <p:cNvPr id="20" name="Text 17"/>
          <p:cNvSpPr/>
          <p:nvPr/>
        </p:nvSpPr>
        <p:spPr>
          <a:xfrm>
            <a:off x="6299597" y="4540597"/>
            <a:ext cx="1339230" cy="239316"/>
          </a:xfrm>
          <a:prstGeom prst="rect">
            <a:avLst/>
          </a:prstGeom>
          <a:noFill/>
          <a:ln/>
        </p:spPr>
        <p:txBody>
          <a:bodyPr wrap="square" lIns="0" tIns="0" rIns="0" bIns="0" rtlCol="0" anchor="t"/>
          <a:lstStyle/>
          <a:p>
            <a:pPr algn="l" indent="0" marL="0">
              <a:lnSpc>
                <a:spcPts val="900"/>
              </a:lnSpc>
              <a:buNone/>
            </a:pPr>
            <a:r>
              <a:rPr lang="en-US" sz="700" dirty="0">
                <a:solidFill>
                  <a:srgbClr val="E0E4E6"/>
                </a:solidFill>
                <a:latin typeface="Barlow" pitchFamily="34" charset="0"/>
                <a:ea typeface="Barlow" pitchFamily="34" charset="-122"/>
                <a:cs typeface="Barlow" pitchFamily="34" charset="-120"/>
              </a:rPr>
              <a:t>Red accent — failed, blocked, invalid.</a:t>
            </a:r>
            <a:endParaRPr lang="en-US" sz="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952872" y="311125"/>
            <a:ext cx="2843213" cy="286866"/>
          </a:xfrm>
          <a:prstGeom prst="rect">
            <a:avLst/>
          </a:prstGeom>
          <a:noFill/>
          <a:ln/>
        </p:spPr>
        <p:txBody>
          <a:bodyPr wrap="none" lIns="0" tIns="0" rIns="0" bIns="0" rtlCol="0" anchor="t"/>
          <a:lstStyle/>
          <a:p>
            <a:pPr algn="l" indent="0" marL="0">
              <a:lnSpc>
                <a:spcPts val="2250"/>
              </a:lnSpc>
              <a:buNone/>
            </a:pPr>
            <a:r>
              <a:rPr lang="en-US" sz="1800" b="1" dirty="0">
                <a:solidFill>
                  <a:srgbClr val="F0FCFF"/>
                </a:solidFill>
                <a:latin typeface="Spline Sans Bold" pitchFamily="34" charset="0"/>
                <a:ea typeface="Spline Sans Bold" pitchFamily="34" charset="-122"/>
                <a:cs typeface="Spline Sans Bold" pitchFamily="34" charset="-120"/>
              </a:rPr>
              <a:t>SVG + SESM Requirements</a:t>
            </a:r>
            <a:endParaRPr lang="en-US" sz="1800" dirty="0"/>
          </a:p>
        </p:txBody>
      </p:sp>
      <p:sp>
        <p:nvSpPr>
          <p:cNvPr id="3" name="Text 1"/>
          <p:cNvSpPr/>
          <p:nvPr/>
        </p:nvSpPr>
        <p:spPr>
          <a:xfrm>
            <a:off x="952872" y="752847"/>
            <a:ext cx="7238256" cy="289173"/>
          </a:xfrm>
          <a:prstGeom prst="rect">
            <a:avLst/>
          </a:prstGeom>
          <a:noFill/>
          <a:ln/>
        </p:spPr>
        <p:txBody>
          <a:bodyPr wrap="square" lIns="0" tIns="0" rIns="0" bIns="0" rtlCol="0" anchor="t"/>
          <a:lstStyle/>
          <a:p>
            <a:pPr algn="l" indent="0" marL="0">
              <a:lnSpc>
                <a:spcPts val="1100"/>
              </a:lnSpc>
              <a:buNone/>
            </a:pPr>
            <a:r>
              <a:rPr lang="en-US" sz="800" dirty="0">
                <a:solidFill>
                  <a:srgbClr val="E0E4E6"/>
                </a:solidFill>
                <a:latin typeface="Barlow" pitchFamily="34" charset="0"/>
                <a:ea typeface="Barlow" pitchFamily="34" charset="-122"/>
                <a:cs typeface="Barlow" pitchFamily="34" charset="-120"/>
              </a:rPr>
              <a:t>Neon Ink uses </a:t>
            </a:r>
            <a:pPr algn="l" indent="0" marL="0">
              <a:lnSpc>
                <a:spcPts val="1100"/>
              </a:lnSpc>
              <a:buNone/>
            </a:pPr>
            <a:r>
              <a:rPr lang="en-US" sz="800" b="1" dirty="0">
                <a:solidFill>
                  <a:srgbClr val="E0E4E6"/>
                </a:solidFill>
                <a:latin typeface="Barlow" pitchFamily="34" charset="0"/>
                <a:ea typeface="Barlow" pitchFamily="34" charset="-122"/>
                <a:cs typeface="Barlow" pitchFamily="34" charset="-120"/>
              </a:rPr>
              <a:t>SESM v0.2.0</a:t>
            </a:r>
            <a:pPr algn="l" indent="0" marL="0">
              <a:lnSpc>
                <a:spcPts val="1100"/>
              </a:lnSpc>
              <a:buNone/>
            </a:pPr>
            <a:r>
              <a:rPr lang="en-US" sz="800" dirty="0">
                <a:solidFill>
                  <a:srgbClr val="E0E4E6"/>
                </a:solidFill>
                <a:latin typeface="Barlow" pitchFamily="34" charset="0"/>
                <a:ea typeface="Barlow" pitchFamily="34" charset="-122"/>
                <a:cs typeface="Barlow" pitchFamily="34" charset="-120"/>
              </a:rPr>
              <a:t> as its embedded semantic metadata carrier for SVG artifacts. Generated Aptlantis Studio artifacts treat three documents as a layered system.</a:t>
            </a:r>
            <a:endParaRPr lang="en-US" sz="800" dirty="0"/>
          </a:p>
        </p:txBody>
      </p:sp>
      <p:pic>
        <p:nvPicPr>
          <p:cNvPr id="4" name="Image 0" descr="preencoded.png">    </p:cNvPr>
          <p:cNvPicPr>
            <a:picLocks noChangeAspect="1"/>
          </p:cNvPicPr>
          <p:nvPr/>
        </p:nvPicPr>
        <p:blipFill>
          <a:blip r:embed="rId1"/>
          <a:stretch>
            <a:fillRect/>
          </a:stretch>
        </p:blipFill>
        <p:spPr>
          <a:xfrm>
            <a:off x="952872" y="1129085"/>
            <a:ext cx="516285" cy="619571"/>
          </a:xfrm>
          <a:prstGeom prst="rect">
            <a:avLst/>
          </a:prstGeom>
        </p:spPr>
      </p:pic>
      <p:sp>
        <p:nvSpPr>
          <p:cNvPr id="5" name="Text 2"/>
          <p:cNvSpPr/>
          <p:nvPr/>
        </p:nvSpPr>
        <p:spPr>
          <a:xfrm>
            <a:off x="1546547" y="1232297"/>
            <a:ext cx="1147316" cy="143396"/>
          </a:xfrm>
          <a:prstGeom prst="rect">
            <a:avLst/>
          </a:prstGeom>
          <a:noFill/>
          <a:ln/>
        </p:spPr>
        <p:txBody>
          <a:bodyPr wrap="none" lIns="0" tIns="0" rIns="0" bIns="0" rtlCol="0" anchor="t"/>
          <a:lstStyle/>
          <a:p>
            <a:pPr algn="l" indent="0" marL="0">
              <a:lnSpc>
                <a:spcPts val="1100"/>
              </a:lnSpc>
              <a:buNone/>
            </a:pPr>
            <a:r>
              <a:rPr lang="en-US" sz="900" b="1" dirty="0">
                <a:solidFill>
                  <a:srgbClr val="E0E4E6"/>
                </a:solidFill>
                <a:latin typeface="Spline Sans Bold" pitchFamily="34" charset="0"/>
                <a:ea typeface="Spline Sans Bold" pitchFamily="34" charset="-122"/>
                <a:cs typeface="Spline Sans Bold" pitchFamily="34" charset="-120"/>
              </a:rPr>
              <a:t>DATA</a:t>
            </a:r>
            <a:endParaRPr lang="en-US" sz="900" dirty="0"/>
          </a:p>
        </p:txBody>
      </p:sp>
      <p:sp>
        <p:nvSpPr>
          <p:cNvPr id="6" name="Text 3"/>
          <p:cNvSpPr/>
          <p:nvPr/>
        </p:nvSpPr>
        <p:spPr>
          <a:xfrm>
            <a:off x="1546547" y="1422127"/>
            <a:ext cx="6644580" cy="144587"/>
          </a:xfrm>
          <a:prstGeom prst="rect">
            <a:avLst/>
          </a:prstGeom>
          <a:noFill/>
          <a:ln/>
        </p:spPr>
        <p:txBody>
          <a:bodyPr wrap="none" lIns="0" tIns="0" rIns="0" bIns="0" rtlCol="0" anchor="t"/>
          <a:lstStyle/>
          <a:p>
            <a:pPr algn="l" indent="0" marL="0">
              <a:lnSpc>
                <a:spcPts val="1100"/>
              </a:lnSpc>
              <a:buNone/>
            </a:pPr>
            <a:r>
              <a:rPr lang="en-US" sz="800" dirty="0">
                <a:solidFill>
                  <a:srgbClr val="E0E4E6"/>
                </a:solidFill>
                <a:latin typeface="Barlow" pitchFamily="34" charset="0"/>
                <a:ea typeface="Barlow" pitchFamily="34" charset="-122"/>
                <a:cs typeface="Barlow" pitchFamily="34" charset="-120"/>
              </a:rPr>
              <a:t>Source records, manifests, and pipeline output</a:t>
            </a:r>
            <a:endParaRPr lang="en-US" sz="800" dirty="0"/>
          </a:p>
        </p:txBody>
      </p:sp>
      <p:pic>
        <p:nvPicPr>
          <p:cNvPr id="7" name="Image 1" descr="preencoded.png">    </p:cNvPr>
          <p:cNvPicPr>
            <a:picLocks noChangeAspect="1"/>
          </p:cNvPicPr>
          <p:nvPr/>
        </p:nvPicPr>
        <p:blipFill>
          <a:blip r:embed="rId2"/>
          <a:stretch>
            <a:fillRect/>
          </a:stretch>
        </p:blipFill>
        <p:spPr>
          <a:xfrm>
            <a:off x="952872" y="1748656"/>
            <a:ext cx="516285" cy="619571"/>
          </a:xfrm>
          <a:prstGeom prst="rect">
            <a:avLst/>
          </a:prstGeom>
        </p:spPr>
      </p:pic>
      <p:sp>
        <p:nvSpPr>
          <p:cNvPr id="8" name="Text 4"/>
          <p:cNvSpPr/>
          <p:nvPr/>
        </p:nvSpPr>
        <p:spPr>
          <a:xfrm>
            <a:off x="1546547" y="1851868"/>
            <a:ext cx="1147316" cy="143396"/>
          </a:xfrm>
          <a:prstGeom prst="rect">
            <a:avLst/>
          </a:prstGeom>
          <a:noFill/>
          <a:ln/>
        </p:spPr>
        <p:txBody>
          <a:bodyPr wrap="none" lIns="0" tIns="0" rIns="0" bIns="0" rtlCol="0" anchor="t"/>
          <a:lstStyle/>
          <a:p>
            <a:pPr algn="l" indent="0" marL="0">
              <a:lnSpc>
                <a:spcPts val="1100"/>
              </a:lnSpc>
              <a:buNone/>
            </a:pPr>
            <a:r>
              <a:rPr lang="en-US" sz="900" b="1" dirty="0">
                <a:solidFill>
                  <a:srgbClr val="E0E4E6"/>
                </a:solidFill>
                <a:latin typeface="Spline Sans Bold" pitchFamily="34" charset="0"/>
                <a:ea typeface="Spline Sans Bold" pitchFamily="34" charset="-122"/>
                <a:cs typeface="Spline Sans Bold" pitchFamily="34" charset="-120"/>
              </a:rPr>
              <a:t>SESM</a:t>
            </a:r>
            <a:endParaRPr lang="en-US" sz="900" dirty="0"/>
          </a:p>
        </p:txBody>
      </p:sp>
      <p:sp>
        <p:nvSpPr>
          <p:cNvPr id="9" name="Text 5"/>
          <p:cNvSpPr/>
          <p:nvPr/>
        </p:nvSpPr>
        <p:spPr>
          <a:xfrm>
            <a:off x="1546547" y="2041699"/>
            <a:ext cx="6644580" cy="144587"/>
          </a:xfrm>
          <a:prstGeom prst="rect">
            <a:avLst/>
          </a:prstGeom>
          <a:noFill/>
          <a:ln/>
        </p:spPr>
        <p:txBody>
          <a:bodyPr wrap="none" lIns="0" tIns="0" rIns="0" bIns="0" rtlCol="0" anchor="t"/>
          <a:lstStyle/>
          <a:p>
            <a:pPr algn="l" indent="0" marL="0">
              <a:lnSpc>
                <a:spcPts val="1100"/>
              </a:lnSpc>
              <a:buNone/>
            </a:pPr>
            <a:r>
              <a:rPr lang="en-US" sz="800" dirty="0">
                <a:solidFill>
                  <a:srgbClr val="E0E4E6"/>
                </a:solidFill>
                <a:latin typeface="Barlow" pitchFamily="34" charset="0"/>
                <a:ea typeface="Barlow" pitchFamily="34" charset="-122"/>
                <a:cs typeface="Barlow" pitchFamily="34" charset="-120"/>
              </a:rPr>
              <a:t>Embedded metadata, identity, provenance, agent hints</a:t>
            </a:r>
            <a:endParaRPr lang="en-US" sz="800" dirty="0"/>
          </a:p>
        </p:txBody>
      </p:sp>
      <p:pic>
        <p:nvPicPr>
          <p:cNvPr id="10" name="Image 2" descr="preencoded.png">    </p:cNvPr>
          <p:cNvPicPr>
            <a:picLocks noChangeAspect="1"/>
          </p:cNvPicPr>
          <p:nvPr/>
        </p:nvPicPr>
        <p:blipFill>
          <a:blip r:embed="rId3"/>
          <a:stretch>
            <a:fillRect/>
          </a:stretch>
        </p:blipFill>
        <p:spPr>
          <a:xfrm>
            <a:off x="952872" y="2368228"/>
            <a:ext cx="516285" cy="619571"/>
          </a:xfrm>
          <a:prstGeom prst="rect">
            <a:avLst/>
          </a:prstGeom>
        </p:spPr>
      </p:pic>
      <p:sp>
        <p:nvSpPr>
          <p:cNvPr id="11" name="Text 6"/>
          <p:cNvSpPr/>
          <p:nvPr/>
        </p:nvSpPr>
        <p:spPr>
          <a:xfrm>
            <a:off x="1546547" y="2471440"/>
            <a:ext cx="1147316" cy="143396"/>
          </a:xfrm>
          <a:prstGeom prst="rect">
            <a:avLst/>
          </a:prstGeom>
          <a:noFill/>
          <a:ln/>
        </p:spPr>
        <p:txBody>
          <a:bodyPr wrap="none" lIns="0" tIns="0" rIns="0" bIns="0" rtlCol="0" anchor="t"/>
          <a:lstStyle/>
          <a:p>
            <a:pPr algn="l" indent="0" marL="0">
              <a:lnSpc>
                <a:spcPts val="1100"/>
              </a:lnSpc>
              <a:buNone/>
            </a:pPr>
            <a:r>
              <a:rPr lang="en-US" sz="900" b="1" dirty="0">
                <a:solidFill>
                  <a:srgbClr val="E0E4E6"/>
                </a:solidFill>
                <a:latin typeface="Spline Sans Bold" pitchFamily="34" charset="0"/>
                <a:ea typeface="Spline Sans Bold" pitchFamily="34" charset="-122"/>
                <a:cs typeface="Spline Sans Bold" pitchFamily="34" charset="-120"/>
              </a:rPr>
              <a:t>AIC</a:t>
            </a:r>
            <a:endParaRPr lang="en-US" sz="900" dirty="0"/>
          </a:p>
        </p:txBody>
      </p:sp>
      <p:sp>
        <p:nvSpPr>
          <p:cNvPr id="12" name="Text 7"/>
          <p:cNvSpPr/>
          <p:nvPr/>
        </p:nvSpPr>
        <p:spPr>
          <a:xfrm>
            <a:off x="1546547" y="2661270"/>
            <a:ext cx="6644580" cy="144587"/>
          </a:xfrm>
          <a:prstGeom prst="rect">
            <a:avLst/>
          </a:prstGeom>
          <a:noFill/>
          <a:ln/>
        </p:spPr>
        <p:txBody>
          <a:bodyPr wrap="none" lIns="0" tIns="0" rIns="0" bIns="0" rtlCol="0" anchor="t"/>
          <a:lstStyle/>
          <a:p>
            <a:pPr algn="l" indent="0" marL="0">
              <a:lnSpc>
                <a:spcPts val="1100"/>
              </a:lnSpc>
              <a:buNone/>
            </a:pPr>
            <a:r>
              <a:rPr lang="en-US" sz="800" dirty="0">
                <a:solidFill>
                  <a:srgbClr val="E0E4E6"/>
                </a:solidFill>
                <a:latin typeface="Barlow" pitchFamily="34" charset="0"/>
                <a:ea typeface="Barlow" pitchFamily="34" charset="-122"/>
                <a:cs typeface="Barlow" pitchFamily="34" charset="-120"/>
              </a:rPr>
              <a:t>Artifact types, required fields, layout, render targets</a:t>
            </a:r>
            <a:endParaRPr lang="en-US" sz="800" dirty="0"/>
          </a:p>
        </p:txBody>
      </p:sp>
      <p:pic>
        <p:nvPicPr>
          <p:cNvPr id="13" name="Image 3" descr="preencoded.png">    </p:cNvPr>
          <p:cNvPicPr>
            <a:picLocks noChangeAspect="1"/>
          </p:cNvPicPr>
          <p:nvPr/>
        </p:nvPicPr>
        <p:blipFill>
          <a:blip r:embed="rId4"/>
          <a:stretch>
            <a:fillRect/>
          </a:stretch>
        </p:blipFill>
        <p:spPr>
          <a:xfrm>
            <a:off x="952872" y="2987799"/>
            <a:ext cx="516285" cy="619571"/>
          </a:xfrm>
          <a:prstGeom prst="rect">
            <a:avLst/>
          </a:prstGeom>
        </p:spPr>
      </p:pic>
      <p:sp>
        <p:nvSpPr>
          <p:cNvPr id="14" name="Text 8"/>
          <p:cNvSpPr/>
          <p:nvPr/>
        </p:nvSpPr>
        <p:spPr>
          <a:xfrm>
            <a:off x="1546547" y="3091011"/>
            <a:ext cx="1147316" cy="143396"/>
          </a:xfrm>
          <a:prstGeom prst="rect">
            <a:avLst/>
          </a:prstGeom>
          <a:noFill/>
          <a:ln/>
        </p:spPr>
        <p:txBody>
          <a:bodyPr wrap="none" lIns="0" tIns="0" rIns="0" bIns="0" rtlCol="0" anchor="t"/>
          <a:lstStyle/>
          <a:p>
            <a:pPr algn="l" indent="0" marL="0">
              <a:lnSpc>
                <a:spcPts val="1100"/>
              </a:lnSpc>
              <a:buNone/>
            </a:pPr>
            <a:r>
              <a:rPr lang="en-US" sz="900" b="1" dirty="0">
                <a:solidFill>
                  <a:srgbClr val="E0E4E6"/>
                </a:solidFill>
                <a:latin typeface="Spline Sans Bold" pitchFamily="34" charset="0"/>
                <a:ea typeface="Spline Sans Bold" pitchFamily="34" charset="-122"/>
                <a:cs typeface="Spline Sans Bold" pitchFamily="34" charset="-120"/>
              </a:rPr>
              <a:t>SVG / HTML</a:t>
            </a:r>
            <a:endParaRPr lang="en-US" sz="900" dirty="0"/>
          </a:p>
        </p:txBody>
      </p:sp>
      <p:sp>
        <p:nvSpPr>
          <p:cNvPr id="15" name="Text 9"/>
          <p:cNvSpPr/>
          <p:nvPr/>
        </p:nvSpPr>
        <p:spPr>
          <a:xfrm>
            <a:off x="1546547" y="3280842"/>
            <a:ext cx="6644580" cy="144587"/>
          </a:xfrm>
          <a:prstGeom prst="rect">
            <a:avLst/>
          </a:prstGeom>
          <a:noFill/>
          <a:ln/>
        </p:spPr>
        <p:txBody>
          <a:bodyPr wrap="none" lIns="0" tIns="0" rIns="0" bIns="0" rtlCol="0" anchor="t"/>
          <a:lstStyle/>
          <a:p>
            <a:pPr algn="l" indent="0" marL="0">
              <a:lnSpc>
                <a:spcPts val="1100"/>
              </a:lnSpc>
              <a:buNone/>
            </a:pPr>
            <a:r>
              <a:rPr lang="en-US" sz="800" dirty="0">
                <a:solidFill>
                  <a:srgbClr val="E0E4E6"/>
                </a:solidFill>
                <a:latin typeface="Barlow" pitchFamily="34" charset="0"/>
                <a:ea typeface="Barlow" pitchFamily="34" charset="-122"/>
                <a:cs typeface="Barlow" pitchFamily="34" charset="-120"/>
              </a:rPr>
              <a:t>Brand expression, typography, panel grammar</a:t>
            </a:r>
            <a:endParaRPr lang="en-US" sz="800" dirty="0"/>
          </a:p>
        </p:txBody>
      </p:sp>
      <p:pic>
        <p:nvPicPr>
          <p:cNvPr id="16" name="Image 4" descr="preencoded.png">    </p:cNvPr>
          <p:cNvPicPr>
            <a:picLocks noChangeAspect="1"/>
          </p:cNvPicPr>
          <p:nvPr/>
        </p:nvPicPr>
        <p:blipFill>
          <a:blip r:embed="rId5"/>
          <a:stretch>
            <a:fillRect/>
          </a:stretch>
        </p:blipFill>
        <p:spPr>
          <a:xfrm>
            <a:off x="952872" y="3607371"/>
            <a:ext cx="516285" cy="619571"/>
          </a:xfrm>
          <a:prstGeom prst="rect">
            <a:avLst/>
          </a:prstGeom>
        </p:spPr>
      </p:pic>
      <p:sp>
        <p:nvSpPr>
          <p:cNvPr id="17" name="Text 10"/>
          <p:cNvSpPr/>
          <p:nvPr/>
        </p:nvSpPr>
        <p:spPr>
          <a:xfrm>
            <a:off x="1546547" y="3710583"/>
            <a:ext cx="1147316" cy="143396"/>
          </a:xfrm>
          <a:prstGeom prst="rect">
            <a:avLst/>
          </a:prstGeom>
          <a:noFill/>
          <a:ln/>
        </p:spPr>
        <p:txBody>
          <a:bodyPr wrap="none" lIns="0" tIns="0" rIns="0" bIns="0" rtlCol="0" anchor="t"/>
          <a:lstStyle/>
          <a:p>
            <a:pPr algn="l" indent="0" marL="0">
              <a:lnSpc>
                <a:spcPts val="1100"/>
              </a:lnSpc>
              <a:buNone/>
            </a:pPr>
            <a:r>
              <a:rPr lang="en-US" sz="900" b="1" dirty="0">
                <a:solidFill>
                  <a:srgbClr val="E0E4E6"/>
                </a:solidFill>
                <a:latin typeface="Spline Sans Bold" pitchFamily="34" charset="0"/>
                <a:ea typeface="Spline Sans Bold" pitchFamily="34" charset="-122"/>
                <a:cs typeface="Spline Sans Bold" pitchFamily="34" charset="-120"/>
              </a:rPr>
              <a:t>USER</a:t>
            </a:r>
            <a:endParaRPr lang="en-US" sz="900" dirty="0"/>
          </a:p>
        </p:txBody>
      </p:sp>
      <p:sp>
        <p:nvSpPr>
          <p:cNvPr id="18" name="Text 11"/>
          <p:cNvSpPr/>
          <p:nvPr/>
        </p:nvSpPr>
        <p:spPr>
          <a:xfrm>
            <a:off x="1546547" y="3900413"/>
            <a:ext cx="6644580" cy="144587"/>
          </a:xfrm>
          <a:prstGeom prst="rect">
            <a:avLst/>
          </a:prstGeom>
          <a:noFill/>
          <a:ln/>
        </p:spPr>
        <p:txBody>
          <a:bodyPr wrap="none" lIns="0" tIns="0" rIns="0" bIns="0" rtlCol="0" anchor="t"/>
          <a:lstStyle/>
          <a:p>
            <a:pPr algn="l" indent="0" marL="0">
              <a:lnSpc>
                <a:spcPts val="1100"/>
              </a:lnSpc>
              <a:buNone/>
            </a:pPr>
            <a:r>
              <a:rPr lang="en-US" sz="800" dirty="0">
                <a:solidFill>
                  <a:srgbClr val="E0E4E6"/>
                </a:solidFill>
                <a:latin typeface="Barlow" pitchFamily="34" charset="0"/>
                <a:ea typeface="Barlow" pitchFamily="34" charset="-122"/>
                <a:cs typeface="Barlow" pitchFamily="34" charset="-120"/>
              </a:rPr>
              <a:t>Scannable, trustworthy, self-describing artifact</a:t>
            </a:r>
            <a:endParaRPr lang="en-US" sz="800" dirty="0"/>
          </a:p>
        </p:txBody>
      </p:sp>
      <p:sp>
        <p:nvSpPr>
          <p:cNvPr id="19" name="Shape 12"/>
          <p:cNvSpPr/>
          <p:nvPr/>
        </p:nvSpPr>
        <p:spPr>
          <a:xfrm>
            <a:off x="952872" y="4314006"/>
            <a:ext cx="7238256" cy="518294"/>
          </a:xfrm>
          <a:prstGeom prst="roundRect">
            <a:avLst>
              <a:gd name="adj" fmla="val 29886"/>
            </a:avLst>
          </a:prstGeom>
          <a:solidFill>
            <a:srgbClr val="022349"/>
          </a:solidFill>
          <a:ln/>
        </p:spPr>
      </p:sp>
      <p:pic>
        <p:nvPicPr>
          <p:cNvPr id="20" name="Image 5" descr="preencoded.png">    </p:cNvPr>
          <p:cNvPicPr>
            <a:picLocks noChangeAspect="1"/>
          </p:cNvPicPr>
          <p:nvPr/>
        </p:nvPicPr>
        <p:blipFill>
          <a:blip r:embed="rId6"/>
          <a:stretch>
            <a:fillRect/>
          </a:stretch>
        </p:blipFill>
        <p:spPr>
          <a:xfrm>
            <a:off x="1056084" y="4466927"/>
            <a:ext cx="129034" cy="103212"/>
          </a:xfrm>
          <a:prstGeom prst="rect">
            <a:avLst/>
          </a:prstGeom>
        </p:spPr>
      </p:pic>
      <p:sp>
        <p:nvSpPr>
          <p:cNvPr id="21" name="Text 13"/>
          <p:cNvSpPr/>
          <p:nvPr/>
        </p:nvSpPr>
        <p:spPr>
          <a:xfrm>
            <a:off x="1288331" y="4417144"/>
            <a:ext cx="6799585" cy="293936"/>
          </a:xfrm>
          <a:prstGeom prst="rect">
            <a:avLst/>
          </a:prstGeom>
          <a:noFill/>
          <a:ln/>
        </p:spPr>
        <p:txBody>
          <a:bodyPr wrap="square" lIns="0" tIns="0" rIns="0" bIns="0" rtlCol="0" anchor="t"/>
          <a:lstStyle/>
          <a:p>
            <a:pPr algn="l" indent="0" marL="0">
              <a:lnSpc>
                <a:spcPts val="1100"/>
              </a:lnSpc>
              <a:buNone/>
            </a:pPr>
            <a:r>
              <a:rPr lang="en-US" sz="800" dirty="0">
                <a:solidFill>
                  <a:srgbClr val="FFFFFF"/>
                </a:solidFill>
                <a:latin typeface="Barlow" pitchFamily="34" charset="0"/>
                <a:ea typeface="Barlow" pitchFamily="34" charset="-122"/>
                <a:cs typeface="Barlow" pitchFamily="34" charset="-120"/>
              </a:rPr>
              <a:t>Only </a:t>
            </a:r>
            <a:pPr algn="l" indent="0" marL="0">
              <a:lnSpc>
                <a:spcPts val="1100"/>
              </a:lnSpc>
              <a:buNone/>
            </a:pPr>
            <a:r>
              <a:rPr lang="en-US" sz="800" dirty="0">
                <a:solidFill>
                  <a:srgbClr val="FFFFFF"/>
                </a:solidFill>
                <a:highlight>
                  <a:srgbClr val="171528"/>
                </a:highlight>
                <a:latin typeface="Consolas" pitchFamily="34" charset="0"/>
                <a:ea typeface="Consolas" pitchFamily="34" charset="-122"/>
                <a:cs typeface="Consolas" pitchFamily="34" charset="-120"/>
              </a:rPr>
              <a:t>sesm_version</a:t>
            </a:r>
            <a:pPr algn="l" indent="0" marL="0">
              <a:lnSpc>
                <a:spcPts val="1100"/>
              </a:lnSpc>
              <a:buNone/>
            </a:pPr>
            <a:r>
              <a:rPr lang="en-US" sz="800" dirty="0">
                <a:solidFill>
                  <a:srgbClr val="FFFFFF"/>
                </a:solidFill>
                <a:latin typeface="Barlow" pitchFamily="34" charset="0"/>
                <a:ea typeface="Barlow" pitchFamily="34" charset="-122"/>
                <a:cs typeface="Barlow" pitchFamily="34" charset="-120"/>
              </a:rPr>
              <a:t> is required by SESM, but Aptlantis Studio production artifacts should include enough metadata — asset, artifact, theme, ui, crawl, provenance, integrity — to remain self-describing when detached from the website.</a:t>
            </a:r>
            <a:endParaRPr lang="en-US"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1179091" y="300037"/>
            <a:ext cx="2835920" cy="268858"/>
          </a:xfrm>
          <a:prstGeom prst="rect">
            <a:avLst/>
          </a:prstGeom>
          <a:noFill/>
          <a:ln/>
        </p:spPr>
        <p:txBody>
          <a:bodyPr wrap="none" lIns="0" tIns="0" rIns="0" bIns="0" rtlCol="0" anchor="t"/>
          <a:lstStyle/>
          <a:p>
            <a:pPr algn="l" indent="0" marL="0">
              <a:lnSpc>
                <a:spcPts val="2100"/>
              </a:lnSpc>
              <a:buNone/>
            </a:pPr>
            <a:r>
              <a:rPr lang="en-US" sz="1650" b="1" dirty="0">
                <a:solidFill>
                  <a:srgbClr val="F0FCFF"/>
                </a:solidFill>
                <a:latin typeface="Spline Sans Bold" pitchFamily="34" charset="0"/>
                <a:ea typeface="Spline Sans Bold" pitchFamily="34" charset="-122"/>
                <a:cs typeface="Spline Sans Bold" pitchFamily="34" charset="-120"/>
              </a:rPr>
              <a:t>SESM Neon Ink Theme Block</a:t>
            </a:r>
            <a:endParaRPr lang="en-US" sz="1650" dirty="0"/>
          </a:p>
        </p:txBody>
      </p:sp>
      <p:sp>
        <p:nvSpPr>
          <p:cNvPr id="3" name="Text 1"/>
          <p:cNvSpPr/>
          <p:nvPr/>
        </p:nvSpPr>
        <p:spPr>
          <a:xfrm>
            <a:off x="1179091" y="704999"/>
            <a:ext cx="6785818" cy="263723"/>
          </a:xfrm>
          <a:prstGeom prst="rect">
            <a:avLst/>
          </a:prstGeom>
          <a:noFill/>
          <a:ln/>
        </p:spPr>
        <p:txBody>
          <a:bodyPr wrap="square" lIns="0" tIns="0" rIns="0" bIns="0" rtlCol="0" anchor="t"/>
          <a:lstStyle/>
          <a:p>
            <a:pPr algn="l" indent="0" marL="0">
              <a:lnSpc>
                <a:spcPts val="1000"/>
              </a:lnSpc>
              <a:buNone/>
            </a:pPr>
            <a:r>
              <a:rPr lang="en-US" sz="750" dirty="0">
                <a:solidFill>
                  <a:srgbClr val="E0E4E6"/>
                </a:solidFill>
                <a:latin typeface="Barlow" pitchFamily="34" charset="0"/>
                <a:ea typeface="Barlow" pitchFamily="34" charset="-122"/>
                <a:cs typeface="Barlow" pitchFamily="34" charset="-120"/>
              </a:rPr>
              <a:t>Every compiled SVG artifact should declare its theme identity. The recommended Neon Ink SESM theme block provides palette semantics, state intensity, glow level, and the full token set for downstream validators and generators.</a:t>
            </a:r>
            <a:endParaRPr lang="en-US" sz="750" dirty="0"/>
          </a:p>
        </p:txBody>
      </p:sp>
      <p:sp>
        <p:nvSpPr>
          <p:cNvPr id="4" name="Shape 2"/>
          <p:cNvSpPr/>
          <p:nvPr/>
        </p:nvSpPr>
        <p:spPr>
          <a:xfrm>
            <a:off x="1179091" y="1121866"/>
            <a:ext cx="3274814" cy="2830711"/>
          </a:xfrm>
          <a:prstGeom prst="roundRect">
            <a:avLst>
              <a:gd name="adj" fmla="val 5130"/>
            </a:avLst>
          </a:prstGeom>
          <a:solidFill>
            <a:srgbClr val="171528"/>
          </a:solidFill>
          <a:ln/>
        </p:spPr>
      </p:sp>
      <p:sp>
        <p:nvSpPr>
          <p:cNvPr id="5" name="Shape 3"/>
          <p:cNvSpPr/>
          <p:nvPr/>
        </p:nvSpPr>
        <p:spPr>
          <a:xfrm>
            <a:off x="1174254" y="1121866"/>
            <a:ext cx="3284488" cy="2830711"/>
          </a:xfrm>
          <a:prstGeom prst="roundRect">
            <a:avLst>
              <a:gd name="adj" fmla="val 513"/>
            </a:avLst>
          </a:prstGeom>
          <a:solidFill>
            <a:srgbClr val="171528"/>
          </a:solidFill>
          <a:ln/>
        </p:spPr>
      </p:sp>
      <p:sp>
        <p:nvSpPr>
          <p:cNvPr id="6" name="Text 4"/>
          <p:cNvSpPr/>
          <p:nvPr/>
        </p:nvSpPr>
        <p:spPr>
          <a:xfrm>
            <a:off x="1295251" y="1218605"/>
            <a:ext cx="3042493" cy="2637234"/>
          </a:xfrm>
          <a:prstGeom prst="rect">
            <a:avLst/>
          </a:prstGeom>
          <a:noFill/>
          <a:ln/>
        </p:spPr>
        <p:txBody>
          <a:bodyPr wrap="square" lIns="0" tIns="0" rIns="0" bIns="0" rtlCol="0" anchor="t"/>
          <a:lstStyle/>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"theme": {</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"id": "neon-ink",</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"name": "Neon Ink",</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"version": "0.1.0",</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"mode": "dark",</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"accent": {</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"name": "orange",</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"hex": "#F97316",</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"semantic_role": "code-heat",</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"psychological_intent":</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"signal-hands-on-code-build-work"</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"state": {</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"name": "active",</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"intensity": 2,</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"glow": "soft"</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  }</a:t>
            </a:r>
            <a:endParaRPr lang="en-US" sz="750" dirty="0"/>
          </a:p>
          <a:p>
            <a:pPr algn="l" indent="0" marL="0">
              <a:lnSpc>
                <a:spcPts val="1000"/>
              </a:lnSpc>
              <a:buNone/>
            </a:pPr>
            <a:r>
              <a:rPr lang="en-US" sz="750" dirty="0">
                <a:solidFill>
                  <a:srgbClr val="E0E4E6"/>
                </a:solidFill>
                <a:highlight>
                  <a:srgbClr val="171528"/>
                </a:highlight>
                <a:latin typeface="Consolas" pitchFamily="34" charset="0"/>
                <a:ea typeface="Consolas" pitchFamily="34" charset="-122"/>
                <a:cs typeface="Consolas" pitchFamily="34" charset="-120"/>
              </a:rPr>
              <a:t>}</a:t>
            </a:r>
            <a:endParaRPr lang="en-US" sz="750" dirty="0"/>
          </a:p>
        </p:txBody>
      </p:sp>
      <p:sp>
        <p:nvSpPr>
          <p:cNvPr id="7" name="Text 5"/>
          <p:cNvSpPr/>
          <p:nvPr/>
        </p:nvSpPr>
        <p:spPr>
          <a:xfrm>
            <a:off x="4694858" y="1113309"/>
            <a:ext cx="1588591" cy="134466"/>
          </a:xfrm>
          <a:prstGeom prst="rect">
            <a:avLst/>
          </a:prstGeom>
          <a:noFill/>
          <a:ln/>
        </p:spPr>
        <p:txBody>
          <a:bodyPr wrap="none" lIns="0" tIns="0" rIns="0" bIns="0" rtlCol="0" anchor="t"/>
          <a:lstStyle/>
          <a:p>
            <a:pPr algn="l" indent="0" marL="0">
              <a:lnSpc>
                <a:spcPts val="1050"/>
              </a:lnSpc>
              <a:buNone/>
            </a:pPr>
            <a:r>
              <a:rPr lang="en-US" sz="800" b="1" dirty="0">
                <a:solidFill>
                  <a:srgbClr val="F0FCFF"/>
                </a:solidFill>
                <a:latin typeface="Spline Sans Bold" pitchFamily="34" charset="0"/>
                <a:ea typeface="Spline Sans Bold" pitchFamily="34" charset="-122"/>
                <a:cs typeface="Spline Sans Bold" pitchFamily="34" charset="-120"/>
              </a:rPr>
              <a:t>Required Top-Level SESM Fields</a:t>
            </a:r>
            <a:endParaRPr lang="en-US" sz="800" dirty="0"/>
          </a:p>
        </p:txBody>
      </p:sp>
      <p:sp>
        <p:nvSpPr>
          <p:cNvPr id="8" name="Text 6"/>
          <p:cNvSpPr/>
          <p:nvPr/>
        </p:nvSpPr>
        <p:spPr>
          <a:xfrm>
            <a:off x="4694858" y="1324347"/>
            <a:ext cx="193551" cy="120997"/>
          </a:xfrm>
          <a:prstGeom prst="rect">
            <a:avLst/>
          </a:prstGeom>
          <a:noFill/>
          <a:ln/>
        </p:spPr>
        <p:txBody>
          <a:bodyPr wrap="none" lIns="0" tIns="0" rIns="0" bIns="0" rtlCol="0" anchor="ctr"/>
          <a:lstStyle/>
          <a:p>
            <a:pPr algn="l" indent="0" marL="0">
              <a:lnSpc>
                <a:spcPts val="1000"/>
              </a:lnSpc>
              <a:buNone/>
            </a:pPr>
            <a:r>
              <a:rPr lang="en-US" sz="750" dirty="0">
                <a:solidFill>
                  <a:srgbClr val="E0E4E6"/>
                </a:solidFill>
                <a:latin typeface="Spline Sans Light" pitchFamily="34" charset="0"/>
                <a:ea typeface="Spline Sans Light" pitchFamily="34" charset="-122"/>
                <a:cs typeface="Spline Sans Light" pitchFamily="34" charset="-120"/>
              </a:rPr>
              <a:t>01</a:t>
            </a:r>
            <a:endParaRPr lang="en-US" sz="750" dirty="0"/>
          </a:p>
        </p:txBody>
      </p:sp>
      <p:sp>
        <p:nvSpPr>
          <p:cNvPr id="9" name="Shape 7"/>
          <p:cNvSpPr/>
          <p:nvPr/>
        </p:nvSpPr>
        <p:spPr>
          <a:xfrm>
            <a:off x="4694858" y="1474589"/>
            <a:ext cx="3274814" cy="14288"/>
          </a:xfrm>
          <a:prstGeom prst="rect">
            <a:avLst/>
          </a:prstGeom>
          <a:solidFill>
            <a:srgbClr val="16FFBB"/>
          </a:solidFill>
          <a:ln/>
        </p:spPr>
      </p:sp>
      <p:sp>
        <p:nvSpPr>
          <p:cNvPr id="10" name="Text 8"/>
          <p:cNvSpPr/>
          <p:nvPr/>
        </p:nvSpPr>
        <p:spPr>
          <a:xfrm>
            <a:off x="4694858" y="1551533"/>
            <a:ext cx="1075655" cy="134466"/>
          </a:xfrm>
          <a:prstGeom prst="rect">
            <a:avLst/>
          </a:prstGeom>
          <a:noFill/>
          <a:ln/>
        </p:spPr>
        <p:txBody>
          <a:bodyPr wrap="none" lIns="0" tIns="0" rIns="0" bIns="0" rtlCol="0" anchor="t"/>
          <a:lstStyle/>
          <a:p>
            <a:pPr algn="l" indent="0" marL="0">
              <a:lnSpc>
                <a:spcPts val="1050"/>
              </a:lnSpc>
              <a:buNone/>
            </a:pPr>
            <a:r>
              <a:rPr lang="en-US" sz="800" b="1" dirty="0">
                <a:solidFill>
                  <a:srgbClr val="E0E4E6"/>
                </a:solidFill>
                <a:latin typeface="Spline Sans Bold" pitchFamily="34" charset="0"/>
                <a:ea typeface="Spline Sans Bold" pitchFamily="34" charset="-122"/>
                <a:cs typeface="Spline Sans Bold" pitchFamily="34" charset="-120"/>
              </a:rPr>
              <a:t>asset</a:t>
            </a:r>
            <a:endParaRPr lang="en-US" sz="800" dirty="0"/>
          </a:p>
        </p:txBody>
      </p:sp>
      <p:sp>
        <p:nvSpPr>
          <p:cNvPr id="11" name="Text 9"/>
          <p:cNvSpPr/>
          <p:nvPr/>
        </p:nvSpPr>
        <p:spPr>
          <a:xfrm>
            <a:off x="4694858" y="1754014"/>
            <a:ext cx="3274814" cy="131862"/>
          </a:xfrm>
          <a:prstGeom prst="rect">
            <a:avLst/>
          </a:prstGeom>
          <a:noFill/>
          <a:ln/>
        </p:spPr>
        <p:txBody>
          <a:bodyPr wrap="none" lIns="0" tIns="0" rIns="0" bIns="0" rtlCol="0" anchor="t"/>
          <a:lstStyle/>
          <a:p>
            <a:pPr algn="l" indent="0" marL="0">
              <a:lnSpc>
                <a:spcPts val="1000"/>
              </a:lnSpc>
              <a:buNone/>
            </a:pPr>
            <a:r>
              <a:rPr lang="en-US" sz="750" dirty="0">
                <a:solidFill>
                  <a:srgbClr val="E0E4E6"/>
                </a:solidFill>
                <a:latin typeface="Barlow" pitchFamily="34" charset="0"/>
                <a:ea typeface="Barlow" pitchFamily="34" charset="-122"/>
                <a:cs typeface="Barlow" pitchFamily="34" charset="-120"/>
              </a:rPr>
              <a:t>File identity, format, and dimensions</a:t>
            </a:r>
            <a:endParaRPr lang="en-US" sz="750" dirty="0"/>
          </a:p>
        </p:txBody>
      </p:sp>
      <p:sp>
        <p:nvSpPr>
          <p:cNvPr id="12" name="Text 10"/>
          <p:cNvSpPr/>
          <p:nvPr/>
        </p:nvSpPr>
        <p:spPr>
          <a:xfrm>
            <a:off x="4694858" y="2026444"/>
            <a:ext cx="193551" cy="120997"/>
          </a:xfrm>
          <a:prstGeom prst="rect">
            <a:avLst/>
          </a:prstGeom>
          <a:noFill/>
          <a:ln/>
        </p:spPr>
        <p:txBody>
          <a:bodyPr wrap="none" lIns="0" tIns="0" rIns="0" bIns="0" rtlCol="0" anchor="ctr"/>
          <a:lstStyle/>
          <a:p>
            <a:pPr algn="l" indent="0" marL="0">
              <a:lnSpc>
                <a:spcPts val="1000"/>
              </a:lnSpc>
              <a:buNone/>
            </a:pPr>
            <a:r>
              <a:rPr lang="en-US" sz="750" dirty="0">
                <a:solidFill>
                  <a:srgbClr val="E0E4E6"/>
                </a:solidFill>
                <a:latin typeface="Spline Sans Light" pitchFamily="34" charset="0"/>
                <a:ea typeface="Spline Sans Light" pitchFamily="34" charset="-122"/>
                <a:cs typeface="Spline Sans Light" pitchFamily="34" charset="-120"/>
              </a:rPr>
              <a:t>02</a:t>
            </a:r>
            <a:endParaRPr lang="en-US" sz="750" dirty="0"/>
          </a:p>
        </p:txBody>
      </p:sp>
      <p:sp>
        <p:nvSpPr>
          <p:cNvPr id="13" name="Shape 11"/>
          <p:cNvSpPr/>
          <p:nvPr/>
        </p:nvSpPr>
        <p:spPr>
          <a:xfrm>
            <a:off x="4694858" y="2176686"/>
            <a:ext cx="3274814" cy="14288"/>
          </a:xfrm>
          <a:prstGeom prst="rect">
            <a:avLst/>
          </a:prstGeom>
          <a:solidFill>
            <a:srgbClr val="29DDDA"/>
          </a:solidFill>
          <a:ln/>
        </p:spPr>
      </p:sp>
      <p:sp>
        <p:nvSpPr>
          <p:cNvPr id="14" name="Text 12"/>
          <p:cNvSpPr/>
          <p:nvPr/>
        </p:nvSpPr>
        <p:spPr>
          <a:xfrm>
            <a:off x="4694858" y="2253630"/>
            <a:ext cx="1075655" cy="134466"/>
          </a:xfrm>
          <a:prstGeom prst="rect">
            <a:avLst/>
          </a:prstGeom>
          <a:noFill/>
          <a:ln/>
        </p:spPr>
        <p:txBody>
          <a:bodyPr wrap="none" lIns="0" tIns="0" rIns="0" bIns="0" rtlCol="0" anchor="t"/>
          <a:lstStyle/>
          <a:p>
            <a:pPr algn="l" indent="0" marL="0">
              <a:lnSpc>
                <a:spcPts val="1050"/>
              </a:lnSpc>
              <a:buNone/>
            </a:pPr>
            <a:r>
              <a:rPr lang="en-US" sz="800" b="1" dirty="0">
                <a:solidFill>
                  <a:srgbClr val="E0E4E6"/>
                </a:solidFill>
                <a:latin typeface="Spline Sans Bold" pitchFamily="34" charset="0"/>
                <a:ea typeface="Spline Sans Bold" pitchFamily="34" charset="-122"/>
                <a:cs typeface="Spline Sans Bold" pitchFamily="34" charset="-120"/>
              </a:rPr>
              <a:t>artifact</a:t>
            </a:r>
            <a:endParaRPr lang="en-US" sz="800" dirty="0"/>
          </a:p>
        </p:txBody>
      </p:sp>
      <p:sp>
        <p:nvSpPr>
          <p:cNvPr id="15" name="Text 13"/>
          <p:cNvSpPr/>
          <p:nvPr/>
        </p:nvSpPr>
        <p:spPr>
          <a:xfrm>
            <a:off x="4694858" y="2456111"/>
            <a:ext cx="3274814" cy="131862"/>
          </a:xfrm>
          <a:prstGeom prst="rect">
            <a:avLst/>
          </a:prstGeom>
          <a:noFill/>
          <a:ln/>
        </p:spPr>
        <p:txBody>
          <a:bodyPr wrap="none" lIns="0" tIns="0" rIns="0" bIns="0" rtlCol="0" anchor="t"/>
          <a:lstStyle/>
          <a:p>
            <a:pPr algn="l" indent="0" marL="0">
              <a:lnSpc>
                <a:spcPts val="1000"/>
              </a:lnSpc>
              <a:buNone/>
            </a:pPr>
            <a:r>
              <a:rPr lang="en-US" sz="750" dirty="0">
                <a:solidFill>
                  <a:srgbClr val="E0E4E6"/>
                </a:solidFill>
                <a:latin typeface="Barlow" pitchFamily="34" charset="0"/>
                <a:ea typeface="Barlow" pitchFamily="34" charset="-122"/>
                <a:cs typeface="Barlow" pitchFamily="34" charset="-120"/>
              </a:rPr>
              <a:t>Type, state, semantic role, and category</a:t>
            </a:r>
            <a:endParaRPr lang="en-US" sz="750" dirty="0"/>
          </a:p>
        </p:txBody>
      </p:sp>
      <p:sp>
        <p:nvSpPr>
          <p:cNvPr id="16" name="Text 14"/>
          <p:cNvSpPr/>
          <p:nvPr/>
        </p:nvSpPr>
        <p:spPr>
          <a:xfrm>
            <a:off x="4694858" y="2728540"/>
            <a:ext cx="193551" cy="120997"/>
          </a:xfrm>
          <a:prstGeom prst="rect">
            <a:avLst/>
          </a:prstGeom>
          <a:noFill/>
          <a:ln/>
        </p:spPr>
        <p:txBody>
          <a:bodyPr wrap="none" lIns="0" tIns="0" rIns="0" bIns="0" rtlCol="0" anchor="ctr"/>
          <a:lstStyle/>
          <a:p>
            <a:pPr algn="l" indent="0" marL="0">
              <a:lnSpc>
                <a:spcPts val="1000"/>
              </a:lnSpc>
              <a:buNone/>
            </a:pPr>
            <a:r>
              <a:rPr lang="en-US" sz="750" dirty="0">
                <a:solidFill>
                  <a:srgbClr val="E0E4E6"/>
                </a:solidFill>
                <a:latin typeface="Spline Sans Light" pitchFamily="34" charset="0"/>
                <a:ea typeface="Spline Sans Light" pitchFamily="34" charset="-122"/>
                <a:cs typeface="Spline Sans Light" pitchFamily="34" charset="-120"/>
              </a:rPr>
              <a:t>03</a:t>
            </a:r>
            <a:endParaRPr lang="en-US" sz="750" dirty="0"/>
          </a:p>
        </p:txBody>
      </p:sp>
      <p:sp>
        <p:nvSpPr>
          <p:cNvPr id="17" name="Shape 15"/>
          <p:cNvSpPr/>
          <p:nvPr/>
        </p:nvSpPr>
        <p:spPr>
          <a:xfrm>
            <a:off x="4694858" y="2878782"/>
            <a:ext cx="3274814" cy="14288"/>
          </a:xfrm>
          <a:prstGeom prst="rect">
            <a:avLst/>
          </a:prstGeom>
          <a:solidFill>
            <a:srgbClr val="37A7E7"/>
          </a:solidFill>
          <a:ln/>
        </p:spPr>
      </p:sp>
      <p:sp>
        <p:nvSpPr>
          <p:cNvPr id="18" name="Text 16"/>
          <p:cNvSpPr/>
          <p:nvPr/>
        </p:nvSpPr>
        <p:spPr>
          <a:xfrm>
            <a:off x="4694858" y="2955727"/>
            <a:ext cx="1075655" cy="134466"/>
          </a:xfrm>
          <a:prstGeom prst="rect">
            <a:avLst/>
          </a:prstGeom>
          <a:noFill/>
          <a:ln/>
        </p:spPr>
        <p:txBody>
          <a:bodyPr wrap="none" lIns="0" tIns="0" rIns="0" bIns="0" rtlCol="0" anchor="t"/>
          <a:lstStyle/>
          <a:p>
            <a:pPr algn="l" indent="0" marL="0">
              <a:lnSpc>
                <a:spcPts val="1050"/>
              </a:lnSpc>
              <a:buNone/>
            </a:pPr>
            <a:r>
              <a:rPr lang="en-US" sz="800" b="1" dirty="0">
                <a:solidFill>
                  <a:srgbClr val="E0E4E6"/>
                </a:solidFill>
                <a:latin typeface="Spline Sans Bold" pitchFamily="34" charset="0"/>
                <a:ea typeface="Spline Sans Bold" pitchFamily="34" charset="-122"/>
                <a:cs typeface="Spline Sans Bold" pitchFamily="34" charset="-120"/>
              </a:rPr>
              <a:t>theme</a:t>
            </a:r>
            <a:endParaRPr lang="en-US" sz="800" dirty="0"/>
          </a:p>
        </p:txBody>
      </p:sp>
      <p:sp>
        <p:nvSpPr>
          <p:cNvPr id="19" name="Text 17"/>
          <p:cNvSpPr/>
          <p:nvPr/>
        </p:nvSpPr>
        <p:spPr>
          <a:xfrm>
            <a:off x="4694858" y="3158207"/>
            <a:ext cx="3274814" cy="131862"/>
          </a:xfrm>
          <a:prstGeom prst="rect">
            <a:avLst/>
          </a:prstGeom>
          <a:noFill/>
          <a:ln/>
        </p:spPr>
        <p:txBody>
          <a:bodyPr wrap="none" lIns="0" tIns="0" rIns="0" bIns="0" rtlCol="0" anchor="t"/>
          <a:lstStyle/>
          <a:p>
            <a:pPr algn="l" indent="0" marL="0">
              <a:lnSpc>
                <a:spcPts val="1000"/>
              </a:lnSpc>
              <a:buNone/>
            </a:pPr>
            <a:r>
              <a:rPr lang="en-US" sz="750" dirty="0">
                <a:solidFill>
                  <a:srgbClr val="E0E4E6"/>
                </a:solidFill>
                <a:latin typeface="Barlow" pitchFamily="34" charset="0"/>
                <a:ea typeface="Barlow" pitchFamily="34" charset="-122"/>
                <a:cs typeface="Barlow" pitchFamily="34" charset="-120"/>
              </a:rPr>
              <a:t>Neon Ink theme ID, NIPC tokens, intensity</a:t>
            </a:r>
            <a:endParaRPr lang="en-US" sz="750" dirty="0"/>
          </a:p>
        </p:txBody>
      </p:sp>
      <p:sp>
        <p:nvSpPr>
          <p:cNvPr id="20" name="Text 18"/>
          <p:cNvSpPr/>
          <p:nvPr/>
        </p:nvSpPr>
        <p:spPr>
          <a:xfrm>
            <a:off x="4694858" y="3430637"/>
            <a:ext cx="193551" cy="120997"/>
          </a:xfrm>
          <a:prstGeom prst="rect">
            <a:avLst/>
          </a:prstGeom>
          <a:noFill/>
          <a:ln/>
        </p:spPr>
        <p:txBody>
          <a:bodyPr wrap="none" lIns="0" tIns="0" rIns="0" bIns="0" rtlCol="0" anchor="ctr"/>
          <a:lstStyle/>
          <a:p>
            <a:pPr algn="l" indent="0" marL="0">
              <a:lnSpc>
                <a:spcPts val="1000"/>
              </a:lnSpc>
              <a:buNone/>
            </a:pPr>
            <a:r>
              <a:rPr lang="en-US" sz="750" dirty="0">
                <a:solidFill>
                  <a:srgbClr val="E0E4E6"/>
                </a:solidFill>
                <a:latin typeface="Spline Sans Light" pitchFamily="34" charset="0"/>
                <a:ea typeface="Spline Sans Light" pitchFamily="34" charset="-122"/>
                <a:cs typeface="Spline Sans Light" pitchFamily="34" charset="-120"/>
              </a:rPr>
              <a:t>04</a:t>
            </a:r>
            <a:endParaRPr lang="en-US" sz="750" dirty="0"/>
          </a:p>
        </p:txBody>
      </p:sp>
      <p:sp>
        <p:nvSpPr>
          <p:cNvPr id="21" name="Shape 19"/>
          <p:cNvSpPr/>
          <p:nvPr/>
        </p:nvSpPr>
        <p:spPr>
          <a:xfrm>
            <a:off x="4694858" y="3580879"/>
            <a:ext cx="3274814" cy="14288"/>
          </a:xfrm>
          <a:prstGeom prst="rect">
            <a:avLst/>
          </a:prstGeom>
          <a:solidFill>
            <a:srgbClr val="091231"/>
          </a:solidFill>
          <a:ln/>
        </p:spPr>
      </p:sp>
      <p:sp>
        <p:nvSpPr>
          <p:cNvPr id="22" name="Text 20"/>
          <p:cNvSpPr/>
          <p:nvPr/>
        </p:nvSpPr>
        <p:spPr>
          <a:xfrm>
            <a:off x="4694858" y="3657823"/>
            <a:ext cx="1075655" cy="134466"/>
          </a:xfrm>
          <a:prstGeom prst="rect">
            <a:avLst/>
          </a:prstGeom>
          <a:noFill/>
          <a:ln/>
        </p:spPr>
        <p:txBody>
          <a:bodyPr wrap="none" lIns="0" tIns="0" rIns="0" bIns="0" rtlCol="0" anchor="t"/>
          <a:lstStyle/>
          <a:p>
            <a:pPr algn="l" indent="0" marL="0">
              <a:lnSpc>
                <a:spcPts val="1050"/>
              </a:lnSpc>
              <a:buNone/>
            </a:pPr>
            <a:r>
              <a:rPr lang="en-US" sz="800" b="1" dirty="0">
                <a:solidFill>
                  <a:srgbClr val="E0E4E6"/>
                </a:solidFill>
                <a:latin typeface="Spline Sans Bold" pitchFamily="34" charset="0"/>
                <a:ea typeface="Spline Sans Bold" pitchFamily="34" charset="-122"/>
                <a:cs typeface="Spline Sans Bold" pitchFamily="34" charset="-120"/>
              </a:rPr>
              <a:t>provenance</a:t>
            </a:r>
            <a:endParaRPr lang="en-US" sz="800" dirty="0"/>
          </a:p>
        </p:txBody>
      </p:sp>
      <p:sp>
        <p:nvSpPr>
          <p:cNvPr id="23" name="Text 21"/>
          <p:cNvSpPr/>
          <p:nvPr/>
        </p:nvSpPr>
        <p:spPr>
          <a:xfrm>
            <a:off x="4694858" y="3860304"/>
            <a:ext cx="3274814" cy="131862"/>
          </a:xfrm>
          <a:prstGeom prst="rect">
            <a:avLst/>
          </a:prstGeom>
          <a:noFill/>
          <a:ln/>
        </p:spPr>
        <p:txBody>
          <a:bodyPr wrap="none" lIns="0" tIns="0" rIns="0" bIns="0" rtlCol="0" anchor="t"/>
          <a:lstStyle/>
          <a:p>
            <a:pPr algn="l" indent="0" marL="0">
              <a:lnSpc>
                <a:spcPts val="1000"/>
              </a:lnSpc>
              <a:buNone/>
            </a:pPr>
            <a:r>
              <a:rPr lang="en-US" sz="750" dirty="0">
                <a:solidFill>
                  <a:srgbClr val="E0E4E6"/>
                </a:solidFill>
                <a:latin typeface="Barlow" pitchFamily="34" charset="0"/>
                <a:ea typeface="Barlow" pitchFamily="34" charset="-122"/>
                <a:cs typeface="Barlow" pitchFamily="34" charset="-120"/>
              </a:rPr>
              <a:t>Generator, build ID, source records, template</a:t>
            </a:r>
            <a:endParaRPr lang="en-US" sz="750" dirty="0"/>
          </a:p>
        </p:txBody>
      </p:sp>
      <p:sp>
        <p:nvSpPr>
          <p:cNvPr id="24" name="Text 22"/>
          <p:cNvSpPr/>
          <p:nvPr/>
        </p:nvSpPr>
        <p:spPr>
          <a:xfrm>
            <a:off x="4694858" y="4132734"/>
            <a:ext cx="193551" cy="120997"/>
          </a:xfrm>
          <a:prstGeom prst="rect">
            <a:avLst/>
          </a:prstGeom>
          <a:noFill/>
          <a:ln/>
        </p:spPr>
        <p:txBody>
          <a:bodyPr wrap="none" lIns="0" tIns="0" rIns="0" bIns="0" rtlCol="0" anchor="ctr"/>
          <a:lstStyle/>
          <a:p>
            <a:pPr algn="l" indent="0" marL="0">
              <a:lnSpc>
                <a:spcPts val="1000"/>
              </a:lnSpc>
              <a:buNone/>
            </a:pPr>
            <a:r>
              <a:rPr lang="en-US" sz="750" dirty="0">
                <a:solidFill>
                  <a:srgbClr val="E0E4E6"/>
                </a:solidFill>
                <a:latin typeface="Spline Sans Light" pitchFamily="34" charset="0"/>
                <a:ea typeface="Spline Sans Light" pitchFamily="34" charset="-122"/>
                <a:cs typeface="Spline Sans Light" pitchFamily="34" charset="-120"/>
              </a:rPr>
              <a:t>05</a:t>
            </a:r>
            <a:endParaRPr lang="en-US" sz="750" dirty="0"/>
          </a:p>
        </p:txBody>
      </p:sp>
      <p:sp>
        <p:nvSpPr>
          <p:cNvPr id="25" name="Shape 23"/>
          <p:cNvSpPr/>
          <p:nvPr/>
        </p:nvSpPr>
        <p:spPr>
          <a:xfrm>
            <a:off x="4694858" y="4282976"/>
            <a:ext cx="3274814" cy="14288"/>
          </a:xfrm>
          <a:prstGeom prst="rect">
            <a:avLst/>
          </a:prstGeom>
          <a:solidFill>
            <a:srgbClr val="16FFBB"/>
          </a:solidFill>
          <a:ln/>
        </p:spPr>
      </p:sp>
      <p:sp>
        <p:nvSpPr>
          <p:cNvPr id="26" name="Text 24"/>
          <p:cNvSpPr/>
          <p:nvPr/>
        </p:nvSpPr>
        <p:spPr>
          <a:xfrm>
            <a:off x="4694858" y="4359920"/>
            <a:ext cx="1075655" cy="134466"/>
          </a:xfrm>
          <a:prstGeom prst="rect">
            <a:avLst/>
          </a:prstGeom>
          <a:noFill/>
          <a:ln/>
        </p:spPr>
        <p:txBody>
          <a:bodyPr wrap="none" lIns="0" tIns="0" rIns="0" bIns="0" rtlCol="0" anchor="t"/>
          <a:lstStyle/>
          <a:p>
            <a:pPr algn="l" indent="0" marL="0">
              <a:lnSpc>
                <a:spcPts val="1050"/>
              </a:lnSpc>
              <a:buNone/>
            </a:pPr>
            <a:r>
              <a:rPr lang="en-US" sz="800" b="1" dirty="0">
                <a:solidFill>
                  <a:srgbClr val="E0E4E6"/>
                </a:solidFill>
                <a:latin typeface="Spline Sans Bold" pitchFamily="34" charset="0"/>
                <a:ea typeface="Spline Sans Bold" pitchFamily="34" charset="-122"/>
                <a:cs typeface="Spline Sans Bold" pitchFamily="34" charset="-120"/>
              </a:rPr>
              <a:t>links</a:t>
            </a:r>
            <a:endParaRPr lang="en-US" sz="800" dirty="0"/>
          </a:p>
        </p:txBody>
      </p:sp>
      <p:sp>
        <p:nvSpPr>
          <p:cNvPr id="27" name="Text 25"/>
          <p:cNvSpPr/>
          <p:nvPr/>
        </p:nvSpPr>
        <p:spPr>
          <a:xfrm>
            <a:off x="4694858" y="4562401"/>
            <a:ext cx="3274814" cy="131862"/>
          </a:xfrm>
          <a:prstGeom prst="rect">
            <a:avLst/>
          </a:prstGeom>
          <a:noFill/>
          <a:ln/>
        </p:spPr>
        <p:txBody>
          <a:bodyPr wrap="none" lIns="0" tIns="0" rIns="0" bIns="0" rtlCol="0" anchor="t"/>
          <a:lstStyle/>
          <a:p>
            <a:pPr algn="l" indent="0" marL="0">
              <a:lnSpc>
                <a:spcPts val="1000"/>
              </a:lnSpc>
              <a:buNone/>
            </a:pPr>
            <a:r>
              <a:rPr lang="en-US" sz="750" dirty="0">
                <a:solidFill>
                  <a:srgbClr val="E0E4E6"/>
                </a:solidFill>
                <a:latin typeface="Barlow" pitchFamily="34" charset="0"/>
                <a:ea typeface="Barlow" pitchFamily="34" charset="-122"/>
                <a:cs typeface="Barlow" pitchFamily="34" charset="-120"/>
              </a:rPr>
              <a:t>Canonical HTML, manifest, and related resources</a:t>
            </a:r>
            <a:endParaRPr lang="en-US" sz="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550664" y="764977"/>
            <a:ext cx="3472160" cy="382488"/>
          </a:xfrm>
          <a:prstGeom prst="rect">
            <a:avLst/>
          </a:prstGeom>
          <a:noFill/>
          <a:ln/>
        </p:spPr>
        <p:txBody>
          <a:bodyPr wrap="none" lIns="0" tIns="0" rIns="0" bIns="0" rtlCol="0" anchor="t"/>
          <a:lstStyle/>
          <a:p>
            <a:pPr algn="l" indent="0" marL="0">
              <a:lnSpc>
                <a:spcPts val="3000"/>
              </a:lnSpc>
              <a:buNone/>
            </a:pPr>
            <a:r>
              <a:rPr lang="en-US" sz="2400" b="1" dirty="0">
                <a:solidFill>
                  <a:srgbClr val="F0FCFF"/>
                </a:solidFill>
                <a:latin typeface="Spline Sans Bold" pitchFamily="34" charset="0"/>
                <a:ea typeface="Spline Sans Bold" pitchFamily="34" charset="-122"/>
                <a:cs typeface="Spline Sans Bold" pitchFamily="34" charset="-120"/>
              </a:rPr>
              <a:t>Page Composition Rules</a:t>
            </a:r>
            <a:endParaRPr lang="en-US" sz="2400" dirty="0"/>
          </a:p>
        </p:txBody>
      </p:sp>
      <p:sp>
        <p:nvSpPr>
          <p:cNvPr id="3" name="Text 1"/>
          <p:cNvSpPr/>
          <p:nvPr/>
        </p:nvSpPr>
        <p:spPr>
          <a:xfrm>
            <a:off x="550664" y="1422797"/>
            <a:ext cx="8042672" cy="440531"/>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Pages should feel like </a:t>
            </a:r>
            <a:pPr algn="l" indent="0" marL="0">
              <a:lnSpc>
                <a:spcPts val="1700"/>
              </a:lnSpc>
              <a:buNone/>
            </a:pPr>
            <a:r>
              <a:rPr lang="en-US" sz="1050" b="1" dirty="0">
                <a:solidFill>
                  <a:srgbClr val="E0E4E6"/>
                </a:solidFill>
                <a:latin typeface="Barlow" pitchFamily="34" charset="0"/>
                <a:ea typeface="Barlow" pitchFamily="34" charset="-122"/>
                <a:cs typeface="Barlow" pitchFamily="34" charset="-120"/>
              </a:rPr>
              <a:t>navigable archives</a:t>
            </a:r>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 not generic SaaS dashboards. Composition decisions should reinforce the artifact-first identity of the Studio at every viewport.</a:t>
            </a:r>
            <a:endParaRPr lang="en-US" sz="1050" dirty="0"/>
          </a:p>
        </p:txBody>
      </p:sp>
      <p:sp>
        <p:nvSpPr>
          <p:cNvPr id="4" name="Shape 2"/>
          <p:cNvSpPr/>
          <p:nvPr/>
        </p:nvSpPr>
        <p:spPr>
          <a:xfrm>
            <a:off x="550664" y="2018184"/>
            <a:ext cx="8042672" cy="2360340"/>
          </a:xfrm>
          <a:prstGeom prst="roundRect">
            <a:avLst>
              <a:gd name="adj" fmla="val 8750"/>
            </a:avLst>
          </a:prstGeom>
          <a:solidFill>
            <a:srgbClr val="0A081B"/>
          </a:solidFill>
          <a:ln w="14288">
            <a:solidFill>
              <a:srgbClr val="16FFBB"/>
            </a:solidFill>
            <a:prstDash val="solid"/>
          </a:ln>
        </p:spPr>
      </p:sp>
      <p:sp>
        <p:nvSpPr>
          <p:cNvPr id="5" name="Shape 3"/>
          <p:cNvSpPr/>
          <p:nvPr/>
        </p:nvSpPr>
        <p:spPr>
          <a:xfrm>
            <a:off x="564952" y="2032471"/>
            <a:ext cx="4007048" cy="2331765"/>
          </a:xfrm>
          <a:prstGeom prst="roundRect">
            <a:avLst>
              <a:gd name="adj" fmla="val 8857"/>
            </a:avLst>
          </a:prstGeom>
          <a:solidFill>
            <a:srgbClr val="0A081B"/>
          </a:solidFill>
          <a:ln/>
        </p:spPr>
      </p:sp>
      <p:sp>
        <p:nvSpPr>
          <p:cNvPr id="6" name="Text 4"/>
          <p:cNvSpPr/>
          <p:nvPr/>
        </p:nvSpPr>
        <p:spPr>
          <a:xfrm>
            <a:off x="702618" y="2170137"/>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 Use</a:t>
            </a:r>
            <a:endParaRPr lang="en-US" sz="1200" dirty="0"/>
          </a:p>
        </p:txBody>
      </p:sp>
      <p:sp>
        <p:nvSpPr>
          <p:cNvPr id="7" name="Text 5"/>
          <p:cNvSpPr/>
          <p:nvPr/>
        </p:nvSpPr>
        <p:spPr>
          <a:xfrm>
            <a:off x="702618" y="2443981"/>
            <a:ext cx="3731716" cy="1562323"/>
          </a:xfrm>
          <a:prstGeom prst="rect">
            <a:avLst/>
          </a:prstGeom>
          <a:noFill/>
          <a:ln/>
        </p:spPr>
        <p:txBody>
          <a:bodyPr wrap="square" lIns="0" tIns="0" rIns="0" bIns="0" rtlCol="0" anchor="t"/>
          <a:lstStyle/>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Dark layered backgrounds following the token stack</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Dense but organized metadata with visible roles and states</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Semantic color used for meaning, not random decoration</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Enough negative space to prevent visual noise</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Artifact panels with provenance visible where trust matters</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Glow reserved for active state and live activity signals</a:t>
            </a:r>
            <a:endParaRPr lang="en-US" sz="1050" dirty="0"/>
          </a:p>
        </p:txBody>
      </p:sp>
      <p:sp>
        <p:nvSpPr>
          <p:cNvPr id="8" name="Shape 6"/>
          <p:cNvSpPr/>
          <p:nvPr/>
        </p:nvSpPr>
        <p:spPr>
          <a:xfrm>
            <a:off x="4572000" y="2032471"/>
            <a:ext cx="4007048" cy="2331765"/>
          </a:xfrm>
          <a:prstGeom prst="rect">
            <a:avLst/>
          </a:prstGeom>
          <a:solidFill>
            <a:srgbClr val="0A081B"/>
          </a:solidFill>
          <a:ln/>
        </p:spPr>
      </p:sp>
      <p:sp>
        <p:nvSpPr>
          <p:cNvPr id="9" name="Shape 7"/>
          <p:cNvSpPr/>
          <p:nvPr/>
        </p:nvSpPr>
        <p:spPr>
          <a:xfrm>
            <a:off x="4572000" y="2032471"/>
            <a:ext cx="19050" cy="2331765"/>
          </a:xfrm>
          <a:prstGeom prst="roundRect">
            <a:avLst>
              <a:gd name="adj" fmla="val 1084131"/>
            </a:avLst>
          </a:prstGeom>
          <a:solidFill>
            <a:srgbClr val="0FC3C0"/>
          </a:solidFill>
          <a:ln/>
        </p:spPr>
      </p:sp>
      <p:sp>
        <p:nvSpPr>
          <p:cNvPr id="10" name="Text 8"/>
          <p:cNvSpPr/>
          <p:nvPr/>
        </p:nvSpPr>
        <p:spPr>
          <a:xfrm>
            <a:off x="4709666" y="2170137"/>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 Avoid</a:t>
            </a:r>
            <a:endParaRPr lang="en-US" sz="1200" dirty="0"/>
          </a:p>
        </p:txBody>
      </p:sp>
      <p:sp>
        <p:nvSpPr>
          <p:cNvPr id="11" name="Text 9"/>
          <p:cNvSpPr/>
          <p:nvPr/>
        </p:nvSpPr>
        <p:spPr>
          <a:xfrm>
            <a:off x="4709666" y="2443981"/>
            <a:ext cx="3731716" cy="1782589"/>
          </a:xfrm>
          <a:prstGeom prst="rect">
            <a:avLst/>
          </a:prstGeom>
          <a:noFill/>
          <a:ln/>
        </p:spPr>
        <p:txBody>
          <a:bodyPr wrap="square" lIns="0" tIns="0" rIns="0" bIns="0" rtlCol="0" anchor="t"/>
          <a:lstStyle/>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Generic blue SaaS gradients and decorative hero surfaces</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Cards with no semantic role or state identity</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Hiding provenance, status, or dataset identity</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Overusing glow on static or non-interactive content</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Burying dataset identity below generic navigation chrome</a:t>
            </a:r>
            <a:endParaRPr lang="en-US" sz="1050" dirty="0"/>
          </a:p>
          <a:p>
            <a:pPr algn="l" marL="342900" indent="-342900">
              <a:lnSpc>
                <a:spcPts val="1700"/>
              </a:lnSpc>
              <a:buSzPct val="100000"/>
              <a:buChar char="•"/>
            </a:pPr>
            <a:r>
              <a:rPr lang="en-US" sz="1050" dirty="0">
                <a:solidFill>
                  <a:srgbClr val="E0E4E6"/>
                </a:solidFill>
                <a:latin typeface="Barlow" pitchFamily="34" charset="0"/>
                <a:ea typeface="Barlow" pitchFamily="34" charset="-122"/>
                <a:cs typeface="Barlow" pitchFamily="34" charset="-120"/>
              </a:rPr>
              <a:t>Making every page a marketing hero instead of an archive entry point</a:t>
            </a:r>
            <a:endParaRPr lang="en-US" sz="10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81831" y="371921"/>
            <a:ext cx="2749228" cy="334640"/>
          </a:xfrm>
          <a:prstGeom prst="rect">
            <a:avLst/>
          </a:prstGeom>
          <a:noFill/>
          <a:ln/>
        </p:spPr>
        <p:txBody>
          <a:bodyPr wrap="none" lIns="0" tIns="0" rIns="0" bIns="0" rtlCol="0" anchor="t"/>
          <a:lstStyle/>
          <a:p>
            <a:pPr algn="l" indent="0" marL="0">
              <a:lnSpc>
                <a:spcPts val="2600"/>
              </a:lnSpc>
              <a:buNone/>
            </a:pPr>
            <a:r>
              <a:rPr lang="en-US" sz="2100" b="1" dirty="0">
                <a:solidFill>
                  <a:srgbClr val="F0FCFF"/>
                </a:solidFill>
                <a:latin typeface="Spline Sans Bold" pitchFamily="34" charset="0"/>
                <a:ea typeface="Spline Sans Bold" pitchFamily="34" charset="-122"/>
                <a:cs typeface="Spline Sans Bold" pitchFamily="34" charset="-120"/>
              </a:rPr>
              <a:t>Content &amp; Voice Rules</a:t>
            </a:r>
            <a:endParaRPr lang="en-US" sz="2100" dirty="0"/>
          </a:p>
        </p:txBody>
      </p:sp>
      <p:sp>
        <p:nvSpPr>
          <p:cNvPr id="3" name="Shape 1"/>
          <p:cNvSpPr/>
          <p:nvPr/>
        </p:nvSpPr>
        <p:spPr>
          <a:xfrm>
            <a:off x="395064" y="864617"/>
            <a:ext cx="4116735" cy="3189908"/>
          </a:xfrm>
          <a:prstGeom prst="roundRect">
            <a:avLst>
              <a:gd name="adj" fmla="val 9064"/>
            </a:avLst>
          </a:prstGeom>
          <a:solidFill>
            <a:srgbClr val="091231">
              <a:alpha val="75000"/>
            </a:srgbClr>
          </a:solidFill>
          <a:ln/>
        </p:spPr>
      </p:sp>
      <p:sp>
        <p:nvSpPr>
          <p:cNvPr id="4" name="Text 2"/>
          <p:cNvSpPr/>
          <p:nvPr/>
        </p:nvSpPr>
        <p:spPr>
          <a:xfrm>
            <a:off x="515466" y="969987"/>
            <a:ext cx="1338560" cy="167283"/>
          </a:xfrm>
          <a:prstGeom prst="rect">
            <a:avLst/>
          </a:prstGeom>
          <a:noFill/>
          <a:ln/>
        </p:spPr>
        <p:txBody>
          <a:bodyPr wrap="none" lIns="0" tIns="0" rIns="0" bIns="0" rtlCol="0" anchor="t"/>
          <a:lstStyle/>
          <a:p>
            <a:pPr algn="l" indent="0" marL="0">
              <a:lnSpc>
                <a:spcPts val="1300"/>
              </a:lnSpc>
              <a:buNone/>
            </a:pPr>
            <a:r>
              <a:rPr lang="en-US" sz="1050" b="1" dirty="0">
                <a:solidFill>
                  <a:srgbClr val="F0FCFF"/>
                </a:solidFill>
                <a:latin typeface="Spline Sans Bold" pitchFamily="34" charset="0"/>
                <a:ea typeface="Spline Sans Bold" pitchFamily="34" charset="-122"/>
                <a:cs typeface="Spline Sans Bold" pitchFamily="34" charset="-120"/>
              </a:rPr>
              <a:t>Preferred Language</a:t>
            </a:r>
            <a:endParaRPr lang="en-US" sz="1050" dirty="0"/>
          </a:p>
        </p:txBody>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0636" y="1261765"/>
            <a:ext cx="180677" cy="180677"/>
          </a:xfrm>
          <a:prstGeom prst="rect">
            <a:avLst/>
          </a:prstGeom>
        </p:spPr>
      </p:pic>
      <p:sp>
        <p:nvSpPr>
          <p:cNvPr id="6" name="Text 3"/>
          <p:cNvSpPr/>
          <p:nvPr/>
        </p:nvSpPr>
        <p:spPr>
          <a:xfrm>
            <a:off x="906884" y="1255812"/>
            <a:ext cx="348451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High-signal datasets, small specialist models</a:t>
            </a:r>
            <a:endParaRPr lang="en-US" sz="90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636" y="1839962"/>
            <a:ext cx="180677" cy="180677"/>
          </a:xfrm>
          <a:prstGeom prst="rect">
            <a:avLst/>
          </a:prstGeom>
        </p:spPr>
      </p:pic>
      <p:sp>
        <p:nvSpPr>
          <p:cNvPr id="8" name="Text 4"/>
          <p:cNvSpPr/>
          <p:nvPr/>
        </p:nvSpPr>
        <p:spPr>
          <a:xfrm>
            <a:off x="906884" y="1834009"/>
            <a:ext cx="348451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Local-first training, reproducible pipelines</a:t>
            </a:r>
            <a:endParaRPr lang="en-US" sz="90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636" y="2418159"/>
            <a:ext cx="180677" cy="180677"/>
          </a:xfrm>
          <a:prstGeom prst="rect">
            <a:avLst/>
          </a:prstGeom>
        </p:spPr>
      </p:pic>
      <p:sp>
        <p:nvSpPr>
          <p:cNvPr id="10" name="Text 5"/>
          <p:cNvSpPr/>
          <p:nvPr/>
        </p:nvSpPr>
        <p:spPr>
          <a:xfrm>
            <a:off x="906884" y="2412206"/>
            <a:ext cx="348451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Compiled artifacts, curated niche corpora</a:t>
            </a:r>
            <a:endParaRPr lang="en-US" sz="900" dirty="0"/>
          </a:p>
        </p:txBody>
      </p:sp>
      <p:pic>
        <p:nvPicPr>
          <p:cNvPr id="11"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0636" y="2996357"/>
            <a:ext cx="180677" cy="180677"/>
          </a:xfrm>
          <a:prstGeom prst="rect">
            <a:avLst/>
          </a:prstGeom>
        </p:spPr>
      </p:pic>
      <p:sp>
        <p:nvSpPr>
          <p:cNvPr id="12" name="Text 6"/>
          <p:cNvSpPr/>
          <p:nvPr/>
        </p:nvSpPr>
        <p:spPr>
          <a:xfrm>
            <a:off x="906884" y="2990404"/>
            <a:ext cx="348451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Dataset recipes, manifests, archive-ready releases</a:t>
            </a:r>
            <a:endParaRPr lang="en-US" sz="900" dirty="0"/>
          </a:p>
        </p:txBody>
      </p:sp>
      <p:pic>
        <p:nvPicPr>
          <p:cNvPr id="13"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0636" y="3574554"/>
            <a:ext cx="180677" cy="180677"/>
          </a:xfrm>
          <a:prstGeom prst="rect">
            <a:avLst/>
          </a:prstGeom>
        </p:spPr>
      </p:pic>
      <p:sp>
        <p:nvSpPr>
          <p:cNvPr id="14" name="Text 7"/>
          <p:cNvSpPr/>
          <p:nvPr/>
        </p:nvSpPr>
        <p:spPr>
          <a:xfrm>
            <a:off x="906884" y="3568601"/>
            <a:ext cx="348451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Practical licensing, local machines</a:t>
            </a:r>
            <a:endParaRPr lang="en-US" sz="900" dirty="0"/>
          </a:p>
        </p:txBody>
      </p:sp>
      <p:sp>
        <p:nvSpPr>
          <p:cNvPr id="15" name="Text 8"/>
          <p:cNvSpPr/>
          <p:nvPr/>
        </p:nvSpPr>
        <p:spPr>
          <a:xfrm>
            <a:off x="4723730" y="969987"/>
            <a:ext cx="1338560" cy="167283"/>
          </a:xfrm>
          <a:prstGeom prst="rect">
            <a:avLst/>
          </a:prstGeom>
          <a:noFill/>
          <a:ln/>
        </p:spPr>
        <p:txBody>
          <a:bodyPr wrap="none" lIns="0" tIns="0" rIns="0" bIns="0" rtlCol="0" anchor="t"/>
          <a:lstStyle/>
          <a:p>
            <a:pPr algn="l" indent="0" marL="0">
              <a:lnSpc>
                <a:spcPts val="1300"/>
              </a:lnSpc>
              <a:buNone/>
            </a:pPr>
            <a:r>
              <a:rPr lang="en-US" sz="1050" b="1" dirty="0">
                <a:solidFill>
                  <a:srgbClr val="F0FCFF"/>
                </a:solidFill>
                <a:latin typeface="Spline Sans Bold" pitchFamily="34" charset="0"/>
                <a:ea typeface="Spline Sans Bold" pitchFamily="34" charset="-122"/>
                <a:cs typeface="Spline Sans Bold" pitchFamily="34" charset="-120"/>
              </a:rPr>
              <a:t>Avoid</a:t>
            </a:r>
            <a:endParaRPr lang="en-US" sz="1050" dirty="0"/>
          </a:p>
        </p:txBody>
      </p:sp>
      <p:pic>
        <p:nvPicPr>
          <p:cNvPr id="16"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68900" y="1261765"/>
            <a:ext cx="180677" cy="180677"/>
          </a:xfrm>
          <a:prstGeom prst="rect">
            <a:avLst/>
          </a:prstGeom>
        </p:spPr>
      </p:pic>
      <p:sp>
        <p:nvSpPr>
          <p:cNvPr id="17" name="Text 9"/>
          <p:cNvSpPr/>
          <p:nvPr/>
        </p:nvSpPr>
        <p:spPr>
          <a:xfrm>
            <a:off x="5115148" y="1255812"/>
            <a:ext cx="355178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AI magic, one-click intelligence</a:t>
            </a:r>
            <a:endParaRPr lang="en-US" sz="900" dirty="0"/>
          </a:p>
        </p:txBody>
      </p:sp>
      <p:pic>
        <p:nvPicPr>
          <p:cNvPr id="18" name="Image 6"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68900" y="1839962"/>
            <a:ext cx="180677" cy="180677"/>
          </a:xfrm>
          <a:prstGeom prst="rect">
            <a:avLst/>
          </a:prstGeom>
        </p:spPr>
      </p:pic>
      <p:sp>
        <p:nvSpPr>
          <p:cNvPr id="19" name="Text 10"/>
          <p:cNvSpPr/>
          <p:nvPr/>
        </p:nvSpPr>
        <p:spPr>
          <a:xfrm>
            <a:off x="5115148" y="1834009"/>
            <a:ext cx="355178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Massive scraped everything</a:t>
            </a:r>
            <a:endParaRPr lang="en-US" sz="900" dirty="0"/>
          </a:p>
        </p:txBody>
      </p:sp>
      <p:pic>
        <p:nvPicPr>
          <p:cNvPr id="20" name="Image 7" descr="preencoded.png">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68900" y="2418159"/>
            <a:ext cx="180677" cy="180677"/>
          </a:xfrm>
          <a:prstGeom prst="rect">
            <a:avLst/>
          </a:prstGeom>
        </p:spPr>
      </p:pic>
      <p:sp>
        <p:nvSpPr>
          <p:cNvPr id="21" name="Text 11"/>
          <p:cNvSpPr/>
          <p:nvPr/>
        </p:nvSpPr>
        <p:spPr>
          <a:xfrm>
            <a:off x="5115148" y="2412206"/>
            <a:ext cx="355178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Corporate productivity platform language</a:t>
            </a:r>
            <a:endParaRPr lang="en-US" sz="900" dirty="0"/>
          </a:p>
        </p:txBody>
      </p:sp>
      <p:pic>
        <p:nvPicPr>
          <p:cNvPr id="22" name="Image 8"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68900" y="2996357"/>
            <a:ext cx="180677" cy="180677"/>
          </a:xfrm>
          <a:prstGeom prst="rect">
            <a:avLst/>
          </a:prstGeom>
        </p:spPr>
      </p:pic>
      <p:sp>
        <p:nvSpPr>
          <p:cNvPr id="23" name="Text 12"/>
          <p:cNvSpPr/>
          <p:nvPr/>
        </p:nvSpPr>
        <p:spPr>
          <a:xfrm>
            <a:off x="5115148" y="2990404"/>
            <a:ext cx="355178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Generic chatbot branding or cloud-only framing</a:t>
            </a:r>
            <a:endParaRPr lang="en-US" sz="900" dirty="0"/>
          </a:p>
        </p:txBody>
      </p:sp>
      <p:pic>
        <p:nvPicPr>
          <p:cNvPr id="24" name="Image 9" descr="preencoded.png">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68900" y="3574554"/>
            <a:ext cx="180677" cy="180677"/>
          </a:xfrm>
          <a:prstGeom prst="rect">
            <a:avLst/>
          </a:prstGeom>
        </p:spPr>
      </p:pic>
      <p:sp>
        <p:nvSpPr>
          <p:cNvPr id="25" name="Text 13"/>
          <p:cNvSpPr/>
          <p:nvPr/>
        </p:nvSpPr>
        <p:spPr>
          <a:xfrm>
            <a:off x="5115148" y="3568601"/>
            <a:ext cx="3551783" cy="180677"/>
          </a:xfrm>
          <a:prstGeom prst="rect">
            <a:avLst/>
          </a:prstGeom>
          <a:noFill/>
          <a:ln/>
        </p:spPr>
        <p:txBody>
          <a:bodyPr wrap="non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Vague claims of intelligence without evaluation context</a:t>
            </a:r>
            <a:endParaRPr lang="en-US" sz="900" dirty="0"/>
          </a:p>
        </p:txBody>
      </p:sp>
      <p:sp>
        <p:nvSpPr>
          <p:cNvPr id="26" name="Text 14"/>
          <p:cNvSpPr/>
          <p:nvPr/>
        </p:nvSpPr>
        <p:spPr>
          <a:xfrm>
            <a:off x="662508" y="4291608"/>
            <a:ext cx="7999661" cy="361355"/>
          </a:xfrm>
          <a:prstGeom prst="rect">
            <a:avLst/>
          </a:prstGeom>
          <a:noFill/>
          <a:ln/>
        </p:spPr>
        <p:txBody>
          <a:bodyPr wrap="square" lIns="0" tIns="0" rIns="0" bIns="0" rtlCol="0" anchor="t"/>
          <a:lstStyle/>
          <a:p>
            <a:pPr algn="l" indent="0" marL="0">
              <a:lnSpc>
                <a:spcPts val="1400"/>
              </a:lnSpc>
              <a:buNone/>
            </a:pPr>
            <a:r>
              <a:rPr lang="en-US" sz="900" dirty="0">
                <a:solidFill>
                  <a:srgbClr val="E0E4E6"/>
                </a:solidFill>
                <a:latin typeface="Barlow" pitchFamily="34" charset="0"/>
                <a:ea typeface="Barlow" pitchFamily="34" charset="-122"/>
                <a:cs typeface="Barlow" pitchFamily="34" charset="-120"/>
              </a:rPr>
              <a:t>Aptlantis Studio publishes focused datasets for builders who want useful small models on personal hardware. Every release favors clear manifests, durable formats, practical licensing, and reproducible pipelines over noisy scale.</a:t>
            </a:r>
            <a:endParaRPr lang="en-US" sz="900" dirty="0"/>
          </a:p>
        </p:txBody>
      </p:sp>
      <p:sp>
        <p:nvSpPr>
          <p:cNvPr id="27" name="Shape 15"/>
          <p:cNvSpPr/>
          <p:nvPr/>
        </p:nvSpPr>
        <p:spPr>
          <a:xfrm>
            <a:off x="481831" y="4173066"/>
            <a:ext cx="14288" cy="598438"/>
          </a:xfrm>
          <a:prstGeom prst="rect">
            <a:avLst/>
          </a:prstGeom>
          <a:solidFill>
            <a:srgbClr val="16FFBB"/>
          </a:solid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533474" y="382786"/>
            <a:ext cx="2963987" cy="370433"/>
          </a:xfrm>
          <a:prstGeom prst="rect">
            <a:avLst/>
          </a:prstGeom>
          <a:noFill/>
          <a:ln/>
        </p:spPr>
        <p:txBody>
          <a:bodyPr wrap="none" lIns="0" tIns="0" rIns="0" bIns="0" rtlCol="0" anchor="t"/>
          <a:lstStyle/>
          <a:p>
            <a:pPr algn="l" indent="0" marL="0">
              <a:lnSpc>
                <a:spcPts val="2900"/>
              </a:lnSpc>
              <a:buNone/>
            </a:pPr>
            <a:r>
              <a:rPr lang="en-US" sz="2300" b="1" dirty="0">
                <a:solidFill>
                  <a:srgbClr val="F0FCFF"/>
                </a:solidFill>
                <a:latin typeface="Spline Sans Bold" pitchFamily="34" charset="0"/>
                <a:ea typeface="Spline Sans Bold" pitchFamily="34" charset="-122"/>
                <a:cs typeface="Spline Sans Bold" pitchFamily="34" charset="-120"/>
              </a:rPr>
              <a:t>Validation Checklist</a:t>
            </a:r>
            <a:endParaRPr lang="en-US" sz="2300" dirty="0"/>
          </a:p>
        </p:txBody>
      </p:sp>
      <p:sp>
        <p:nvSpPr>
          <p:cNvPr id="3" name="Text 1"/>
          <p:cNvSpPr/>
          <p:nvPr/>
        </p:nvSpPr>
        <p:spPr>
          <a:xfrm>
            <a:off x="533474" y="1011585"/>
            <a:ext cx="8077051"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Use this checklist before treating any page, SVG, template, or brand asset as </a:t>
            </a:r>
            <a:pPr algn="l" indent="0" marL="0">
              <a:lnSpc>
                <a:spcPts val="1650"/>
              </a:lnSpc>
              <a:buNone/>
            </a:pPr>
            <a:r>
              <a:rPr lang="en-US" sz="1050" b="1" dirty="0">
                <a:solidFill>
                  <a:srgbClr val="E0E4E6"/>
                </a:solidFill>
                <a:latin typeface="Barlow" pitchFamily="34" charset="0"/>
                <a:ea typeface="Barlow" pitchFamily="34" charset="-122"/>
                <a:cs typeface="Barlow" pitchFamily="34" charset="-120"/>
              </a:rPr>
              <a:t>Neon Ink v0.1 compliant</a:t>
            </a:r>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a:t>
            </a:r>
            <a:endParaRPr lang="en-US" sz="1050" dirty="0"/>
          </a:p>
        </p:txBody>
      </p:sp>
      <p:sp>
        <p:nvSpPr>
          <p:cNvPr id="4" name="Text 2"/>
          <p:cNvSpPr/>
          <p:nvPr/>
        </p:nvSpPr>
        <p:spPr>
          <a:xfrm>
            <a:off x="533474" y="1496095"/>
            <a:ext cx="1481956" cy="185291"/>
          </a:xfrm>
          <a:prstGeom prst="rect">
            <a:avLst/>
          </a:prstGeom>
          <a:noFill/>
          <a:ln/>
        </p:spPr>
        <p:txBody>
          <a:bodyPr wrap="none" lIns="0" tIns="0" rIns="0" bIns="0" rtlCol="0" anchor="t"/>
          <a:lstStyle/>
          <a:p>
            <a:pPr algn="l" indent="0" marL="0">
              <a:lnSpc>
                <a:spcPts val="1450"/>
              </a:lnSpc>
              <a:buNone/>
            </a:pPr>
            <a:r>
              <a:rPr lang="en-US" sz="1150" b="1" dirty="0">
                <a:solidFill>
                  <a:srgbClr val="F0FCFF"/>
                </a:solidFill>
                <a:latin typeface="Spline Sans Bold" pitchFamily="34" charset="0"/>
                <a:ea typeface="Spline Sans Bold" pitchFamily="34" charset="-122"/>
                <a:cs typeface="Spline Sans Bold" pitchFamily="34" charset="-120"/>
              </a:rPr>
              <a:t>Color</a:t>
            </a:r>
            <a:endParaRPr lang="en-US" sz="1150" dirty="0"/>
          </a:p>
        </p:txBody>
      </p:sp>
      <p:sp>
        <p:nvSpPr>
          <p:cNvPr id="5" name="Text 3"/>
          <p:cNvSpPr/>
          <p:nvPr/>
        </p:nvSpPr>
        <p:spPr>
          <a:xfrm>
            <a:off x="533474" y="1810569"/>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Uses NIPC v0.1 tokens for all new work</a:t>
            </a:r>
            <a:endParaRPr lang="en-US" sz="1050" dirty="0"/>
          </a:p>
        </p:txBody>
      </p:sp>
      <p:sp>
        <p:nvSpPr>
          <p:cNvPr id="6" name="Shape 4"/>
          <p:cNvSpPr/>
          <p:nvPr/>
        </p:nvSpPr>
        <p:spPr>
          <a:xfrm>
            <a:off x="533474" y="1848817"/>
            <a:ext cx="133350" cy="133350"/>
          </a:xfrm>
          <a:prstGeom prst="roundRect">
            <a:avLst>
              <a:gd name="adj" fmla="val 150036"/>
            </a:avLst>
          </a:prstGeom>
          <a:solidFill>
            <a:srgbClr val="16FFBB"/>
          </a:solidFill>
          <a:ln w="14288">
            <a:solidFill>
              <a:srgbClr val="16FFBB"/>
            </a:solidFill>
            <a:prstDash val="solid"/>
          </a:ln>
        </p:spPr>
      </p:sp>
      <p:pic>
        <p:nvPicPr>
          <p:cNvPr id="7" name="Image 0" descr="preencoded.png">    </p:cNvPr>
          <p:cNvPicPr>
            <a:picLocks noChangeAspect="1"/>
          </p:cNvPicPr>
          <p:nvPr/>
        </p:nvPicPr>
        <p:blipFill>
          <a:blip r:embed="rId1"/>
          <a:stretch>
            <a:fillRect/>
          </a:stretch>
        </p:blipFill>
        <p:spPr>
          <a:xfrm>
            <a:off x="560115" y="1882155"/>
            <a:ext cx="79995" cy="66601"/>
          </a:xfrm>
          <a:prstGeom prst="rect">
            <a:avLst/>
          </a:prstGeom>
        </p:spPr>
      </p:pic>
      <p:sp>
        <p:nvSpPr>
          <p:cNvPr id="8" name="Text 5"/>
          <p:cNvSpPr/>
          <p:nvPr/>
        </p:nvSpPr>
        <p:spPr>
          <a:xfrm>
            <a:off x="533474" y="2065734"/>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Legacy aliases only for existing SVG preservation</a:t>
            </a:r>
            <a:endParaRPr lang="en-US" sz="1050" dirty="0"/>
          </a:p>
        </p:txBody>
      </p:sp>
      <p:sp>
        <p:nvSpPr>
          <p:cNvPr id="9" name="Shape 6"/>
          <p:cNvSpPr/>
          <p:nvPr/>
        </p:nvSpPr>
        <p:spPr>
          <a:xfrm>
            <a:off x="533474" y="2103983"/>
            <a:ext cx="133350" cy="133350"/>
          </a:xfrm>
          <a:prstGeom prst="roundRect">
            <a:avLst>
              <a:gd name="adj" fmla="val 150036"/>
            </a:avLst>
          </a:prstGeom>
          <a:noFill/>
          <a:ln w="14288">
            <a:solidFill>
              <a:srgbClr val="16FFBB"/>
            </a:solidFill>
            <a:prstDash val="solid"/>
          </a:ln>
        </p:spPr>
      </p:sp>
      <p:sp>
        <p:nvSpPr>
          <p:cNvPr id="10" name="Text 7"/>
          <p:cNvSpPr/>
          <p:nvPr/>
        </p:nvSpPr>
        <p:spPr>
          <a:xfrm>
            <a:off x="533474" y="2320900"/>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Records semantic_role, family, psychological_intent, intensity</a:t>
            </a:r>
            <a:endParaRPr lang="en-US" sz="1050" dirty="0"/>
          </a:p>
        </p:txBody>
      </p:sp>
      <p:sp>
        <p:nvSpPr>
          <p:cNvPr id="11" name="Shape 8"/>
          <p:cNvSpPr/>
          <p:nvPr/>
        </p:nvSpPr>
        <p:spPr>
          <a:xfrm>
            <a:off x="533474" y="2359149"/>
            <a:ext cx="133350" cy="133350"/>
          </a:xfrm>
          <a:prstGeom prst="roundRect">
            <a:avLst>
              <a:gd name="adj" fmla="val 150036"/>
            </a:avLst>
          </a:prstGeom>
          <a:noFill/>
          <a:ln w="14288">
            <a:solidFill>
              <a:srgbClr val="16FFBB"/>
            </a:solidFill>
            <a:prstDash val="solid"/>
          </a:ln>
        </p:spPr>
      </p:sp>
      <p:sp>
        <p:nvSpPr>
          <p:cNvPr id="12" name="Text 9"/>
          <p:cNvSpPr/>
          <p:nvPr/>
        </p:nvSpPr>
        <p:spPr>
          <a:xfrm>
            <a:off x="533474" y="2576066"/>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One dominant accent per artifact panel</a:t>
            </a:r>
            <a:endParaRPr lang="en-US" sz="1050" dirty="0"/>
          </a:p>
        </p:txBody>
      </p:sp>
      <p:sp>
        <p:nvSpPr>
          <p:cNvPr id="13" name="Shape 10"/>
          <p:cNvSpPr/>
          <p:nvPr/>
        </p:nvSpPr>
        <p:spPr>
          <a:xfrm>
            <a:off x="533474" y="2614315"/>
            <a:ext cx="133350" cy="133350"/>
          </a:xfrm>
          <a:prstGeom prst="roundRect">
            <a:avLst>
              <a:gd name="adj" fmla="val 150036"/>
            </a:avLst>
          </a:prstGeom>
          <a:noFill/>
          <a:ln w="14288">
            <a:solidFill>
              <a:srgbClr val="16FFBB"/>
            </a:solidFill>
            <a:prstDash val="solid"/>
          </a:ln>
        </p:spPr>
      </p:sp>
      <p:sp>
        <p:nvSpPr>
          <p:cNvPr id="14" name="Text 11"/>
          <p:cNvSpPr/>
          <p:nvPr/>
        </p:nvSpPr>
        <p:spPr>
          <a:xfrm>
            <a:off x="533474" y="2831232"/>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Red/risk only for blockers, failures, hard constraints</a:t>
            </a:r>
            <a:endParaRPr lang="en-US" sz="1050" dirty="0"/>
          </a:p>
        </p:txBody>
      </p:sp>
      <p:sp>
        <p:nvSpPr>
          <p:cNvPr id="15" name="Shape 12"/>
          <p:cNvSpPr/>
          <p:nvPr/>
        </p:nvSpPr>
        <p:spPr>
          <a:xfrm>
            <a:off x="533474" y="2869481"/>
            <a:ext cx="133350" cy="133350"/>
          </a:xfrm>
          <a:prstGeom prst="roundRect">
            <a:avLst>
              <a:gd name="adj" fmla="val 150036"/>
            </a:avLst>
          </a:prstGeom>
          <a:noFill/>
          <a:ln w="14288">
            <a:solidFill>
              <a:srgbClr val="16FFBB"/>
            </a:solidFill>
            <a:prstDash val="solid"/>
          </a:ln>
        </p:spPr>
      </p:sp>
      <p:sp>
        <p:nvSpPr>
          <p:cNvPr id="16" name="Text 13"/>
          <p:cNvSpPr/>
          <p:nvPr/>
        </p:nvSpPr>
        <p:spPr>
          <a:xfrm>
            <a:off x="533474" y="3086398"/>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Green/trust only when validation evidence exists</a:t>
            </a:r>
            <a:endParaRPr lang="en-US" sz="1050" dirty="0"/>
          </a:p>
        </p:txBody>
      </p:sp>
      <p:sp>
        <p:nvSpPr>
          <p:cNvPr id="17" name="Shape 14"/>
          <p:cNvSpPr/>
          <p:nvPr/>
        </p:nvSpPr>
        <p:spPr>
          <a:xfrm>
            <a:off x="533474" y="3124646"/>
            <a:ext cx="133350" cy="133350"/>
          </a:xfrm>
          <a:prstGeom prst="roundRect">
            <a:avLst>
              <a:gd name="adj" fmla="val 150036"/>
            </a:avLst>
          </a:prstGeom>
          <a:noFill/>
          <a:ln w="14288">
            <a:solidFill>
              <a:srgbClr val="16FFBB"/>
            </a:solidFill>
            <a:prstDash val="solid"/>
          </a:ln>
        </p:spPr>
      </p:sp>
      <p:sp>
        <p:nvSpPr>
          <p:cNvPr id="18" name="Text 15"/>
          <p:cNvSpPr/>
          <p:nvPr/>
        </p:nvSpPr>
        <p:spPr>
          <a:xfrm>
            <a:off x="533474" y="3425577"/>
            <a:ext cx="1481956" cy="185291"/>
          </a:xfrm>
          <a:prstGeom prst="rect">
            <a:avLst/>
          </a:prstGeom>
          <a:noFill/>
          <a:ln/>
        </p:spPr>
        <p:txBody>
          <a:bodyPr wrap="none" lIns="0" tIns="0" rIns="0" bIns="0" rtlCol="0" anchor="t"/>
          <a:lstStyle/>
          <a:p>
            <a:pPr algn="l" indent="0" marL="0">
              <a:lnSpc>
                <a:spcPts val="1450"/>
              </a:lnSpc>
              <a:buNone/>
            </a:pPr>
            <a:r>
              <a:rPr lang="en-US" sz="1150" b="1" dirty="0">
                <a:solidFill>
                  <a:srgbClr val="F0FCFF"/>
                </a:solidFill>
                <a:latin typeface="Spline Sans Bold" pitchFamily="34" charset="0"/>
                <a:ea typeface="Spline Sans Bold" pitchFamily="34" charset="-122"/>
                <a:cs typeface="Spline Sans Bold" pitchFamily="34" charset="-120"/>
              </a:rPr>
              <a:t>Layout</a:t>
            </a:r>
            <a:endParaRPr lang="en-US" sz="1150" dirty="0"/>
          </a:p>
        </p:txBody>
      </p:sp>
      <p:sp>
        <p:nvSpPr>
          <p:cNvPr id="19" name="Text 16"/>
          <p:cNvSpPr/>
          <p:nvPr/>
        </p:nvSpPr>
        <p:spPr>
          <a:xfrm>
            <a:off x="533474" y="3740051"/>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Page reads as a navigable archive</a:t>
            </a:r>
            <a:endParaRPr lang="en-US" sz="1050" dirty="0"/>
          </a:p>
        </p:txBody>
      </p:sp>
      <p:sp>
        <p:nvSpPr>
          <p:cNvPr id="20" name="Shape 17"/>
          <p:cNvSpPr/>
          <p:nvPr/>
        </p:nvSpPr>
        <p:spPr>
          <a:xfrm>
            <a:off x="533474" y="3778300"/>
            <a:ext cx="133350" cy="133350"/>
          </a:xfrm>
          <a:prstGeom prst="roundRect">
            <a:avLst>
              <a:gd name="adj" fmla="val 150036"/>
            </a:avLst>
          </a:prstGeom>
          <a:noFill/>
          <a:ln w="14288">
            <a:solidFill>
              <a:srgbClr val="16FFBB"/>
            </a:solidFill>
            <a:prstDash val="solid"/>
          </a:ln>
        </p:spPr>
      </p:sp>
      <p:sp>
        <p:nvSpPr>
          <p:cNvPr id="21" name="Text 18"/>
          <p:cNvSpPr/>
          <p:nvPr/>
        </p:nvSpPr>
        <p:spPr>
          <a:xfrm>
            <a:off x="533474" y="3995217"/>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Artifact identity appears early in the viewport</a:t>
            </a:r>
            <a:endParaRPr lang="en-US" sz="1050" dirty="0"/>
          </a:p>
        </p:txBody>
      </p:sp>
      <p:sp>
        <p:nvSpPr>
          <p:cNvPr id="22" name="Shape 19"/>
          <p:cNvSpPr/>
          <p:nvPr/>
        </p:nvSpPr>
        <p:spPr>
          <a:xfrm>
            <a:off x="533474" y="4033465"/>
            <a:ext cx="133350" cy="133350"/>
          </a:xfrm>
          <a:prstGeom prst="roundRect">
            <a:avLst>
              <a:gd name="adj" fmla="val 150036"/>
            </a:avLst>
          </a:prstGeom>
          <a:noFill/>
          <a:ln w="14288">
            <a:solidFill>
              <a:srgbClr val="16FFBB"/>
            </a:solidFill>
            <a:prstDash val="solid"/>
          </a:ln>
        </p:spPr>
      </p:sp>
      <p:sp>
        <p:nvSpPr>
          <p:cNvPr id="23" name="Text 20"/>
          <p:cNvSpPr/>
          <p:nvPr/>
        </p:nvSpPr>
        <p:spPr>
          <a:xfrm>
            <a:off x="533474" y="4250382"/>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Metadata visible where trust matters</a:t>
            </a:r>
            <a:endParaRPr lang="en-US" sz="1050" dirty="0"/>
          </a:p>
        </p:txBody>
      </p:sp>
      <p:sp>
        <p:nvSpPr>
          <p:cNvPr id="24" name="Shape 21"/>
          <p:cNvSpPr/>
          <p:nvPr/>
        </p:nvSpPr>
        <p:spPr>
          <a:xfrm>
            <a:off x="533474" y="4288631"/>
            <a:ext cx="133350" cy="133350"/>
          </a:xfrm>
          <a:prstGeom prst="roundRect">
            <a:avLst>
              <a:gd name="adj" fmla="val 150036"/>
            </a:avLst>
          </a:prstGeom>
          <a:noFill/>
          <a:ln w="14288">
            <a:solidFill>
              <a:srgbClr val="16FFBB"/>
            </a:solidFill>
            <a:prstDash val="solid"/>
          </a:ln>
        </p:spPr>
      </p:sp>
      <p:sp>
        <p:nvSpPr>
          <p:cNvPr id="25" name="Text 22"/>
          <p:cNvSpPr/>
          <p:nvPr/>
        </p:nvSpPr>
        <p:spPr>
          <a:xfrm>
            <a:off x="533474" y="4505548"/>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Glow used for state/activity, not everywhere</a:t>
            </a:r>
            <a:endParaRPr lang="en-US" sz="1050" dirty="0"/>
          </a:p>
        </p:txBody>
      </p:sp>
      <p:sp>
        <p:nvSpPr>
          <p:cNvPr id="26" name="Shape 23"/>
          <p:cNvSpPr/>
          <p:nvPr/>
        </p:nvSpPr>
        <p:spPr>
          <a:xfrm>
            <a:off x="533474" y="4543797"/>
            <a:ext cx="133350" cy="133350"/>
          </a:xfrm>
          <a:prstGeom prst="roundRect">
            <a:avLst>
              <a:gd name="adj" fmla="val 150036"/>
            </a:avLst>
          </a:prstGeom>
          <a:noFill/>
          <a:ln w="14288">
            <a:solidFill>
              <a:srgbClr val="16FFBB"/>
            </a:solidFill>
            <a:prstDash val="solid"/>
          </a:ln>
        </p:spPr>
      </p:sp>
      <p:sp>
        <p:nvSpPr>
          <p:cNvPr id="27" name="Text 24"/>
          <p:cNvSpPr/>
          <p:nvPr/>
        </p:nvSpPr>
        <p:spPr>
          <a:xfrm>
            <a:off x="4739432" y="1496095"/>
            <a:ext cx="1481956" cy="185291"/>
          </a:xfrm>
          <a:prstGeom prst="rect">
            <a:avLst/>
          </a:prstGeom>
          <a:noFill/>
          <a:ln/>
        </p:spPr>
        <p:txBody>
          <a:bodyPr wrap="none" lIns="0" tIns="0" rIns="0" bIns="0" rtlCol="0" anchor="t"/>
          <a:lstStyle/>
          <a:p>
            <a:pPr algn="l" indent="0" marL="0">
              <a:lnSpc>
                <a:spcPts val="1450"/>
              </a:lnSpc>
              <a:buNone/>
            </a:pPr>
            <a:r>
              <a:rPr lang="en-US" sz="1150" b="1" dirty="0">
                <a:solidFill>
                  <a:srgbClr val="F0FCFF"/>
                </a:solidFill>
                <a:latin typeface="Spline Sans Bold" pitchFamily="34" charset="0"/>
                <a:ea typeface="Spline Sans Bold" pitchFamily="34" charset="-122"/>
                <a:cs typeface="Spline Sans Bold" pitchFamily="34" charset="-120"/>
              </a:rPr>
              <a:t>SESM</a:t>
            </a:r>
            <a:endParaRPr lang="en-US" sz="1150" dirty="0"/>
          </a:p>
        </p:txBody>
      </p:sp>
      <p:sp>
        <p:nvSpPr>
          <p:cNvPr id="28" name="Text 25"/>
          <p:cNvSpPr/>
          <p:nvPr/>
        </p:nvSpPr>
        <p:spPr>
          <a:xfrm>
            <a:off x="4739432" y="1810569"/>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Compiled SVGs include SESM v0.2.0 metadata</a:t>
            </a:r>
            <a:endParaRPr lang="en-US" sz="1050" dirty="0"/>
          </a:p>
        </p:txBody>
      </p:sp>
      <p:sp>
        <p:nvSpPr>
          <p:cNvPr id="29" name="Shape 26"/>
          <p:cNvSpPr/>
          <p:nvPr/>
        </p:nvSpPr>
        <p:spPr>
          <a:xfrm>
            <a:off x="4739432" y="1848817"/>
            <a:ext cx="133350" cy="133350"/>
          </a:xfrm>
          <a:prstGeom prst="roundRect">
            <a:avLst>
              <a:gd name="adj" fmla="val 150036"/>
            </a:avLst>
          </a:prstGeom>
          <a:noFill/>
          <a:ln w="14288">
            <a:solidFill>
              <a:srgbClr val="16FFBB"/>
            </a:solidFill>
            <a:prstDash val="solid"/>
          </a:ln>
        </p:spPr>
      </p:sp>
      <p:sp>
        <p:nvSpPr>
          <p:cNvPr id="30" name="Text 27"/>
          <p:cNvSpPr/>
          <p:nvPr/>
        </p:nvSpPr>
        <p:spPr>
          <a:xfrm>
            <a:off x="4739432" y="2065734"/>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theme.id is neon-ink</a:t>
            </a:r>
            <a:endParaRPr lang="en-US" sz="1050" dirty="0"/>
          </a:p>
        </p:txBody>
      </p:sp>
      <p:sp>
        <p:nvSpPr>
          <p:cNvPr id="31" name="Shape 28"/>
          <p:cNvSpPr/>
          <p:nvPr/>
        </p:nvSpPr>
        <p:spPr>
          <a:xfrm>
            <a:off x="4739432" y="2103983"/>
            <a:ext cx="133350" cy="133350"/>
          </a:xfrm>
          <a:prstGeom prst="roundRect">
            <a:avLst>
              <a:gd name="adj" fmla="val 150036"/>
            </a:avLst>
          </a:prstGeom>
          <a:noFill/>
          <a:ln w="14288">
            <a:solidFill>
              <a:srgbClr val="16FFBB"/>
            </a:solidFill>
            <a:prstDash val="solid"/>
          </a:ln>
        </p:spPr>
      </p:sp>
      <p:sp>
        <p:nvSpPr>
          <p:cNvPr id="32" name="Text 29"/>
          <p:cNvSpPr/>
          <p:nvPr/>
        </p:nvSpPr>
        <p:spPr>
          <a:xfrm>
            <a:off x="4739432" y="2320900"/>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Semantic role and family names match NIPC</a:t>
            </a:r>
            <a:endParaRPr lang="en-US" sz="1050" dirty="0"/>
          </a:p>
        </p:txBody>
      </p:sp>
      <p:sp>
        <p:nvSpPr>
          <p:cNvPr id="33" name="Shape 30"/>
          <p:cNvSpPr/>
          <p:nvPr/>
        </p:nvSpPr>
        <p:spPr>
          <a:xfrm>
            <a:off x="4739432" y="2359149"/>
            <a:ext cx="133350" cy="133350"/>
          </a:xfrm>
          <a:prstGeom prst="roundRect">
            <a:avLst>
              <a:gd name="adj" fmla="val 150036"/>
            </a:avLst>
          </a:prstGeom>
          <a:noFill/>
          <a:ln w="14288">
            <a:solidFill>
              <a:srgbClr val="16FFBB"/>
            </a:solidFill>
            <a:prstDash val="solid"/>
          </a:ln>
        </p:spPr>
      </p:sp>
      <p:sp>
        <p:nvSpPr>
          <p:cNvPr id="34" name="Text 31"/>
          <p:cNvSpPr/>
          <p:nvPr/>
        </p:nvSpPr>
        <p:spPr>
          <a:xfrm>
            <a:off x="4739432" y="2576066"/>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State names match this spec</a:t>
            </a:r>
            <a:endParaRPr lang="en-US" sz="1050" dirty="0"/>
          </a:p>
        </p:txBody>
      </p:sp>
      <p:sp>
        <p:nvSpPr>
          <p:cNvPr id="35" name="Shape 32"/>
          <p:cNvSpPr/>
          <p:nvPr/>
        </p:nvSpPr>
        <p:spPr>
          <a:xfrm>
            <a:off x="4739432" y="2614315"/>
            <a:ext cx="133350" cy="133350"/>
          </a:xfrm>
          <a:prstGeom prst="roundRect">
            <a:avLst>
              <a:gd name="adj" fmla="val 150036"/>
            </a:avLst>
          </a:prstGeom>
          <a:noFill/>
          <a:ln w="14288">
            <a:solidFill>
              <a:srgbClr val="16FFBB"/>
            </a:solidFill>
            <a:prstDash val="solid"/>
          </a:ln>
        </p:spPr>
      </p:sp>
      <p:sp>
        <p:nvSpPr>
          <p:cNvPr id="36" name="Text 33"/>
          <p:cNvSpPr/>
          <p:nvPr/>
        </p:nvSpPr>
        <p:spPr>
          <a:xfrm>
            <a:off x="4739432" y="2831232"/>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Generated artifacts include provenance when available</a:t>
            </a:r>
            <a:endParaRPr lang="en-US" sz="1050" dirty="0"/>
          </a:p>
        </p:txBody>
      </p:sp>
      <p:sp>
        <p:nvSpPr>
          <p:cNvPr id="37" name="Shape 34"/>
          <p:cNvSpPr/>
          <p:nvPr/>
        </p:nvSpPr>
        <p:spPr>
          <a:xfrm>
            <a:off x="4739432" y="2869481"/>
            <a:ext cx="133350" cy="133350"/>
          </a:xfrm>
          <a:prstGeom prst="roundRect">
            <a:avLst>
              <a:gd name="adj" fmla="val 150036"/>
            </a:avLst>
          </a:prstGeom>
          <a:noFill/>
          <a:ln w="14288">
            <a:solidFill>
              <a:srgbClr val="16FFBB"/>
            </a:solidFill>
            <a:prstDash val="solid"/>
          </a:ln>
        </p:spPr>
      </p:sp>
      <p:sp>
        <p:nvSpPr>
          <p:cNvPr id="38" name="Text 35"/>
          <p:cNvSpPr/>
          <p:nvPr/>
        </p:nvSpPr>
        <p:spPr>
          <a:xfrm>
            <a:off x="4739432" y="3170411"/>
            <a:ext cx="1481956" cy="185291"/>
          </a:xfrm>
          <a:prstGeom prst="rect">
            <a:avLst/>
          </a:prstGeom>
          <a:noFill/>
          <a:ln/>
        </p:spPr>
        <p:txBody>
          <a:bodyPr wrap="none" lIns="0" tIns="0" rIns="0" bIns="0" rtlCol="0" anchor="t"/>
          <a:lstStyle/>
          <a:p>
            <a:pPr algn="l" indent="0" marL="0">
              <a:lnSpc>
                <a:spcPts val="1450"/>
              </a:lnSpc>
              <a:buNone/>
            </a:pPr>
            <a:r>
              <a:rPr lang="en-US" sz="1150" b="1" dirty="0">
                <a:solidFill>
                  <a:srgbClr val="F0FCFF"/>
                </a:solidFill>
                <a:latin typeface="Spline Sans Bold" pitchFamily="34" charset="0"/>
                <a:ea typeface="Spline Sans Bold" pitchFamily="34" charset="-122"/>
                <a:cs typeface="Spline Sans Bold" pitchFamily="34" charset="-120"/>
              </a:rPr>
              <a:t>Brand</a:t>
            </a:r>
            <a:endParaRPr lang="en-US" sz="1150" dirty="0"/>
          </a:p>
        </p:txBody>
      </p:sp>
      <p:sp>
        <p:nvSpPr>
          <p:cNvPr id="39" name="Text 36"/>
          <p:cNvSpPr/>
          <p:nvPr/>
        </p:nvSpPr>
        <p:spPr>
          <a:xfrm>
            <a:off x="4739432" y="3484885"/>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Voice is precise, inventive, durable, and welcoming</a:t>
            </a:r>
            <a:endParaRPr lang="en-US" sz="1050" dirty="0"/>
          </a:p>
        </p:txBody>
      </p:sp>
      <p:sp>
        <p:nvSpPr>
          <p:cNvPr id="40" name="Shape 37"/>
          <p:cNvSpPr/>
          <p:nvPr/>
        </p:nvSpPr>
        <p:spPr>
          <a:xfrm>
            <a:off x="4739432" y="3523134"/>
            <a:ext cx="133350" cy="133350"/>
          </a:xfrm>
          <a:prstGeom prst="roundRect">
            <a:avLst>
              <a:gd name="adj" fmla="val 150036"/>
            </a:avLst>
          </a:prstGeom>
          <a:noFill/>
          <a:ln w="14288">
            <a:solidFill>
              <a:srgbClr val="16FFBB"/>
            </a:solidFill>
            <a:prstDash val="solid"/>
          </a:ln>
        </p:spPr>
      </p:sp>
      <p:sp>
        <p:nvSpPr>
          <p:cNvPr id="41" name="Text 38"/>
          <p:cNvSpPr/>
          <p:nvPr/>
        </p:nvSpPr>
        <p:spPr>
          <a:xfrm>
            <a:off x="4739432" y="3740051"/>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Copy favors high-signal data and local-first training</a:t>
            </a:r>
            <a:endParaRPr lang="en-US" sz="1050" dirty="0"/>
          </a:p>
        </p:txBody>
      </p:sp>
      <p:sp>
        <p:nvSpPr>
          <p:cNvPr id="42" name="Shape 39"/>
          <p:cNvSpPr/>
          <p:nvPr/>
        </p:nvSpPr>
        <p:spPr>
          <a:xfrm>
            <a:off x="4739432" y="3778300"/>
            <a:ext cx="133350" cy="133350"/>
          </a:xfrm>
          <a:prstGeom prst="roundRect">
            <a:avLst>
              <a:gd name="adj" fmla="val 150036"/>
            </a:avLst>
          </a:prstGeom>
          <a:noFill/>
          <a:ln w="14288">
            <a:solidFill>
              <a:srgbClr val="16FFBB"/>
            </a:solidFill>
            <a:prstDash val="solid"/>
          </a:ln>
        </p:spPr>
      </p:sp>
      <p:sp>
        <p:nvSpPr>
          <p:cNvPr id="43" name="Text 40"/>
          <p:cNvSpPr/>
          <p:nvPr/>
        </p:nvSpPr>
        <p:spPr>
          <a:xfrm>
            <a:off x="4739432" y="3995217"/>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Marketing surfaces use the same color meanings as website</a:t>
            </a:r>
            <a:endParaRPr lang="en-US" sz="1050" dirty="0"/>
          </a:p>
        </p:txBody>
      </p:sp>
      <p:sp>
        <p:nvSpPr>
          <p:cNvPr id="44" name="Shape 41"/>
          <p:cNvSpPr/>
          <p:nvPr/>
        </p:nvSpPr>
        <p:spPr>
          <a:xfrm>
            <a:off x="4739432" y="4033465"/>
            <a:ext cx="133350" cy="133350"/>
          </a:xfrm>
          <a:prstGeom prst="roundRect">
            <a:avLst>
              <a:gd name="adj" fmla="val 150036"/>
            </a:avLst>
          </a:prstGeom>
          <a:noFill/>
          <a:ln w="14288">
            <a:solidFill>
              <a:srgbClr val="16FFBB"/>
            </a:solidFill>
            <a:prstDash val="solid"/>
          </a:ln>
        </p:spPr>
      </p:sp>
      <p:sp>
        <p:nvSpPr>
          <p:cNvPr id="45" name="Text 42"/>
          <p:cNvSpPr/>
          <p:nvPr/>
        </p:nvSpPr>
        <p:spPr>
          <a:xfrm>
            <a:off x="4739432" y="4250382"/>
            <a:ext cx="3875856" cy="20999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E0E4E6"/>
                </a:solidFill>
                <a:latin typeface="Barlow" pitchFamily="34" charset="0"/>
                <a:ea typeface="Barlow" pitchFamily="34" charset="-122"/>
                <a:cs typeface="Barlow" pitchFamily="34" charset="-120"/>
              </a:rPr>
              <a:t>No generic AI magic or cloud-only positioning</a:t>
            </a:r>
            <a:endParaRPr lang="en-US" sz="1050" dirty="0"/>
          </a:p>
        </p:txBody>
      </p:sp>
      <p:sp>
        <p:nvSpPr>
          <p:cNvPr id="46" name="Shape 43"/>
          <p:cNvSpPr/>
          <p:nvPr/>
        </p:nvSpPr>
        <p:spPr>
          <a:xfrm>
            <a:off x="4739432" y="4288631"/>
            <a:ext cx="133350" cy="133350"/>
          </a:xfrm>
          <a:prstGeom prst="roundRect">
            <a:avLst>
              <a:gd name="adj" fmla="val 150036"/>
            </a:avLst>
          </a:prstGeom>
          <a:noFill/>
          <a:ln w="14288">
            <a:solidFill>
              <a:srgbClr val="16FFBB"/>
            </a:solidFill>
            <a:prstDash val="solid"/>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42106" y="427881"/>
            <a:ext cx="3298850" cy="376386"/>
          </a:xfrm>
          <a:prstGeom prst="rect">
            <a:avLst/>
          </a:prstGeom>
          <a:noFill/>
          <a:ln/>
        </p:spPr>
        <p:txBody>
          <a:bodyPr wrap="none" lIns="0" tIns="0" rIns="0" bIns="0" rtlCol="0" anchor="t"/>
          <a:lstStyle/>
          <a:p>
            <a:pPr algn="l" indent="0" marL="0">
              <a:lnSpc>
                <a:spcPts val="2950"/>
              </a:lnSpc>
              <a:buNone/>
            </a:pPr>
            <a:r>
              <a:rPr lang="en-US" sz="2350" b="1" dirty="0">
                <a:solidFill>
                  <a:srgbClr val="F0FCFF"/>
                </a:solidFill>
                <a:latin typeface="Spline Sans Bold" pitchFamily="34" charset="0"/>
                <a:ea typeface="Spline Sans Bold" pitchFamily="34" charset="-122"/>
                <a:cs typeface="Spline Sans Bold" pitchFamily="34" charset="-120"/>
              </a:rPr>
              <a:t>What Neon Ink Governs</a:t>
            </a:r>
            <a:endParaRPr lang="en-US" sz="2350" dirty="0"/>
          </a:p>
        </p:txBody>
      </p:sp>
      <p:sp>
        <p:nvSpPr>
          <p:cNvPr id="3" name="Text 1"/>
          <p:cNvSpPr/>
          <p:nvPr/>
        </p:nvSpPr>
        <p:spPr>
          <a:xfrm>
            <a:off x="542106" y="1071042"/>
            <a:ext cx="8059787" cy="430113"/>
          </a:xfrm>
          <a:prstGeom prst="rect">
            <a:avLst/>
          </a:prstGeom>
          <a:noFill/>
          <a:ln/>
        </p:spPr>
        <p:txBody>
          <a:bodyPr wrap="squar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Neon Ink is not only a color palette. It is an </a:t>
            </a:r>
            <a:pPr algn="l" indent="0" marL="0">
              <a:lnSpc>
                <a:spcPts val="1650"/>
              </a:lnSpc>
              <a:buNone/>
            </a:pPr>
            <a:r>
              <a:rPr lang="en-US" sz="1050" b="1" dirty="0">
                <a:solidFill>
                  <a:srgbClr val="E0E4E6"/>
                </a:solidFill>
                <a:latin typeface="Barlow" pitchFamily="34" charset="0"/>
                <a:ea typeface="Barlow" pitchFamily="34" charset="-122"/>
                <a:cs typeface="Barlow" pitchFamily="34" charset="-120"/>
              </a:rPr>
              <a:t>artifact-driven interface standard</a:t>
            </a:r>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 — defining how the Studio looks, reads, behaves, and describes itself across every brand surface.</a:t>
            </a:r>
            <a:endParaRPr lang="en-US" sz="1050" dirty="0"/>
          </a:p>
        </p:txBody>
      </p:sp>
      <p:sp>
        <p:nvSpPr>
          <p:cNvPr id="4" name="Shape 2"/>
          <p:cNvSpPr/>
          <p:nvPr/>
        </p:nvSpPr>
        <p:spPr>
          <a:xfrm>
            <a:off x="542106" y="1651174"/>
            <a:ext cx="3963219" cy="997967"/>
          </a:xfrm>
          <a:prstGeom prst="roundRect">
            <a:avLst>
              <a:gd name="adj" fmla="val 20371"/>
            </a:avLst>
          </a:prstGeom>
          <a:solidFill>
            <a:srgbClr val="0A081B"/>
          </a:solidFill>
          <a:ln w="14288">
            <a:solidFill>
              <a:srgbClr val="16FFBB"/>
            </a:solidFill>
            <a:prstDash val="solid"/>
          </a:ln>
        </p:spPr>
      </p:sp>
      <p:sp>
        <p:nvSpPr>
          <p:cNvPr id="5" name="Text 3"/>
          <p:cNvSpPr/>
          <p:nvPr/>
        </p:nvSpPr>
        <p:spPr>
          <a:xfrm>
            <a:off x="691902" y="1800969"/>
            <a:ext cx="1505917" cy="188268"/>
          </a:xfrm>
          <a:prstGeom prst="rect">
            <a:avLst/>
          </a:prstGeom>
          <a:noFill/>
          <a:ln/>
        </p:spPr>
        <p:txBody>
          <a:bodyPr wrap="none" lIns="0" tIns="0" rIns="0" bIns="0" rtlCol="0" anchor="t"/>
          <a:lstStyle/>
          <a:p>
            <a:pPr algn="l" indent="0" marL="0">
              <a:lnSpc>
                <a:spcPts val="1450"/>
              </a:lnSpc>
              <a:buNone/>
            </a:pPr>
            <a:r>
              <a:rPr lang="en-US" sz="1150" b="1" dirty="0">
                <a:solidFill>
                  <a:srgbClr val="E0E4E6"/>
                </a:solidFill>
                <a:latin typeface="Spline Sans Bold" pitchFamily="34" charset="0"/>
                <a:ea typeface="Spline Sans Bold" pitchFamily="34" charset="-122"/>
                <a:cs typeface="Spline Sans Bold" pitchFamily="34" charset="-120"/>
              </a:rPr>
              <a:t>Static Pages</a:t>
            </a:r>
            <a:endParaRPr lang="en-US" sz="1150" dirty="0"/>
          </a:p>
        </p:txBody>
      </p:sp>
      <p:sp>
        <p:nvSpPr>
          <p:cNvPr id="6" name="Text 4"/>
          <p:cNvSpPr/>
          <p:nvPr/>
        </p:nvSpPr>
        <p:spPr>
          <a:xfrm>
            <a:off x="691902" y="2069232"/>
            <a:ext cx="3663628" cy="430113"/>
          </a:xfrm>
          <a:prstGeom prst="rect">
            <a:avLst/>
          </a:prstGeom>
          <a:noFill/>
          <a:ln/>
        </p:spPr>
        <p:txBody>
          <a:bodyPr wrap="squar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Website, dataset detail, pipeline, about, and documentation pages.</a:t>
            </a:r>
            <a:endParaRPr lang="en-US" sz="1050" dirty="0"/>
          </a:p>
        </p:txBody>
      </p:sp>
      <p:sp>
        <p:nvSpPr>
          <p:cNvPr id="7" name="Shape 5"/>
          <p:cNvSpPr/>
          <p:nvPr/>
        </p:nvSpPr>
        <p:spPr>
          <a:xfrm>
            <a:off x="4638675" y="1651174"/>
            <a:ext cx="3963219" cy="997967"/>
          </a:xfrm>
          <a:prstGeom prst="roundRect">
            <a:avLst>
              <a:gd name="adj" fmla="val 20371"/>
            </a:avLst>
          </a:prstGeom>
          <a:solidFill>
            <a:srgbClr val="0A081B"/>
          </a:solidFill>
          <a:ln w="14288">
            <a:solidFill>
              <a:srgbClr val="29DDDA"/>
            </a:solidFill>
            <a:prstDash val="solid"/>
          </a:ln>
        </p:spPr>
      </p:sp>
      <p:sp>
        <p:nvSpPr>
          <p:cNvPr id="8" name="Text 6"/>
          <p:cNvSpPr/>
          <p:nvPr/>
        </p:nvSpPr>
        <p:spPr>
          <a:xfrm>
            <a:off x="4788471" y="1800969"/>
            <a:ext cx="1505917" cy="188268"/>
          </a:xfrm>
          <a:prstGeom prst="rect">
            <a:avLst/>
          </a:prstGeom>
          <a:noFill/>
          <a:ln/>
        </p:spPr>
        <p:txBody>
          <a:bodyPr wrap="none" lIns="0" tIns="0" rIns="0" bIns="0" rtlCol="0" anchor="t"/>
          <a:lstStyle/>
          <a:p>
            <a:pPr algn="l" indent="0" marL="0">
              <a:lnSpc>
                <a:spcPts val="1450"/>
              </a:lnSpc>
              <a:buNone/>
            </a:pPr>
            <a:r>
              <a:rPr lang="en-US" sz="1150" b="1" dirty="0">
                <a:solidFill>
                  <a:srgbClr val="E0E4E6"/>
                </a:solidFill>
                <a:latin typeface="Spline Sans Bold" pitchFamily="34" charset="0"/>
                <a:ea typeface="Spline Sans Bold" pitchFamily="34" charset="-122"/>
                <a:cs typeface="Spline Sans Bold" pitchFamily="34" charset="-120"/>
              </a:rPr>
              <a:t>Generated Artifacts</a:t>
            </a:r>
            <a:endParaRPr lang="en-US" sz="1150" dirty="0"/>
          </a:p>
        </p:txBody>
      </p:sp>
      <p:sp>
        <p:nvSpPr>
          <p:cNvPr id="9" name="Text 7"/>
          <p:cNvSpPr/>
          <p:nvPr/>
        </p:nvSpPr>
        <p:spPr>
          <a:xfrm>
            <a:off x="4788471" y="2069232"/>
            <a:ext cx="3663628" cy="430113"/>
          </a:xfrm>
          <a:prstGeom prst="rect">
            <a:avLst/>
          </a:prstGeom>
          <a:noFill/>
          <a:ln/>
        </p:spPr>
        <p:txBody>
          <a:bodyPr wrap="squar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Compiled SVG panels, SESM metadata blocks, dataset and pipeline cards.</a:t>
            </a:r>
            <a:endParaRPr lang="en-US" sz="1050" dirty="0"/>
          </a:p>
        </p:txBody>
      </p:sp>
      <p:sp>
        <p:nvSpPr>
          <p:cNvPr id="10" name="Shape 8"/>
          <p:cNvSpPr/>
          <p:nvPr/>
        </p:nvSpPr>
        <p:spPr>
          <a:xfrm>
            <a:off x="542106" y="2782491"/>
            <a:ext cx="3963219" cy="997967"/>
          </a:xfrm>
          <a:prstGeom prst="roundRect">
            <a:avLst>
              <a:gd name="adj" fmla="val 20371"/>
            </a:avLst>
          </a:prstGeom>
          <a:solidFill>
            <a:srgbClr val="0A081B"/>
          </a:solidFill>
          <a:ln w="14288">
            <a:solidFill>
              <a:srgbClr val="37A7E7"/>
            </a:solidFill>
            <a:prstDash val="solid"/>
          </a:ln>
        </p:spPr>
      </p:sp>
      <p:sp>
        <p:nvSpPr>
          <p:cNvPr id="11" name="Text 9"/>
          <p:cNvSpPr/>
          <p:nvPr/>
        </p:nvSpPr>
        <p:spPr>
          <a:xfrm>
            <a:off x="691902" y="2932286"/>
            <a:ext cx="1505917" cy="188268"/>
          </a:xfrm>
          <a:prstGeom prst="rect">
            <a:avLst/>
          </a:prstGeom>
          <a:noFill/>
          <a:ln/>
        </p:spPr>
        <p:txBody>
          <a:bodyPr wrap="none" lIns="0" tIns="0" rIns="0" bIns="0" rtlCol="0" anchor="t"/>
          <a:lstStyle/>
          <a:p>
            <a:pPr algn="l" indent="0" marL="0">
              <a:lnSpc>
                <a:spcPts val="1450"/>
              </a:lnSpc>
              <a:buNone/>
            </a:pPr>
            <a:r>
              <a:rPr lang="en-US" sz="1150" b="1" dirty="0">
                <a:solidFill>
                  <a:srgbClr val="E0E4E6"/>
                </a:solidFill>
                <a:latin typeface="Spline Sans Bold" pitchFamily="34" charset="0"/>
                <a:ea typeface="Spline Sans Bold" pitchFamily="34" charset="-122"/>
                <a:cs typeface="Spline Sans Bold" pitchFamily="34" charset="-120"/>
              </a:rPr>
              <a:t>Brand Collateral</a:t>
            </a:r>
            <a:endParaRPr lang="en-US" sz="1150" dirty="0"/>
          </a:p>
        </p:txBody>
      </p:sp>
      <p:sp>
        <p:nvSpPr>
          <p:cNvPr id="12" name="Text 10"/>
          <p:cNvSpPr/>
          <p:nvPr/>
        </p:nvSpPr>
        <p:spPr>
          <a:xfrm>
            <a:off x="691902" y="3200549"/>
            <a:ext cx="3663628" cy="430113"/>
          </a:xfrm>
          <a:prstGeom prst="rect">
            <a:avLst/>
          </a:prstGeom>
          <a:noFill/>
          <a:ln/>
        </p:spPr>
        <p:txBody>
          <a:bodyPr wrap="squar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Canva templates, slide decks, social graphics, and promotional surfaces.</a:t>
            </a:r>
            <a:endParaRPr lang="en-US" sz="1050" dirty="0"/>
          </a:p>
        </p:txBody>
      </p:sp>
      <p:sp>
        <p:nvSpPr>
          <p:cNvPr id="13" name="Shape 11"/>
          <p:cNvSpPr/>
          <p:nvPr/>
        </p:nvSpPr>
        <p:spPr>
          <a:xfrm>
            <a:off x="4638675" y="2782491"/>
            <a:ext cx="3963219" cy="997967"/>
          </a:xfrm>
          <a:prstGeom prst="roundRect">
            <a:avLst>
              <a:gd name="adj" fmla="val 20371"/>
            </a:avLst>
          </a:prstGeom>
          <a:solidFill>
            <a:srgbClr val="0A081B"/>
          </a:solidFill>
          <a:ln w="14288">
            <a:solidFill>
              <a:srgbClr val="091231"/>
            </a:solidFill>
            <a:prstDash val="solid"/>
          </a:ln>
        </p:spPr>
      </p:sp>
      <p:sp>
        <p:nvSpPr>
          <p:cNvPr id="14" name="Text 12"/>
          <p:cNvSpPr/>
          <p:nvPr/>
        </p:nvSpPr>
        <p:spPr>
          <a:xfrm>
            <a:off x="4788471" y="2932286"/>
            <a:ext cx="1505917" cy="188268"/>
          </a:xfrm>
          <a:prstGeom prst="rect">
            <a:avLst/>
          </a:prstGeom>
          <a:noFill/>
          <a:ln/>
        </p:spPr>
        <p:txBody>
          <a:bodyPr wrap="none" lIns="0" tIns="0" rIns="0" bIns="0" rtlCol="0" anchor="t"/>
          <a:lstStyle/>
          <a:p>
            <a:pPr algn="l" indent="0" marL="0">
              <a:lnSpc>
                <a:spcPts val="1450"/>
              </a:lnSpc>
              <a:buNone/>
            </a:pPr>
            <a:r>
              <a:rPr lang="en-US" sz="1150" b="1" dirty="0">
                <a:solidFill>
                  <a:srgbClr val="E0E4E6"/>
                </a:solidFill>
                <a:latin typeface="Spline Sans Bold" pitchFamily="34" charset="0"/>
                <a:ea typeface="Spline Sans Bold" pitchFamily="34" charset="-122"/>
                <a:cs typeface="Spline Sans Bold" pitchFamily="34" charset="-120"/>
              </a:rPr>
              <a:t>Theme Boards</a:t>
            </a:r>
            <a:endParaRPr lang="en-US" sz="1150" dirty="0"/>
          </a:p>
        </p:txBody>
      </p:sp>
      <p:sp>
        <p:nvSpPr>
          <p:cNvPr id="15" name="Text 13"/>
          <p:cNvSpPr/>
          <p:nvPr/>
        </p:nvSpPr>
        <p:spPr>
          <a:xfrm>
            <a:off x="4788471" y="3200549"/>
            <a:ext cx="3663628" cy="430113"/>
          </a:xfrm>
          <a:prstGeom prst="rect">
            <a:avLst/>
          </a:prstGeom>
          <a:noFill/>
          <a:ln/>
        </p:spPr>
        <p:txBody>
          <a:bodyPr wrap="squar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Semantic mapping demos, variant specs, and future named subthemes.</a:t>
            </a:r>
            <a:endParaRPr lang="en-US" sz="1050" dirty="0"/>
          </a:p>
        </p:txBody>
      </p:sp>
      <p:sp>
        <p:nvSpPr>
          <p:cNvPr id="16" name="Shape 14"/>
          <p:cNvSpPr/>
          <p:nvPr/>
        </p:nvSpPr>
        <p:spPr>
          <a:xfrm>
            <a:off x="542106" y="3930476"/>
            <a:ext cx="8059787" cy="785068"/>
          </a:xfrm>
          <a:prstGeom prst="roundRect">
            <a:avLst>
              <a:gd name="adj" fmla="val 25896"/>
            </a:avLst>
          </a:prstGeom>
          <a:solidFill>
            <a:srgbClr val="004D36"/>
          </a:solidFill>
          <a:ln/>
        </p:spPr>
      </p:sp>
      <p:pic>
        <p:nvPicPr>
          <p:cNvPr id="17" name="Image 0" descr="preencoded.png">    </p:cNvPr>
          <p:cNvPicPr>
            <a:picLocks noChangeAspect="1"/>
          </p:cNvPicPr>
          <p:nvPr/>
        </p:nvPicPr>
        <p:blipFill>
          <a:blip r:embed="rId1"/>
          <a:stretch>
            <a:fillRect/>
          </a:stretch>
        </p:blipFill>
        <p:spPr>
          <a:xfrm>
            <a:off x="677614" y="4138389"/>
            <a:ext cx="169366" cy="135508"/>
          </a:xfrm>
          <a:prstGeom prst="rect">
            <a:avLst/>
          </a:prstGeom>
        </p:spPr>
      </p:pic>
      <p:sp>
        <p:nvSpPr>
          <p:cNvPr id="18" name="Text 15"/>
          <p:cNvSpPr/>
          <p:nvPr/>
        </p:nvSpPr>
        <p:spPr>
          <a:xfrm>
            <a:off x="982489" y="4097685"/>
            <a:ext cx="7483897" cy="430113"/>
          </a:xfrm>
          <a:prstGeom prst="rect">
            <a:avLst/>
          </a:prstGeom>
          <a:noFill/>
          <a:ln/>
        </p:spPr>
        <p:txBody>
          <a:bodyPr wrap="square" lIns="0" tIns="0" rIns="0" bIns="0" rtlCol="0" anchor="t"/>
          <a:lstStyle/>
          <a:p>
            <a:pPr algn="l" indent="0" marL="0">
              <a:lnSpc>
                <a:spcPts val="1650"/>
              </a:lnSpc>
              <a:buNone/>
            </a:pPr>
            <a:r>
              <a:rPr lang="en-US" sz="1050" b="1" dirty="0">
                <a:solidFill>
                  <a:srgbClr val="FFFFFF"/>
                </a:solidFill>
                <a:latin typeface="Barlow" pitchFamily="34" charset="0"/>
                <a:ea typeface="Barlow" pitchFamily="34" charset="-122"/>
                <a:cs typeface="Barlow" pitchFamily="34" charset="-120"/>
              </a:rPr>
              <a:t>Core Rule:</a:t>
            </a:r>
            <a:pPr algn="l" indent="0" marL="0">
              <a:lnSpc>
                <a:spcPts val="1650"/>
              </a:lnSpc>
              <a:buNone/>
            </a:pPr>
            <a:r>
              <a:rPr lang="en-US" sz="1050" dirty="0">
                <a:solidFill>
                  <a:srgbClr val="FFFFFF"/>
                </a:solidFill>
                <a:latin typeface="Barlow" pitchFamily="34" charset="0"/>
                <a:ea typeface="Barlow" pitchFamily="34" charset="-122"/>
                <a:cs typeface="Barlow" pitchFamily="34" charset="-120"/>
              </a:rPr>
              <a:t> Visuals are derived from the data. The website, SVGs, cards, and marketing surfaces should feel like parts of the same durable archive — static enough to last, structured enough to regenerate, expressive enough to make datasets worth exploring.</a:t>
            </a:r>
            <a:endParaRPr lang="en-US"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715000" y="0"/>
            <a:ext cx="3429000" cy="5143500"/>
          </a:xfrm>
          <a:prstGeom prst="rect">
            <a:avLst/>
          </a:prstGeom>
        </p:spPr>
      </p:pic>
      <p:sp>
        <p:nvSpPr>
          <p:cNvPr id="3" name="Text 0"/>
          <p:cNvSpPr/>
          <p:nvPr/>
        </p:nvSpPr>
        <p:spPr>
          <a:xfrm>
            <a:off x="447452" y="327720"/>
            <a:ext cx="2485951" cy="310753"/>
          </a:xfrm>
          <a:prstGeom prst="rect">
            <a:avLst/>
          </a:prstGeom>
          <a:noFill/>
          <a:ln/>
        </p:spPr>
        <p:txBody>
          <a:bodyPr wrap="none" lIns="0" tIns="0" rIns="0" bIns="0" rtlCol="0" anchor="t"/>
          <a:lstStyle/>
          <a:p>
            <a:pPr algn="l" indent="0" marL="0">
              <a:lnSpc>
                <a:spcPts val="2400"/>
              </a:lnSpc>
              <a:buNone/>
            </a:pPr>
            <a:r>
              <a:rPr lang="en-US" sz="1950" b="1" dirty="0">
                <a:solidFill>
                  <a:srgbClr val="F0FCFF"/>
                </a:solidFill>
                <a:latin typeface="Spline Sans Bold" pitchFamily="34" charset="0"/>
                <a:ea typeface="Spline Sans Bold" pitchFamily="34" charset="-122"/>
                <a:cs typeface="Spline Sans Bold" pitchFamily="34" charset="-120"/>
              </a:rPr>
              <a:t>The North Star</a:t>
            </a:r>
            <a:endParaRPr lang="en-US" sz="1950" dirty="0"/>
          </a:p>
        </p:txBody>
      </p:sp>
      <p:sp>
        <p:nvSpPr>
          <p:cNvPr id="4" name="Text 1"/>
          <p:cNvSpPr/>
          <p:nvPr/>
        </p:nvSpPr>
        <p:spPr>
          <a:xfrm>
            <a:off x="1017687" y="774799"/>
            <a:ext cx="3679627" cy="428774"/>
          </a:xfrm>
          <a:prstGeom prst="rect">
            <a:avLst/>
          </a:prstGeom>
          <a:noFill/>
          <a:ln/>
        </p:spPr>
        <p:txBody>
          <a:bodyPr wrap="none" lIns="0" tIns="0" rIns="0" bIns="0" rtlCol="0" anchor="t"/>
          <a:lstStyle/>
          <a:p>
            <a:pPr algn="ctr" indent="0" marL="0">
              <a:lnSpc>
                <a:spcPts val="3350"/>
              </a:lnSpc>
              <a:buNone/>
            </a:pPr>
            <a:r>
              <a:rPr lang="en-US" sz="2700" b="1" dirty="0">
                <a:solidFill>
                  <a:srgbClr val="F0FCFF"/>
                </a:solidFill>
                <a:latin typeface="Spline Sans Bold" pitchFamily="34" charset="0"/>
                <a:ea typeface="Spline Sans Bold" pitchFamily="34" charset="-122"/>
                <a:cs typeface="Spline Sans Bold" pitchFamily="34" charset="-120"/>
              </a:rPr>
              <a:t>An archive that is alive.</a:t>
            </a:r>
            <a:endParaRPr lang="en-US" sz="2700" dirty="0"/>
          </a:p>
        </p:txBody>
      </p:sp>
      <p:sp>
        <p:nvSpPr>
          <p:cNvPr id="5" name="Text 2"/>
          <p:cNvSpPr/>
          <p:nvPr/>
        </p:nvSpPr>
        <p:spPr>
          <a:xfrm>
            <a:off x="447452" y="1339900"/>
            <a:ext cx="4820096" cy="324296"/>
          </a:xfrm>
          <a:prstGeom prst="rect">
            <a:avLst/>
          </a:prstGeom>
          <a:noFill/>
          <a:ln/>
        </p:spPr>
        <p:txBody>
          <a:bodyPr wrap="square" lIns="0" tIns="0" rIns="0" bIns="0" rtlCol="0" anchor="t"/>
          <a:lstStyle/>
          <a:p>
            <a:pPr algn="ctr" indent="0" marL="0">
              <a:lnSpc>
                <a:spcPts val="1250"/>
              </a:lnSpc>
              <a:buNone/>
            </a:pPr>
            <a:r>
              <a:rPr lang="en-US" sz="850" dirty="0">
                <a:solidFill>
                  <a:srgbClr val="E0E4E6"/>
                </a:solidFill>
                <a:latin typeface="Barlow" pitchFamily="34" charset="0"/>
                <a:ea typeface="Barlow" pitchFamily="34" charset="-122"/>
                <a:cs typeface="Barlow" pitchFamily="34" charset="-120"/>
              </a:rPr>
              <a:t>Static enough to last. Structured enough to regenerate. Expressive enough to make datasets feel like artifacts worth exploring.</a:t>
            </a:r>
            <a:endParaRPr lang="en-US" sz="850" dirty="0"/>
          </a:p>
        </p:txBody>
      </p:sp>
      <p:sp>
        <p:nvSpPr>
          <p:cNvPr id="6" name="Shape 3"/>
          <p:cNvSpPr/>
          <p:nvPr/>
        </p:nvSpPr>
        <p:spPr>
          <a:xfrm>
            <a:off x="447452" y="1766441"/>
            <a:ext cx="4820096" cy="614660"/>
          </a:xfrm>
          <a:prstGeom prst="roundRect">
            <a:avLst>
              <a:gd name="adj" fmla="val 27300"/>
            </a:avLst>
          </a:prstGeom>
          <a:solidFill>
            <a:srgbClr val="0A081B"/>
          </a:solidFill>
          <a:ln w="9525">
            <a:solidFill>
              <a:srgbClr val="16FFBB"/>
            </a:solidFill>
            <a:prstDash val="solid"/>
          </a:ln>
        </p:spPr>
      </p:sp>
      <p:sp>
        <p:nvSpPr>
          <p:cNvPr id="7" name="Text 4"/>
          <p:cNvSpPr/>
          <p:nvPr/>
        </p:nvSpPr>
        <p:spPr>
          <a:xfrm>
            <a:off x="568821" y="1887810"/>
            <a:ext cx="1590601" cy="155302"/>
          </a:xfrm>
          <a:prstGeom prst="rect">
            <a:avLst/>
          </a:prstGeom>
          <a:noFill/>
          <a:ln/>
        </p:spPr>
        <p:txBody>
          <a:bodyPr wrap="none" lIns="0" tIns="0" rIns="0" bIns="0" rtlCol="0" anchor="t"/>
          <a:lstStyle/>
          <a:p>
            <a:pPr algn="l" indent="0" marL="0">
              <a:lnSpc>
                <a:spcPts val="1200"/>
              </a:lnSpc>
              <a:buNone/>
            </a:pPr>
            <a:r>
              <a:rPr lang="en-US" sz="950" b="1" dirty="0">
                <a:solidFill>
                  <a:srgbClr val="E0E4E6"/>
                </a:solidFill>
                <a:latin typeface="Spline Sans Bold" pitchFamily="34" charset="0"/>
                <a:ea typeface="Spline Sans Bold" pitchFamily="34" charset="-122"/>
                <a:cs typeface="Spline Sans Bold" pitchFamily="34" charset="-120"/>
              </a:rPr>
              <a:t>Dark Archival Backgrounds</a:t>
            </a:r>
            <a:endParaRPr lang="en-US" sz="950" dirty="0"/>
          </a:p>
        </p:txBody>
      </p:sp>
      <p:sp>
        <p:nvSpPr>
          <p:cNvPr id="8" name="Text 5"/>
          <p:cNvSpPr/>
          <p:nvPr/>
        </p:nvSpPr>
        <p:spPr>
          <a:xfrm>
            <a:off x="568821" y="2097584"/>
            <a:ext cx="4577358" cy="162148"/>
          </a:xfrm>
          <a:prstGeom prst="rect">
            <a:avLst/>
          </a:prstGeom>
          <a:noFill/>
          <a:ln/>
        </p:spPr>
        <p:txBody>
          <a:bodyPr wrap="none" lIns="0" tIns="0" rIns="0" bIns="0" rtlCol="0" anchor="t"/>
          <a:lstStyle/>
          <a:p>
            <a:pPr algn="l" indent="0" marL="0">
              <a:lnSpc>
                <a:spcPts val="1250"/>
              </a:lnSpc>
              <a:buNone/>
            </a:pPr>
            <a:r>
              <a:rPr lang="en-US" sz="850" dirty="0">
                <a:solidFill>
                  <a:srgbClr val="E0E4E6"/>
                </a:solidFill>
                <a:latin typeface="Barlow" pitchFamily="34" charset="0"/>
                <a:ea typeface="Barlow" pitchFamily="34" charset="-122"/>
                <a:cs typeface="Barlow" pitchFamily="34" charset="-120"/>
              </a:rPr>
              <a:t>Five-layer token stack from void to raised surface.</a:t>
            </a:r>
            <a:endParaRPr lang="en-US" sz="850" dirty="0"/>
          </a:p>
        </p:txBody>
      </p:sp>
      <p:sp>
        <p:nvSpPr>
          <p:cNvPr id="9" name="Shape 6"/>
          <p:cNvSpPr/>
          <p:nvPr/>
        </p:nvSpPr>
        <p:spPr>
          <a:xfrm>
            <a:off x="447452" y="2471961"/>
            <a:ext cx="4820096" cy="614660"/>
          </a:xfrm>
          <a:prstGeom prst="roundRect">
            <a:avLst>
              <a:gd name="adj" fmla="val 27300"/>
            </a:avLst>
          </a:prstGeom>
          <a:solidFill>
            <a:srgbClr val="0A081B"/>
          </a:solidFill>
          <a:ln w="9525">
            <a:solidFill>
              <a:srgbClr val="29DDDA"/>
            </a:solidFill>
            <a:prstDash val="solid"/>
          </a:ln>
        </p:spPr>
      </p:sp>
      <p:sp>
        <p:nvSpPr>
          <p:cNvPr id="10" name="Text 7"/>
          <p:cNvSpPr/>
          <p:nvPr/>
        </p:nvSpPr>
        <p:spPr>
          <a:xfrm>
            <a:off x="568821" y="2593330"/>
            <a:ext cx="1242938" cy="155302"/>
          </a:xfrm>
          <a:prstGeom prst="rect">
            <a:avLst/>
          </a:prstGeom>
          <a:noFill/>
          <a:ln/>
        </p:spPr>
        <p:txBody>
          <a:bodyPr wrap="none" lIns="0" tIns="0" rIns="0" bIns="0" rtlCol="0" anchor="t"/>
          <a:lstStyle/>
          <a:p>
            <a:pPr algn="l" indent="0" marL="0">
              <a:lnSpc>
                <a:spcPts val="1200"/>
              </a:lnSpc>
              <a:buNone/>
            </a:pPr>
            <a:r>
              <a:rPr lang="en-US" sz="950" b="1" dirty="0">
                <a:solidFill>
                  <a:srgbClr val="E0E4E6"/>
                </a:solidFill>
                <a:latin typeface="Spline Sans Bold" pitchFamily="34" charset="0"/>
                <a:ea typeface="Spline Sans Bold" pitchFamily="34" charset="-122"/>
                <a:cs typeface="Spline Sans Bold" pitchFamily="34" charset="-120"/>
              </a:rPr>
              <a:t>Semantic Neon Color</a:t>
            </a:r>
            <a:endParaRPr lang="en-US" sz="950" dirty="0"/>
          </a:p>
        </p:txBody>
      </p:sp>
      <p:sp>
        <p:nvSpPr>
          <p:cNvPr id="11" name="Text 8"/>
          <p:cNvSpPr/>
          <p:nvPr/>
        </p:nvSpPr>
        <p:spPr>
          <a:xfrm>
            <a:off x="568821" y="2803103"/>
            <a:ext cx="4577358" cy="162148"/>
          </a:xfrm>
          <a:prstGeom prst="rect">
            <a:avLst/>
          </a:prstGeom>
          <a:noFill/>
          <a:ln/>
        </p:spPr>
        <p:txBody>
          <a:bodyPr wrap="none" lIns="0" tIns="0" rIns="0" bIns="0" rtlCol="0" anchor="t"/>
          <a:lstStyle/>
          <a:p>
            <a:pPr algn="l" indent="0" marL="0">
              <a:lnSpc>
                <a:spcPts val="1250"/>
              </a:lnSpc>
              <a:buNone/>
            </a:pPr>
            <a:r>
              <a:rPr lang="en-US" sz="850" dirty="0">
                <a:solidFill>
                  <a:srgbClr val="E0E4E6"/>
                </a:solidFill>
                <a:latin typeface="Barlow" pitchFamily="34" charset="0"/>
                <a:ea typeface="Barlow" pitchFamily="34" charset="-122"/>
                <a:cs typeface="Barlow" pitchFamily="34" charset="-120"/>
              </a:rPr>
              <a:t>NIPC families with psychological intent, not decoration.</a:t>
            </a:r>
            <a:endParaRPr lang="en-US" sz="850" dirty="0"/>
          </a:p>
        </p:txBody>
      </p:sp>
      <p:sp>
        <p:nvSpPr>
          <p:cNvPr id="12" name="Shape 9"/>
          <p:cNvSpPr/>
          <p:nvPr/>
        </p:nvSpPr>
        <p:spPr>
          <a:xfrm>
            <a:off x="447452" y="3177480"/>
            <a:ext cx="4820096" cy="614660"/>
          </a:xfrm>
          <a:prstGeom prst="roundRect">
            <a:avLst>
              <a:gd name="adj" fmla="val 27300"/>
            </a:avLst>
          </a:prstGeom>
          <a:solidFill>
            <a:srgbClr val="0A081B"/>
          </a:solidFill>
          <a:ln w="9525">
            <a:solidFill>
              <a:srgbClr val="37A7E7"/>
            </a:solidFill>
            <a:prstDash val="solid"/>
          </a:ln>
        </p:spPr>
      </p:sp>
      <p:sp>
        <p:nvSpPr>
          <p:cNvPr id="13" name="Text 10"/>
          <p:cNvSpPr/>
          <p:nvPr/>
        </p:nvSpPr>
        <p:spPr>
          <a:xfrm>
            <a:off x="568821" y="3298850"/>
            <a:ext cx="1508671" cy="155302"/>
          </a:xfrm>
          <a:prstGeom prst="rect">
            <a:avLst/>
          </a:prstGeom>
          <a:noFill/>
          <a:ln/>
        </p:spPr>
        <p:txBody>
          <a:bodyPr wrap="none" lIns="0" tIns="0" rIns="0" bIns="0" rtlCol="0" anchor="t"/>
          <a:lstStyle/>
          <a:p>
            <a:pPr algn="l" indent="0" marL="0">
              <a:lnSpc>
                <a:spcPts val="1200"/>
              </a:lnSpc>
              <a:buNone/>
            </a:pPr>
            <a:r>
              <a:rPr lang="en-US" sz="950" b="1" dirty="0">
                <a:solidFill>
                  <a:srgbClr val="E0E4E6"/>
                </a:solidFill>
                <a:latin typeface="Spline Sans Bold" pitchFamily="34" charset="0"/>
                <a:ea typeface="Spline Sans Bold" pitchFamily="34" charset="-122"/>
                <a:cs typeface="Spline Sans Bold" pitchFamily="34" charset="-120"/>
              </a:rPr>
              <a:t>Panel-Based Composition</a:t>
            </a:r>
            <a:endParaRPr lang="en-US" sz="950" dirty="0"/>
          </a:p>
        </p:txBody>
      </p:sp>
      <p:sp>
        <p:nvSpPr>
          <p:cNvPr id="14" name="Text 11"/>
          <p:cNvSpPr/>
          <p:nvPr/>
        </p:nvSpPr>
        <p:spPr>
          <a:xfrm>
            <a:off x="568821" y="3508623"/>
            <a:ext cx="4577358" cy="162148"/>
          </a:xfrm>
          <a:prstGeom prst="rect">
            <a:avLst/>
          </a:prstGeom>
          <a:noFill/>
          <a:ln/>
        </p:spPr>
        <p:txBody>
          <a:bodyPr wrap="none" lIns="0" tIns="0" rIns="0" bIns="0" rtlCol="0" anchor="t"/>
          <a:lstStyle/>
          <a:p>
            <a:pPr algn="l" indent="0" marL="0">
              <a:lnSpc>
                <a:spcPts val="1250"/>
              </a:lnSpc>
              <a:buNone/>
            </a:pPr>
            <a:r>
              <a:rPr lang="en-US" sz="850" dirty="0">
                <a:solidFill>
                  <a:srgbClr val="E0E4E6"/>
                </a:solidFill>
                <a:latin typeface="Barlow" pitchFamily="34" charset="0"/>
                <a:ea typeface="Barlow" pitchFamily="34" charset="-122"/>
                <a:cs typeface="Barlow" pitchFamily="34" charset="-120"/>
              </a:rPr>
              <a:t>Artifact panels as the default component model.</a:t>
            </a:r>
            <a:endParaRPr lang="en-US" sz="850" dirty="0"/>
          </a:p>
        </p:txBody>
      </p:sp>
      <p:sp>
        <p:nvSpPr>
          <p:cNvPr id="15" name="Shape 12"/>
          <p:cNvSpPr/>
          <p:nvPr/>
        </p:nvSpPr>
        <p:spPr>
          <a:xfrm>
            <a:off x="447452" y="3883000"/>
            <a:ext cx="4820096" cy="614660"/>
          </a:xfrm>
          <a:prstGeom prst="roundRect">
            <a:avLst>
              <a:gd name="adj" fmla="val 27300"/>
            </a:avLst>
          </a:prstGeom>
          <a:solidFill>
            <a:srgbClr val="0A081B"/>
          </a:solidFill>
          <a:ln w="9525">
            <a:solidFill>
              <a:srgbClr val="091231"/>
            </a:solidFill>
            <a:prstDash val="solid"/>
          </a:ln>
        </p:spPr>
      </p:sp>
      <p:sp>
        <p:nvSpPr>
          <p:cNvPr id="16" name="Text 13"/>
          <p:cNvSpPr/>
          <p:nvPr/>
        </p:nvSpPr>
        <p:spPr>
          <a:xfrm>
            <a:off x="568821" y="4004370"/>
            <a:ext cx="1242938" cy="155302"/>
          </a:xfrm>
          <a:prstGeom prst="rect">
            <a:avLst/>
          </a:prstGeom>
          <a:noFill/>
          <a:ln/>
        </p:spPr>
        <p:txBody>
          <a:bodyPr wrap="none" lIns="0" tIns="0" rIns="0" bIns="0" rtlCol="0" anchor="t"/>
          <a:lstStyle/>
          <a:p>
            <a:pPr algn="l" indent="0" marL="0">
              <a:lnSpc>
                <a:spcPts val="1200"/>
              </a:lnSpc>
              <a:buNone/>
            </a:pPr>
            <a:r>
              <a:rPr lang="en-US" sz="950" b="1" dirty="0">
                <a:solidFill>
                  <a:srgbClr val="E0E4E6"/>
                </a:solidFill>
                <a:latin typeface="Spline Sans Bold" pitchFamily="34" charset="0"/>
                <a:ea typeface="Spline Sans Bold" pitchFamily="34" charset="-122"/>
                <a:cs typeface="Spline Sans Bold" pitchFamily="34" charset="-120"/>
              </a:rPr>
              <a:t>Visible Provenance</a:t>
            </a:r>
            <a:endParaRPr lang="en-US" sz="950" dirty="0"/>
          </a:p>
        </p:txBody>
      </p:sp>
      <p:sp>
        <p:nvSpPr>
          <p:cNvPr id="17" name="Text 14"/>
          <p:cNvSpPr/>
          <p:nvPr/>
        </p:nvSpPr>
        <p:spPr>
          <a:xfrm>
            <a:off x="568821" y="4214143"/>
            <a:ext cx="4577358" cy="162148"/>
          </a:xfrm>
          <a:prstGeom prst="rect">
            <a:avLst/>
          </a:prstGeom>
          <a:noFill/>
          <a:ln/>
        </p:spPr>
        <p:txBody>
          <a:bodyPr wrap="none" lIns="0" tIns="0" rIns="0" bIns="0" rtlCol="0" anchor="t"/>
          <a:lstStyle/>
          <a:p>
            <a:pPr algn="l" indent="0" marL="0">
              <a:lnSpc>
                <a:spcPts val="1250"/>
              </a:lnSpc>
              <a:buNone/>
            </a:pPr>
            <a:r>
              <a:rPr lang="en-US" sz="850" dirty="0">
                <a:solidFill>
                  <a:srgbClr val="E0E4E6"/>
                </a:solidFill>
                <a:latin typeface="Barlow" pitchFamily="34" charset="0"/>
                <a:ea typeface="Barlow" pitchFamily="34" charset="-122"/>
                <a:cs typeface="Barlow" pitchFamily="34" charset="-120"/>
              </a:rPr>
              <a:t>SESM-compatible SVGs with self-describing metadata.</a:t>
            </a:r>
            <a:endParaRPr lang="en-US" sz="850" dirty="0"/>
          </a:p>
        </p:txBody>
      </p:sp>
      <p:sp>
        <p:nvSpPr>
          <p:cNvPr id="18" name="Shape 15"/>
          <p:cNvSpPr/>
          <p:nvPr/>
        </p:nvSpPr>
        <p:spPr>
          <a:xfrm>
            <a:off x="447452" y="4609430"/>
            <a:ext cx="697037" cy="196751"/>
          </a:xfrm>
          <a:prstGeom prst="roundRect">
            <a:avLst>
              <a:gd name="adj" fmla="val 68230"/>
            </a:avLst>
          </a:prstGeom>
          <a:solidFill>
            <a:srgbClr val="004D36"/>
          </a:solidFill>
          <a:ln/>
        </p:spPr>
      </p:sp>
      <p:sp>
        <p:nvSpPr>
          <p:cNvPr id="19" name="Text 16"/>
          <p:cNvSpPr/>
          <p:nvPr/>
        </p:nvSpPr>
        <p:spPr>
          <a:xfrm>
            <a:off x="514499" y="4642917"/>
            <a:ext cx="562942" cy="129778"/>
          </a:xfrm>
          <a:prstGeom prst="rect">
            <a:avLst/>
          </a:prstGeom>
          <a:noFill/>
          <a:ln/>
        </p:spPr>
        <p:txBody>
          <a:bodyPr wrap="none" lIns="0" tIns="0" rIns="0" bIns="0" rtlCol="0" anchor="t"/>
          <a:lstStyle/>
          <a:p>
            <a:pPr algn="l" indent="0" marL="0">
              <a:lnSpc>
                <a:spcPts val="1000"/>
              </a:lnSpc>
              <a:buNone/>
            </a:pPr>
            <a:r>
              <a:rPr lang="en-US" sz="700" dirty="0">
                <a:solidFill>
                  <a:srgbClr val="E0E4E6"/>
                </a:solidFill>
                <a:latin typeface="Barlow" pitchFamily="34" charset="0"/>
                <a:ea typeface="Barlow" pitchFamily="34" charset="-122"/>
                <a:cs typeface="Barlow" pitchFamily="34" charset="-120"/>
              </a:rPr>
              <a:t>NEON INK V0.1</a:t>
            </a:r>
            <a:endParaRPr lang="en-US" sz="700" dirty="0"/>
          </a:p>
        </p:txBody>
      </p:sp>
      <p:sp>
        <p:nvSpPr>
          <p:cNvPr id="20" name="Shape 17"/>
          <p:cNvSpPr/>
          <p:nvPr/>
        </p:nvSpPr>
        <p:spPr>
          <a:xfrm>
            <a:off x="1200373" y="4599905"/>
            <a:ext cx="918121" cy="215801"/>
          </a:xfrm>
          <a:prstGeom prst="roundRect">
            <a:avLst>
              <a:gd name="adj" fmla="val 62207"/>
            </a:avLst>
          </a:prstGeom>
          <a:noFill/>
          <a:ln w="9525">
            <a:solidFill>
              <a:srgbClr val="16FFBB"/>
            </a:solidFill>
            <a:prstDash val="solid"/>
          </a:ln>
        </p:spPr>
      </p:sp>
      <p:sp>
        <p:nvSpPr>
          <p:cNvPr id="21" name="Text 18"/>
          <p:cNvSpPr/>
          <p:nvPr/>
        </p:nvSpPr>
        <p:spPr>
          <a:xfrm>
            <a:off x="1276945" y="4642917"/>
            <a:ext cx="764977" cy="129778"/>
          </a:xfrm>
          <a:prstGeom prst="rect">
            <a:avLst/>
          </a:prstGeom>
          <a:noFill/>
          <a:ln/>
        </p:spPr>
        <p:txBody>
          <a:bodyPr wrap="none" lIns="0" tIns="0" rIns="0" bIns="0" rtlCol="0" anchor="t"/>
          <a:lstStyle/>
          <a:p>
            <a:pPr algn="l" indent="0" marL="0">
              <a:lnSpc>
                <a:spcPts val="1000"/>
              </a:lnSpc>
              <a:buNone/>
            </a:pPr>
            <a:r>
              <a:rPr lang="en-US" sz="700" dirty="0">
                <a:solidFill>
                  <a:srgbClr val="16FFBB"/>
                </a:solidFill>
                <a:latin typeface="Barlow" pitchFamily="34" charset="0"/>
                <a:ea typeface="Barlow" pitchFamily="34" charset="-122"/>
                <a:cs typeface="Barlow" pitchFamily="34" charset="-120"/>
              </a:rPr>
              <a:t>APTLANTIS STUDIO</a:t>
            </a:r>
            <a:endParaRPr lang="en-US" sz="700" dirty="0"/>
          </a:p>
        </p:txBody>
      </p:sp>
      <p:sp>
        <p:nvSpPr>
          <p:cNvPr id="22" name="Shape 19"/>
          <p:cNvSpPr/>
          <p:nvPr/>
        </p:nvSpPr>
        <p:spPr>
          <a:xfrm>
            <a:off x="2174379" y="4599905"/>
            <a:ext cx="1819796" cy="215801"/>
          </a:xfrm>
          <a:prstGeom prst="roundRect">
            <a:avLst>
              <a:gd name="adj" fmla="val 62207"/>
            </a:avLst>
          </a:prstGeom>
          <a:noFill/>
          <a:ln w="9525">
            <a:solidFill>
              <a:srgbClr val="16FFBB"/>
            </a:solidFill>
            <a:prstDash val="solid"/>
          </a:ln>
        </p:spPr>
      </p:sp>
      <p:sp>
        <p:nvSpPr>
          <p:cNvPr id="23" name="Text 20"/>
          <p:cNvSpPr/>
          <p:nvPr/>
        </p:nvSpPr>
        <p:spPr>
          <a:xfrm>
            <a:off x="2250951" y="4642917"/>
            <a:ext cx="1666652" cy="129778"/>
          </a:xfrm>
          <a:prstGeom prst="rect">
            <a:avLst/>
          </a:prstGeom>
          <a:noFill/>
          <a:ln/>
        </p:spPr>
        <p:txBody>
          <a:bodyPr wrap="none" lIns="0" tIns="0" rIns="0" bIns="0" rtlCol="0" anchor="t"/>
          <a:lstStyle/>
          <a:p>
            <a:pPr algn="l" indent="0" marL="0">
              <a:lnSpc>
                <a:spcPts val="1000"/>
              </a:lnSpc>
              <a:buNone/>
            </a:pPr>
            <a:r>
              <a:rPr lang="en-US" sz="700" dirty="0">
                <a:solidFill>
                  <a:srgbClr val="16FFBB"/>
                </a:solidFill>
                <a:latin typeface="Barlow" pitchFamily="34" charset="0"/>
                <a:ea typeface="Barlow" pitchFamily="34" charset="-122"/>
                <a:cs typeface="Barlow" pitchFamily="34" charset="-120"/>
              </a:rPr>
              <a:t>DRAFT — CANONICAL FROM V0.1 FORWARD</a:t>
            </a:r>
            <a:endParaRPr lang="en-US" sz="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50664" y="815801"/>
            <a:ext cx="3059609" cy="382488"/>
          </a:xfrm>
          <a:prstGeom prst="rect">
            <a:avLst/>
          </a:prstGeom>
          <a:noFill/>
          <a:ln/>
        </p:spPr>
        <p:txBody>
          <a:bodyPr wrap="none" lIns="0" tIns="0" rIns="0" bIns="0" rtlCol="0" anchor="t"/>
          <a:lstStyle/>
          <a:p>
            <a:pPr algn="l" indent="0" marL="0">
              <a:lnSpc>
                <a:spcPts val="3000"/>
              </a:lnSpc>
              <a:buNone/>
            </a:pPr>
            <a:r>
              <a:rPr lang="en-US" sz="2400" b="1" dirty="0">
                <a:solidFill>
                  <a:srgbClr val="F0FCFF"/>
                </a:solidFill>
                <a:latin typeface="Spline Sans Bold" pitchFamily="34" charset="0"/>
                <a:ea typeface="Spline Sans Bold" pitchFamily="34" charset="-122"/>
                <a:cs typeface="Spline Sans Bold" pitchFamily="34" charset="-120"/>
              </a:rPr>
              <a:t>Design Philosophy</a:t>
            </a:r>
            <a:endParaRPr lang="en-US" sz="2400" dirty="0"/>
          </a:p>
        </p:txBody>
      </p:sp>
      <p:sp>
        <p:nvSpPr>
          <p:cNvPr id="3" name="Shape 1"/>
          <p:cNvSpPr/>
          <p:nvPr/>
        </p:nvSpPr>
        <p:spPr>
          <a:xfrm>
            <a:off x="550664" y="1473622"/>
            <a:ext cx="3952503" cy="1468338"/>
          </a:xfrm>
          <a:prstGeom prst="roundRect">
            <a:avLst>
              <a:gd name="adj" fmla="val 6227"/>
            </a:avLst>
          </a:prstGeom>
          <a:solidFill>
            <a:srgbClr val="0A081B">
              <a:alpha val="75000"/>
            </a:srgbClr>
          </a:solidFill>
          <a:ln w="19050">
            <a:solidFill>
              <a:srgbClr val="16FFBB"/>
            </a:solidFill>
            <a:prstDash val="solid"/>
          </a:ln>
        </p:spPr>
      </p:sp>
      <p:sp>
        <p:nvSpPr>
          <p:cNvPr id="4" name="Shape 2"/>
          <p:cNvSpPr/>
          <p:nvPr/>
        </p:nvSpPr>
        <p:spPr>
          <a:xfrm>
            <a:off x="531614" y="1473622"/>
            <a:ext cx="76200" cy="1468338"/>
          </a:xfrm>
          <a:prstGeom prst="roundRect">
            <a:avLst>
              <a:gd name="adj" fmla="val 271033"/>
            </a:avLst>
          </a:prstGeom>
          <a:solidFill>
            <a:srgbClr val="16FFBB"/>
          </a:solidFill>
          <a:ln/>
        </p:spPr>
      </p:sp>
      <p:sp>
        <p:nvSpPr>
          <p:cNvPr id="5" name="Text 3"/>
          <p:cNvSpPr/>
          <p:nvPr/>
        </p:nvSpPr>
        <p:spPr>
          <a:xfrm>
            <a:off x="764530" y="1630338"/>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16FFBB"/>
                </a:solidFill>
                <a:latin typeface="Spline Sans Bold" pitchFamily="34" charset="0"/>
                <a:ea typeface="Spline Sans Bold" pitchFamily="34" charset="-122"/>
                <a:cs typeface="Spline Sans Bold" pitchFamily="34" charset="-120"/>
              </a:rPr>
              <a:t>Signal Over Scale</a:t>
            </a:r>
            <a:endParaRPr lang="en-US" sz="1200" dirty="0"/>
          </a:p>
        </p:txBody>
      </p:sp>
      <p:sp>
        <p:nvSpPr>
          <p:cNvPr id="6" name="Text 4"/>
          <p:cNvSpPr/>
          <p:nvPr/>
        </p:nvSpPr>
        <p:spPr>
          <a:xfrm>
            <a:off x="764530" y="1904181"/>
            <a:ext cx="3581921" cy="881063"/>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Aptlantis Studio exists for high-signal datasets, focused pipelines, and small specialist models. The interface must prioritize </a:t>
            </a:r>
            <a:pPr algn="l" indent="0" marL="0">
              <a:lnSpc>
                <a:spcPts val="1700"/>
              </a:lnSpc>
              <a:buNone/>
            </a:pPr>
            <a:r>
              <a:rPr lang="en-US" sz="1050" b="1" dirty="0">
                <a:solidFill>
                  <a:srgbClr val="E0E4E6"/>
                </a:solidFill>
                <a:latin typeface="Barlow" pitchFamily="34" charset="0"/>
                <a:ea typeface="Barlow" pitchFamily="34" charset="-122"/>
                <a:cs typeface="Barlow" pitchFamily="34" charset="-120"/>
              </a:rPr>
              <a:t>recognition, status, provenance, and reproducibility</a:t>
            </a:r>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 over decorative novelty.</a:t>
            </a:r>
            <a:endParaRPr lang="en-US" sz="1050" dirty="0"/>
          </a:p>
        </p:txBody>
      </p:sp>
      <p:sp>
        <p:nvSpPr>
          <p:cNvPr id="7" name="Shape 5"/>
          <p:cNvSpPr/>
          <p:nvPr/>
        </p:nvSpPr>
        <p:spPr>
          <a:xfrm>
            <a:off x="4640833" y="1473622"/>
            <a:ext cx="3952503" cy="1468338"/>
          </a:xfrm>
          <a:prstGeom prst="roundRect">
            <a:avLst>
              <a:gd name="adj" fmla="val 6227"/>
            </a:avLst>
          </a:prstGeom>
          <a:solidFill>
            <a:srgbClr val="0A081B">
              <a:alpha val="75000"/>
            </a:srgbClr>
          </a:solidFill>
          <a:ln w="19050">
            <a:solidFill>
              <a:srgbClr val="29DDDA"/>
            </a:solidFill>
            <a:prstDash val="solid"/>
          </a:ln>
        </p:spPr>
      </p:sp>
      <p:sp>
        <p:nvSpPr>
          <p:cNvPr id="8" name="Shape 6"/>
          <p:cNvSpPr/>
          <p:nvPr/>
        </p:nvSpPr>
        <p:spPr>
          <a:xfrm>
            <a:off x="4621783" y="1473622"/>
            <a:ext cx="76200" cy="1468338"/>
          </a:xfrm>
          <a:prstGeom prst="roundRect">
            <a:avLst>
              <a:gd name="adj" fmla="val 271033"/>
            </a:avLst>
          </a:prstGeom>
          <a:solidFill>
            <a:srgbClr val="29DDDA"/>
          </a:solidFill>
          <a:ln/>
        </p:spPr>
      </p:sp>
      <p:sp>
        <p:nvSpPr>
          <p:cNvPr id="9" name="Text 7"/>
          <p:cNvSpPr/>
          <p:nvPr/>
        </p:nvSpPr>
        <p:spPr>
          <a:xfrm>
            <a:off x="4854699" y="1630338"/>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29DDDA"/>
                </a:solidFill>
                <a:latin typeface="Spline Sans Bold" pitchFamily="34" charset="0"/>
                <a:ea typeface="Spline Sans Bold" pitchFamily="34" charset="-122"/>
                <a:cs typeface="Spline Sans Bold" pitchFamily="34" charset="-120"/>
              </a:rPr>
              <a:t>Local-First Durability</a:t>
            </a:r>
            <a:endParaRPr lang="en-US" sz="1200" dirty="0"/>
          </a:p>
        </p:txBody>
      </p:sp>
      <p:sp>
        <p:nvSpPr>
          <p:cNvPr id="10" name="Text 8"/>
          <p:cNvSpPr/>
          <p:nvPr/>
        </p:nvSpPr>
        <p:spPr>
          <a:xfrm>
            <a:off x="4854699" y="1904181"/>
            <a:ext cx="3581921" cy="881063"/>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Studio artifacts should remain meaningful when copied, mirrored, archived, screenshotted, or viewed outside the original website. Generated SVGs carry semantic context through SESM.</a:t>
            </a:r>
            <a:endParaRPr lang="en-US" sz="1050" dirty="0"/>
          </a:p>
        </p:txBody>
      </p:sp>
      <p:sp>
        <p:nvSpPr>
          <p:cNvPr id="11" name="Shape 9"/>
          <p:cNvSpPr/>
          <p:nvPr/>
        </p:nvSpPr>
        <p:spPr>
          <a:xfrm>
            <a:off x="550664" y="3079626"/>
            <a:ext cx="3952503" cy="1248073"/>
          </a:xfrm>
          <a:prstGeom prst="roundRect">
            <a:avLst>
              <a:gd name="adj" fmla="val 7326"/>
            </a:avLst>
          </a:prstGeom>
          <a:solidFill>
            <a:srgbClr val="0A081B">
              <a:alpha val="75000"/>
            </a:srgbClr>
          </a:solidFill>
          <a:ln w="19050">
            <a:solidFill>
              <a:srgbClr val="37A7E7"/>
            </a:solidFill>
            <a:prstDash val="solid"/>
          </a:ln>
        </p:spPr>
      </p:sp>
      <p:sp>
        <p:nvSpPr>
          <p:cNvPr id="12" name="Shape 10"/>
          <p:cNvSpPr/>
          <p:nvPr/>
        </p:nvSpPr>
        <p:spPr>
          <a:xfrm>
            <a:off x="531614" y="3079626"/>
            <a:ext cx="76200" cy="1248073"/>
          </a:xfrm>
          <a:prstGeom prst="roundRect">
            <a:avLst>
              <a:gd name="adj" fmla="val 271033"/>
            </a:avLst>
          </a:prstGeom>
          <a:solidFill>
            <a:srgbClr val="37A7E7"/>
          </a:solidFill>
          <a:ln/>
        </p:spPr>
      </p:sp>
      <p:sp>
        <p:nvSpPr>
          <p:cNvPr id="13" name="Text 11"/>
          <p:cNvSpPr/>
          <p:nvPr/>
        </p:nvSpPr>
        <p:spPr>
          <a:xfrm>
            <a:off x="764530" y="3236342"/>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37A7E7"/>
                </a:solidFill>
                <a:latin typeface="Spline Sans Bold" pitchFamily="34" charset="0"/>
                <a:ea typeface="Spline Sans Bold" pitchFamily="34" charset="-122"/>
                <a:cs typeface="Spline Sans Bold" pitchFamily="34" charset="-120"/>
              </a:rPr>
              <a:t>Panels As Artifacts</a:t>
            </a:r>
            <a:endParaRPr lang="en-US" sz="1200" dirty="0"/>
          </a:p>
        </p:txBody>
      </p:sp>
      <p:sp>
        <p:nvSpPr>
          <p:cNvPr id="14" name="Text 12"/>
          <p:cNvSpPr/>
          <p:nvPr/>
        </p:nvSpPr>
        <p:spPr>
          <a:xfrm>
            <a:off x="764530" y="3510186"/>
            <a:ext cx="3581921" cy="660797"/>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The default component model is an </a:t>
            </a:r>
            <a:pPr algn="l" indent="0" marL="0">
              <a:lnSpc>
                <a:spcPts val="1700"/>
              </a:lnSpc>
              <a:buNone/>
            </a:pPr>
            <a:r>
              <a:rPr lang="en-US" sz="1050" b="1" dirty="0">
                <a:solidFill>
                  <a:srgbClr val="E0E4E6"/>
                </a:solidFill>
                <a:latin typeface="Barlow" pitchFamily="34" charset="0"/>
                <a:ea typeface="Barlow" pitchFamily="34" charset="-122"/>
                <a:cs typeface="Barlow" pitchFamily="34" charset="-120"/>
              </a:rPr>
              <a:t>artifact panel</a:t>
            </a:r>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 — not a generic dashboard card. Borders signal artifact type; glows signal state; badges carry short role or class identifiers.</a:t>
            </a:r>
            <a:endParaRPr lang="en-US" sz="1050" dirty="0"/>
          </a:p>
        </p:txBody>
      </p:sp>
      <p:sp>
        <p:nvSpPr>
          <p:cNvPr id="15" name="Shape 13"/>
          <p:cNvSpPr/>
          <p:nvPr/>
        </p:nvSpPr>
        <p:spPr>
          <a:xfrm>
            <a:off x="4640833" y="3079626"/>
            <a:ext cx="3952503" cy="1248073"/>
          </a:xfrm>
          <a:prstGeom prst="roundRect">
            <a:avLst>
              <a:gd name="adj" fmla="val 7326"/>
            </a:avLst>
          </a:prstGeom>
          <a:solidFill>
            <a:srgbClr val="0A081B">
              <a:alpha val="75000"/>
            </a:srgbClr>
          </a:solidFill>
          <a:ln w="19050">
            <a:solidFill>
              <a:srgbClr val="091231"/>
            </a:solidFill>
            <a:prstDash val="solid"/>
          </a:ln>
        </p:spPr>
      </p:sp>
      <p:sp>
        <p:nvSpPr>
          <p:cNvPr id="16" name="Shape 14"/>
          <p:cNvSpPr/>
          <p:nvPr/>
        </p:nvSpPr>
        <p:spPr>
          <a:xfrm>
            <a:off x="4621783" y="3079626"/>
            <a:ext cx="76200" cy="1248073"/>
          </a:xfrm>
          <a:prstGeom prst="roundRect">
            <a:avLst>
              <a:gd name="adj" fmla="val 271033"/>
            </a:avLst>
          </a:prstGeom>
          <a:solidFill>
            <a:srgbClr val="091231"/>
          </a:solidFill>
          <a:ln/>
        </p:spPr>
      </p:sp>
      <p:sp>
        <p:nvSpPr>
          <p:cNvPr id="17" name="Text 15"/>
          <p:cNvSpPr/>
          <p:nvPr/>
        </p:nvSpPr>
        <p:spPr>
          <a:xfrm>
            <a:off x="4854699" y="3236342"/>
            <a:ext cx="1721048" cy="191244"/>
          </a:xfrm>
          <a:prstGeom prst="rect">
            <a:avLst/>
          </a:prstGeom>
          <a:noFill/>
          <a:ln/>
        </p:spPr>
        <p:txBody>
          <a:bodyPr wrap="none" lIns="0" tIns="0" rIns="0" bIns="0" rtlCol="0" anchor="t"/>
          <a:lstStyle/>
          <a:p>
            <a:pPr algn="l" indent="0" marL="0">
              <a:lnSpc>
                <a:spcPts val="1500"/>
              </a:lnSpc>
              <a:buNone/>
            </a:pPr>
            <a:r>
              <a:rPr lang="en-US" sz="1200" b="1" dirty="0">
                <a:solidFill>
                  <a:srgbClr val="16FFBB"/>
                </a:solidFill>
                <a:latin typeface="Spline Sans Bold" pitchFamily="34" charset="0"/>
                <a:ea typeface="Spline Sans Bold" pitchFamily="34" charset="-122"/>
                <a:cs typeface="Spline Sans Bold" pitchFamily="34" charset="-120"/>
              </a:rPr>
              <a:t>Welcoming Technicality</a:t>
            </a:r>
            <a:endParaRPr lang="en-US" sz="1200" dirty="0"/>
          </a:p>
        </p:txBody>
      </p:sp>
      <p:sp>
        <p:nvSpPr>
          <p:cNvPr id="18" name="Text 16"/>
          <p:cNvSpPr/>
          <p:nvPr/>
        </p:nvSpPr>
        <p:spPr>
          <a:xfrm>
            <a:off x="4854699" y="3510186"/>
            <a:ext cx="3581921" cy="660797"/>
          </a:xfrm>
          <a:prstGeom prst="rect">
            <a:avLst/>
          </a:prstGeom>
          <a:noFill/>
          <a:ln/>
        </p:spPr>
        <p:txBody>
          <a:bodyPr wrap="square" lIns="0" tIns="0" rIns="0" bIns="0" rtlCol="0" anchor="t"/>
          <a:lstStyle/>
          <a:p>
            <a:pPr algn="l" indent="0" marL="0">
              <a:lnSpc>
                <a:spcPts val="1700"/>
              </a:lnSpc>
              <a:buNone/>
            </a:pPr>
            <a:r>
              <a:rPr lang="en-US" sz="1050" dirty="0">
                <a:solidFill>
                  <a:srgbClr val="E0E4E6"/>
                </a:solidFill>
                <a:latin typeface="Barlow" pitchFamily="34" charset="0"/>
                <a:ea typeface="Barlow" pitchFamily="34" charset="-122"/>
                <a:cs typeface="Barlow" pitchFamily="34" charset="-120"/>
              </a:rPr>
              <a:t>Precise, inventive, durable, and builder-friendly. The voice avoids corporate AI hype and vague claims. Technical without becoming hostile or obscure.</a:t>
            </a: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715000" y="0"/>
            <a:ext cx="3429000" cy="5143500"/>
          </a:xfrm>
          <a:prstGeom prst="rect">
            <a:avLst/>
          </a:prstGeom>
        </p:spPr>
      </p:pic>
      <p:sp>
        <p:nvSpPr>
          <p:cNvPr id="3" name="Text 0"/>
          <p:cNvSpPr/>
          <p:nvPr/>
        </p:nvSpPr>
        <p:spPr>
          <a:xfrm>
            <a:off x="490463" y="375196"/>
            <a:ext cx="2724969" cy="340593"/>
          </a:xfrm>
          <a:prstGeom prst="rect">
            <a:avLst/>
          </a:prstGeom>
          <a:noFill/>
          <a:ln/>
        </p:spPr>
        <p:txBody>
          <a:bodyPr wrap="none" lIns="0" tIns="0" rIns="0" bIns="0" rtlCol="0" anchor="t"/>
          <a:lstStyle/>
          <a:p>
            <a:pPr algn="l" indent="0" marL="0">
              <a:lnSpc>
                <a:spcPts val="2650"/>
              </a:lnSpc>
              <a:buNone/>
            </a:pPr>
            <a:r>
              <a:rPr lang="en-US" sz="2100" b="1" dirty="0">
                <a:solidFill>
                  <a:srgbClr val="F0FCFF"/>
                </a:solidFill>
                <a:latin typeface="Spline Sans Bold" pitchFamily="34" charset="0"/>
                <a:ea typeface="Spline Sans Bold" pitchFamily="34" charset="-122"/>
                <a:cs typeface="Spline Sans Bold" pitchFamily="34" charset="-120"/>
              </a:rPr>
              <a:t>Brand Foundation</a:t>
            </a:r>
            <a:endParaRPr lang="en-US" sz="2100" dirty="0"/>
          </a:p>
        </p:txBody>
      </p:sp>
      <p:sp>
        <p:nvSpPr>
          <p:cNvPr id="4" name="Shape 1"/>
          <p:cNvSpPr/>
          <p:nvPr/>
        </p:nvSpPr>
        <p:spPr>
          <a:xfrm>
            <a:off x="402134" y="879574"/>
            <a:ext cx="2394124" cy="3888730"/>
          </a:xfrm>
          <a:prstGeom prst="roundRect">
            <a:avLst>
              <a:gd name="adj" fmla="val 12293"/>
            </a:avLst>
          </a:prstGeom>
          <a:solidFill>
            <a:srgbClr val="091231">
              <a:alpha val="75000"/>
            </a:srgbClr>
          </a:solidFill>
          <a:ln/>
        </p:spPr>
      </p:sp>
      <p:sp>
        <p:nvSpPr>
          <p:cNvPr id="5" name="Text 2"/>
          <p:cNvSpPr/>
          <p:nvPr/>
        </p:nvSpPr>
        <p:spPr>
          <a:xfrm>
            <a:off x="524694" y="988740"/>
            <a:ext cx="1362447" cy="170259"/>
          </a:xfrm>
          <a:prstGeom prst="rect">
            <a:avLst/>
          </a:prstGeom>
          <a:noFill/>
          <a:ln/>
        </p:spPr>
        <p:txBody>
          <a:bodyPr wrap="none" lIns="0" tIns="0" rIns="0" bIns="0" rtlCol="0" anchor="t"/>
          <a:lstStyle/>
          <a:p>
            <a:pPr algn="l" indent="0" marL="0">
              <a:lnSpc>
                <a:spcPts val="1300"/>
              </a:lnSpc>
              <a:buNone/>
            </a:pPr>
            <a:r>
              <a:rPr lang="en-US" sz="1050" b="1" dirty="0">
                <a:solidFill>
                  <a:srgbClr val="F0FCFF"/>
                </a:solidFill>
                <a:latin typeface="Spline Sans Bold" pitchFamily="34" charset="0"/>
                <a:ea typeface="Spline Sans Bold" pitchFamily="34" charset="-122"/>
                <a:cs typeface="Spline Sans Bold" pitchFamily="34" charset="-120"/>
              </a:rPr>
              <a:t>Studio Position</a:t>
            </a:r>
            <a:endParaRPr lang="en-US" sz="1050" dirty="0"/>
          </a:p>
        </p:txBody>
      </p:sp>
      <p:sp>
        <p:nvSpPr>
          <p:cNvPr id="6" name="Text 3"/>
          <p:cNvSpPr/>
          <p:nvPr/>
        </p:nvSpPr>
        <p:spPr>
          <a:xfrm>
            <a:off x="524694" y="1268164"/>
            <a:ext cx="2149004" cy="1298079"/>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Aptlantis Studio creates and publishes </a:t>
            </a:r>
            <a:pPr algn="l" indent="0" marL="0">
              <a:lnSpc>
                <a:spcPts val="1450"/>
              </a:lnSpc>
              <a:buNone/>
            </a:pPr>
            <a:r>
              <a:rPr lang="en-US" sz="950" b="1" dirty="0">
                <a:solidFill>
                  <a:srgbClr val="E0E4E6"/>
                </a:solidFill>
                <a:latin typeface="Barlow" pitchFamily="34" charset="0"/>
                <a:ea typeface="Barlow" pitchFamily="34" charset="-122"/>
                <a:cs typeface="Barlow" pitchFamily="34" charset="-120"/>
              </a:rPr>
              <a:t>unique, niche, practical, and creative datasets</a:t>
            </a:r>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 for fine-tuning small local models. It is not a massive scrape marketplace — it is a focused workshop for reproducible, human-sized model building.</a:t>
            </a:r>
            <a:endParaRPr lang="en-US" sz="950" dirty="0"/>
          </a:p>
        </p:txBody>
      </p:sp>
      <p:sp>
        <p:nvSpPr>
          <p:cNvPr id="7" name="Shape 4"/>
          <p:cNvSpPr/>
          <p:nvPr/>
        </p:nvSpPr>
        <p:spPr>
          <a:xfrm>
            <a:off x="524694" y="2719685"/>
            <a:ext cx="2149004" cy="9153"/>
          </a:xfrm>
          <a:prstGeom prst="rect">
            <a:avLst/>
          </a:prstGeom>
          <a:solidFill>
            <a:srgbClr val="E0E4E6">
              <a:alpha val="50000"/>
            </a:srgbClr>
          </a:solidFill>
          <a:ln/>
        </p:spPr>
      </p:sp>
      <p:sp>
        <p:nvSpPr>
          <p:cNvPr id="8" name="Text 5"/>
          <p:cNvSpPr/>
          <p:nvPr/>
        </p:nvSpPr>
        <p:spPr>
          <a:xfrm>
            <a:off x="524694" y="2882280"/>
            <a:ext cx="1362447" cy="170259"/>
          </a:xfrm>
          <a:prstGeom prst="rect">
            <a:avLst/>
          </a:prstGeom>
          <a:noFill/>
          <a:ln/>
        </p:spPr>
        <p:txBody>
          <a:bodyPr wrap="none" lIns="0" tIns="0" rIns="0" bIns="0" rtlCol="0" anchor="t"/>
          <a:lstStyle/>
          <a:p>
            <a:pPr algn="l" indent="0" marL="0">
              <a:lnSpc>
                <a:spcPts val="1300"/>
              </a:lnSpc>
              <a:buNone/>
            </a:pPr>
            <a:r>
              <a:rPr lang="en-US" sz="1050" b="1" dirty="0">
                <a:solidFill>
                  <a:srgbClr val="F0FCFF"/>
                </a:solidFill>
                <a:latin typeface="Spline Sans Bold" pitchFamily="34" charset="0"/>
                <a:ea typeface="Spline Sans Bold" pitchFamily="34" charset="-122"/>
                <a:cs typeface="Spline Sans Bold" pitchFamily="34" charset="-120"/>
              </a:rPr>
              <a:t>Primary Audiences</a:t>
            </a:r>
            <a:endParaRPr lang="en-US" sz="1050" dirty="0"/>
          </a:p>
        </p:txBody>
      </p:sp>
      <p:sp>
        <p:nvSpPr>
          <p:cNvPr id="9" name="Text 6"/>
          <p:cNvSpPr/>
          <p:nvPr/>
        </p:nvSpPr>
        <p:spPr>
          <a:xfrm>
            <a:off x="524694" y="3161705"/>
            <a:ext cx="2149004" cy="1188988"/>
          </a:xfrm>
          <a:prstGeom prst="rect">
            <a:avLst/>
          </a:prstGeom>
          <a:noFill/>
          <a:ln/>
        </p:spPr>
        <p:txBody>
          <a:bodyPr wrap="square" lIns="0" tIns="0" rIns="0" bIns="0" rtlCol="0" anchor="t"/>
          <a:lstStyle/>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Hobbyist model builders and local AI experimenters</a:t>
            </a:r>
            <a:endParaRPr lang="en-US" sz="950" dirty="0"/>
          </a:p>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Dataset curators, archivists, and researchers</a:t>
            </a:r>
            <a:endParaRPr lang="en-US" sz="950" dirty="0"/>
          </a:p>
          <a:p>
            <a:pPr algn="l" marL="342900" indent="-342900">
              <a:lnSpc>
                <a:spcPts val="1450"/>
              </a:lnSpc>
              <a:buSzPct val="100000"/>
              <a:buChar char="•"/>
            </a:pPr>
            <a:r>
              <a:rPr lang="en-US" sz="950" dirty="0">
                <a:solidFill>
                  <a:srgbClr val="E0E4E6"/>
                </a:solidFill>
                <a:latin typeface="Barlow" pitchFamily="34" charset="0"/>
                <a:ea typeface="Barlow" pitchFamily="34" charset="-122"/>
                <a:cs typeface="Barlow" pitchFamily="34" charset="-120"/>
              </a:rPr>
              <a:t>Creative tool makers and developers building small specialist models</a:t>
            </a:r>
            <a:endParaRPr lang="en-US" sz="950" dirty="0"/>
          </a:p>
        </p:txBody>
      </p:sp>
      <p:sp>
        <p:nvSpPr>
          <p:cNvPr id="10" name="Text 7"/>
          <p:cNvSpPr/>
          <p:nvPr/>
        </p:nvSpPr>
        <p:spPr>
          <a:xfrm>
            <a:off x="3011835" y="988740"/>
            <a:ext cx="1362447" cy="170259"/>
          </a:xfrm>
          <a:prstGeom prst="rect">
            <a:avLst/>
          </a:prstGeom>
          <a:noFill/>
          <a:ln/>
        </p:spPr>
        <p:txBody>
          <a:bodyPr wrap="none" lIns="0" tIns="0" rIns="0" bIns="0" rtlCol="0" anchor="t"/>
          <a:lstStyle/>
          <a:p>
            <a:pPr algn="l" indent="0" marL="0">
              <a:lnSpc>
                <a:spcPts val="1300"/>
              </a:lnSpc>
              <a:buNone/>
            </a:pPr>
            <a:r>
              <a:rPr lang="en-US" sz="1050" b="1" dirty="0">
                <a:solidFill>
                  <a:srgbClr val="F0FCFF"/>
                </a:solidFill>
                <a:latin typeface="Spline Sans Bold" pitchFamily="34" charset="0"/>
                <a:ea typeface="Spline Sans Bold" pitchFamily="34" charset="-122"/>
                <a:cs typeface="Spline Sans Bold" pitchFamily="34" charset="-120"/>
              </a:rPr>
              <a:t>Brand Personality</a:t>
            </a:r>
            <a:endParaRPr lang="en-US" sz="1050" dirty="0"/>
          </a:p>
        </p:txBody>
      </p:sp>
      <p:pic>
        <p:nvPicPr>
          <p:cNvPr id="11"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1835" y="1303288"/>
            <a:ext cx="183877" cy="183877"/>
          </a:xfrm>
          <a:prstGeom prst="rect">
            <a:avLst/>
          </a:prstGeom>
        </p:spPr>
      </p:pic>
      <p:sp>
        <p:nvSpPr>
          <p:cNvPr id="12" name="Text 8"/>
          <p:cNvSpPr/>
          <p:nvPr/>
        </p:nvSpPr>
        <p:spPr>
          <a:xfrm>
            <a:off x="3304877" y="1308646"/>
            <a:ext cx="1362447" cy="170259"/>
          </a:xfrm>
          <a:prstGeom prst="rect">
            <a:avLst/>
          </a:prstGeom>
          <a:noFill/>
          <a:ln/>
        </p:spPr>
        <p:txBody>
          <a:bodyPr wrap="none" lIns="0" tIns="0" rIns="0" bIns="0" rtlCol="0" anchor="t"/>
          <a:lstStyle/>
          <a:p>
            <a:pPr algn="l" indent="0" marL="0">
              <a:lnSpc>
                <a:spcPts val="1300"/>
              </a:lnSpc>
              <a:buNone/>
            </a:pPr>
            <a:r>
              <a:rPr lang="en-US" sz="1050" b="1" dirty="0">
                <a:solidFill>
                  <a:srgbClr val="E0E4E6"/>
                </a:solidFill>
                <a:latin typeface="Spline Sans Bold" pitchFamily="34" charset="0"/>
                <a:ea typeface="Spline Sans Bold" pitchFamily="34" charset="-122"/>
                <a:cs typeface="Spline Sans Bold" pitchFamily="34" charset="-120"/>
              </a:rPr>
              <a:t>Inventive</a:t>
            </a:r>
            <a:endParaRPr lang="en-US" sz="1050" dirty="0"/>
          </a:p>
        </p:txBody>
      </p:sp>
      <p:sp>
        <p:nvSpPr>
          <p:cNvPr id="13" name="Text 9"/>
          <p:cNvSpPr/>
          <p:nvPr/>
        </p:nvSpPr>
        <p:spPr>
          <a:xfrm>
            <a:off x="3304877" y="1588071"/>
            <a:ext cx="1924422" cy="370880"/>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Experimental and future-facing in every artifact.</a:t>
            </a:r>
            <a:endParaRPr lang="en-US" sz="950" dirty="0"/>
          </a:p>
        </p:txBody>
      </p:sp>
      <p:pic>
        <p:nvPicPr>
          <p:cNvPr id="14"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1835" y="2198787"/>
            <a:ext cx="183877" cy="183877"/>
          </a:xfrm>
          <a:prstGeom prst="rect">
            <a:avLst/>
          </a:prstGeom>
        </p:spPr>
      </p:pic>
      <p:sp>
        <p:nvSpPr>
          <p:cNvPr id="15" name="Text 10"/>
          <p:cNvSpPr/>
          <p:nvPr/>
        </p:nvSpPr>
        <p:spPr>
          <a:xfrm>
            <a:off x="3304877" y="2204145"/>
            <a:ext cx="1362447" cy="170259"/>
          </a:xfrm>
          <a:prstGeom prst="rect">
            <a:avLst/>
          </a:prstGeom>
          <a:noFill/>
          <a:ln/>
        </p:spPr>
        <p:txBody>
          <a:bodyPr wrap="none" lIns="0" tIns="0" rIns="0" bIns="0" rtlCol="0" anchor="t"/>
          <a:lstStyle/>
          <a:p>
            <a:pPr algn="l" indent="0" marL="0">
              <a:lnSpc>
                <a:spcPts val="1300"/>
              </a:lnSpc>
              <a:buNone/>
            </a:pPr>
            <a:r>
              <a:rPr lang="en-US" sz="1050" b="1" dirty="0">
                <a:solidFill>
                  <a:srgbClr val="E0E4E6"/>
                </a:solidFill>
                <a:latin typeface="Spline Sans Bold" pitchFamily="34" charset="0"/>
                <a:ea typeface="Spline Sans Bold" pitchFamily="34" charset="-122"/>
                <a:cs typeface="Spline Sans Bold" pitchFamily="34" charset="-120"/>
              </a:rPr>
              <a:t>Durable</a:t>
            </a:r>
            <a:endParaRPr lang="en-US" sz="1050" dirty="0"/>
          </a:p>
        </p:txBody>
      </p:sp>
      <p:sp>
        <p:nvSpPr>
          <p:cNvPr id="16" name="Text 11"/>
          <p:cNvSpPr/>
          <p:nvPr/>
        </p:nvSpPr>
        <p:spPr>
          <a:xfrm>
            <a:off x="3304877" y="2483569"/>
            <a:ext cx="1924422" cy="370880"/>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Archive-aware, reproducible, and local-first by design.</a:t>
            </a:r>
            <a:endParaRPr lang="en-US" sz="950" dirty="0"/>
          </a:p>
        </p:txBody>
      </p:sp>
      <p:pic>
        <p:nvPicPr>
          <p:cNvPr id="17"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11835" y="3094286"/>
            <a:ext cx="183877" cy="183877"/>
          </a:xfrm>
          <a:prstGeom prst="rect">
            <a:avLst/>
          </a:prstGeom>
        </p:spPr>
      </p:pic>
      <p:sp>
        <p:nvSpPr>
          <p:cNvPr id="18" name="Text 12"/>
          <p:cNvSpPr/>
          <p:nvPr/>
        </p:nvSpPr>
        <p:spPr>
          <a:xfrm>
            <a:off x="3304877" y="3099643"/>
            <a:ext cx="1362447" cy="170259"/>
          </a:xfrm>
          <a:prstGeom prst="rect">
            <a:avLst/>
          </a:prstGeom>
          <a:noFill/>
          <a:ln/>
        </p:spPr>
        <p:txBody>
          <a:bodyPr wrap="none" lIns="0" tIns="0" rIns="0" bIns="0" rtlCol="0" anchor="t"/>
          <a:lstStyle/>
          <a:p>
            <a:pPr algn="l" indent="0" marL="0">
              <a:lnSpc>
                <a:spcPts val="1300"/>
              </a:lnSpc>
              <a:buNone/>
            </a:pPr>
            <a:r>
              <a:rPr lang="en-US" sz="1050" b="1" dirty="0">
                <a:solidFill>
                  <a:srgbClr val="E0E4E6"/>
                </a:solidFill>
                <a:latin typeface="Spline Sans Bold" pitchFamily="34" charset="0"/>
                <a:ea typeface="Spline Sans Bold" pitchFamily="34" charset="-122"/>
                <a:cs typeface="Spline Sans Bold" pitchFamily="34" charset="-120"/>
              </a:rPr>
              <a:t>Welcoming</a:t>
            </a:r>
            <a:endParaRPr lang="en-US" sz="1050" dirty="0"/>
          </a:p>
        </p:txBody>
      </p:sp>
      <p:sp>
        <p:nvSpPr>
          <p:cNvPr id="19" name="Text 13"/>
          <p:cNvSpPr/>
          <p:nvPr/>
        </p:nvSpPr>
        <p:spPr>
          <a:xfrm>
            <a:off x="3304877" y="3379068"/>
            <a:ext cx="1924422" cy="370880"/>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Builder-friendly, never corporate or dismissive.</a:t>
            </a:r>
            <a:endParaRPr lang="en-US" sz="950" dirty="0"/>
          </a:p>
        </p:txBody>
      </p:sp>
      <p:pic>
        <p:nvPicPr>
          <p:cNvPr id="20"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11835" y="3989784"/>
            <a:ext cx="183877" cy="183877"/>
          </a:xfrm>
          <a:prstGeom prst="rect">
            <a:avLst/>
          </a:prstGeom>
        </p:spPr>
      </p:pic>
      <p:sp>
        <p:nvSpPr>
          <p:cNvPr id="21" name="Text 14"/>
          <p:cNvSpPr/>
          <p:nvPr/>
        </p:nvSpPr>
        <p:spPr>
          <a:xfrm>
            <a:off x="3304877" y="3995142"/>
            <a:ext cx="1362447" cy="170259"/>
          </a:xfrm>
          <a:prstGeom prst="rect">
            <a:avLst/>
          </a:prstGeom>
          <a:noFill/>
          <a:ln/>
        </p:spPr>
        <p:txBody>
          <a:bodyPr wrap="none" lIns="0" tIns="0" rIns="0" bIns="0" rtlCol="0" anchor="t"/>
          <a:lstStyle/>
          <a:p>
            <a:pPr algn="l" indent="0" marL="0">
              <a:lnSpc>
                <a:spcPts val="1300"/>
              </a:lnSpc>
              <a:buNone/>
            </a:pPr>
            <a:r>
              <a:rPr lang="en-US" sz="1050" b="1" dirty="0">
                <a:solidFill>
                  <a:srgbClr val="E0E4E6"/>
                </a:solidFill>
                <a:latin typeface="Spline Sans Bold" pitchFamily="34" charset="0"/>
                <a:ea typeface="Spline Sans Bold" pitchFamily="34" charset="-122"/>
                <a:cs typeface="Spline Sans Bold" pitchFamily="34" charset="-120"/>
              </a:rPr>
              <a:t>Precise</a:t>
            </a:r>
            <a:endParaRPr lang="en-US" sz="1050" dirty="0"/>
          </a:p>
        </p:txBody>
      </p:sp>
      <p:sp>
        <p:nvSpPr>
          <p:cNvPr id="22" name="Text 15"/>
          <p:cNvSpPr/>
          <p:nvPr/>
        </p:nvSpPr>
        <p:spPr>
          <a:xfrm>
            <a:off x="3304877" y="4274567"/>
            <a:ext cx="1924422" cy="370880"/>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Clear about data, schemas, licenses, and build state.</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550664" y="571500"/>
            <a:ext cx="922958" cy="258812"/>
          </a:xfrm>
          <a:prstGeom prst="roundRect">
            <a:avLst>
              <a:gd name="adj" fmla="val 63838"/>
            </a:avLst>
          </a:prstGeom>
          <a:solidFill>
            <a:srgbClr val="004D36"/>
          </a:solidFill>
          <a:ln/>
        </p:spPr>
      </p:sp>
      <p:sp>
        <p:nvSpPr>
          <p:cNvPr id="3" name="Text 1"/>
          <p:cNvSpPr/>
          <p:nvPr/>
        </p:nvSpPr>
        <p:spPr>
          <a:xfrm>
            <a:off x="633264" y="612800"/>
            <a:ext cx="757758" cy="176213"/>
          </a:xfrm>
          <a:prstGeom prst="rect">
            <a:avLst/>
          </a:prstGeom>
          <a:noFill/>
          <a:ln/>
        </p:spPr>
        <p:txBody>
          <a:bodyPr wrap="none" lIns="0" tIns="0" rIns="0" bIns="0" rtlCol="0" anchor="t"/>
          <a:lstStyle/>
          <a:p>
            <a:pPr algn="l" indent="0" marL="0">
              <a:lnSpc>
                <a:spcPts val="1350"/>
              </a:lnSpc>
              <a:buNone/>
            </a:pPr>
            <a:r>
              <a:rPr lang="en-US" sz="850" dirty="0">
                <a:solidFill>
                  <a:srgbClr val="E0E4E6"/>
                </a:solidFill>
                <a:latin typeface="Barlow" pitchFamily="34" charset="0"/>
                <a:ea typeface="Barlow" pitchFamily="34" charset="-122"/>
                <a:cs typeface="Barlow" pitchFamily="34" charset="-120"/>
              </a:rPr>
              <a:t>CORE PHRASES</a:t>
            </a:r>
            <a:endParaRPr lang="en-US" sz="850" dirty="0"/>
          </a:p>
        </p:txBody>
      </p:sp>
      <p:sp>
        <p:nvSpPr>
          <p:cNvPr id="4" name="Text 2"/>
          <p:cNvSpPr/>
          <p:nvPr/>
        </p:nvSpPr>
        <p:spPr>
          <a:xfrm>
            <a:off x="2460873" y="885379"/>
            <a:ext cx="4222254" cy="1583234"/>
          </a:xfrm>
          <a:prstGeom prst="rect">
            <a:avLst/>
          </a:prstGeom>
          <a:noFill/>
          <a:ln/>
        </p:spPr>
        <p:txBody>
          <a:bodyPr wrap="square" lIns="0" tIns="0" rIns="0" bIns="0" rtlCol="0" anchor="t"/>
          <a:lstStyle/>
          <a:p>
            <a:pPr algn="ctr" indent="0" marL="0">
              <a:lnSpc>
                <a:spcPts val="4150"/>
              </a:lnSpc>
              <a:buNone/>
            </a:pPr>
            <a:r>
              <a:rPr lang="en-US" sz="3300" b="1" dirty="0">
                <a:solidFill>
                  <a:srgbClr val="F0FCFF"/>
                </a:solidFill>
                <a:latin typeface="Spline Sans Bold" pitchFamily="34" charset="0"/>
                <a:ea typeface="Spline Sans Bold" pitchFamily="34" charset="-122"/>
                <a:cs typeface="Spline Sans Bold" pitchFamily="34" charset="-120"/>
              </a:rPr>
              <a:t>Build small.</a:t>
            </a:r>
            <a:endParaRPr lang="en-US" sz="3300" dirty="0"/>
          </a:p>
          <a:p>
            <a:pPr algn="ctr" indent="0" marL="0">
              <a:lnSpc>
                <a:spcPts val="4150"/>
              </a:lnSpc>
              <a:buNone/>
            </a:pPr>
            <a:r>
              <a:rPr lang="en-US" sz="3300" b="1" dirty="0">
                <a:solidFill>
                  <a:srgbClr val="F0FCFF"/>
                </a:solidFill>
                <a:latin typeface="Spline Sans Bold" pitchFamily="34" charset="0"/>
                <a:ea typeface="Spline Sans Bold" pitchFamily="34" charset="-122"/>
                <a:cs typeface="Spline Sans Bold" pitchFamily="34" charset="-120"/>
              </a:rPr>
              <a:t>Train local.</a:t>
            </a:r>
            <a:endParaRPr lang="en-US" sz="3300" dirty="0"/>
          </a:p>
          <a:p>
            <a:pPr algn="ctr" indent="0" marL="0">
              <a:lnSpc>
                <a:spcPts val="4150"/>
              </a:lnSpc>
              <a:buNone/>
            </a:pPr>
            <a:r>
              <a:rPr lang="en-US" sz="3300" b="1" dirty="0">
                <a:solidFill>
                  <a:srgbClr val="F0FCFF"/>
                </a:solidFill>
                <a:latin typeface="Spline Sans Bold" pitchFamily="34" charset="0"/>
                <a:ea typeface="Spline Sans Bold" pitchFamily="34" charset="-122"/>
                <a:cs typeface="Spline Sans Bold" pitchFamily="34" charset="-120"/>
              </a:rPr>
              <a:t>Create worlds.</a:t>
            </a:r>
            <a:endParaRPr lang="en-US" sz="3300" dirty="0"/>
          </a:p>
        </p:txBody>
      </p:sp>
      <p:sp>
        <p:nvSpPr>
          <p:cNvPr id="5" name="Shape 3"/>
          <p:cNvSpPr/>
          <p:nvPr/>
        </p:nvSpPr>
        <p:spPr>
          <a:xfrm>
            <a:off x="550664" y="2675111"/>
            <a:ext cx="3952503" cy="412998"/>
          </a:xfrm>
          <a:prstGeom prst="roundRect">
            <a:avLst>
              <a:gd name="adj" fmla="val 480065"/>
            </a:avLst>
          </a:prstGeom>
          <a:solidFill>
            <a:srgbClr val="0A081B"/>
          </a:solidFill>
          <a:ln w="14288">
            <a:solidFill>
              <a:srgbClr val="16FFBB"/>
            </a:solidFill>
            <a:prstDash val="solid"/>
          </a:ln>
        </p:spPr>
      </p:sp>
      <p:sp>
        <p:nvSpPr>
          <p:cNvPr id="6" name="Text 4"/>
          <p:cNvSpPr/>
          <p:nvPr/>
        </p:nvSpPr>
        <p:spPr>
          <a:xfrm>
            <a:off x="688330" y="3225775"/>
            <a:ext cx="2106960"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Unique datasets. Real worlds.</a:t>
            </a:r>
            <a:endParaRPr lang="en-US" sz="1200" dirty="0"/>
          </a:p>
        </p:txBody>
      </p:sp>
      <p:sp>
        <p:nvSpPr>
          <p:cNvPr id="7" name="Shape 5"/>
          <p:cNvSpPr/>
          <p:nvPr/>
        </p:nvSpPr>
        <p:spPr>
          <a:xfrm>
            <a:off x="4640833" y="2675111"/>
            <a:ext cx="3952503" cy="412998"/>
          </a:xfrm>
          <a:prstGeom prst="roundRect">
            <a:avLst>
              <a:gd name="adj" fmla="val 480065"/>
            </a:avLst>
          </a:prstGeom>
          <a:solidFill>
            <a:srgbClr val="0A081B"/>
          </a:solidFill>
          <a:ln w="14288">
            <a:solidFill>
              <a:srgbClr val="29DDDA"/>
            </a:solidFill>
            <a:prstDash val="solid"/>
          </a:ln>
        </p:spPr>
      </p:sp>
      <p:sp>
        <p:nvSpPr>
          <p:cNvPr id="8" name="Text 6"/>
          <p:cNvSpPr/>
          <p:nvPr/>
        </p:nvSpPr>
        <p:spPr>
          <a:xfrm>
            <a:off x="4778499" y="3225775"/>
            <a:ext cx="1529804"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Local power.</a:t>
            </a:r>
            <a:endParaRPr lang="en-US" sz="1200" dirty="0"/>
          </a:p>
        </p:txBody>
      </p:sp>
      <p:sp>
        <p:nvSpPr>
          <p:cNvPr id="9" name="Shape 7"/>
          <p:cNvSpPr/>
          <p:nvPr/>
        </p:nvSpPr>
        <p:spPr>
          <a:xfrm>
            <a:off x="550664" y="3692351"/>
            <a:ext cx="3952503" cy="412998"/>
          </a:xfrm>
          <a:prstGeom prst="roundRect">
            <a:avLst>
              <a:gd name="adj" fmla="val 480065"/>
            </a:avLst>
          </a:prstGeom>
          <a:solidFill>
            <a:srgbClr val="0A081B"/>
          </a:solidFill>
          <a:ln w="14288">
            <a:solidFill>
              <a:srgbClr val="37A7E7"/>
            </a:solidFill>
            <a:prstDash val="solid"/>
          </a:ln>
        </p:spPr>
      </p:sp>
      <p:sp>
        <p:nvSpPr>
          <p:cNvPr id="10" name="Text 8"/>
          <p:cNvSpPr/>
          <p:nvPr/>
        </p:nvSpPr>
        <p:spPr>
          <a:xfrm>
            <a:off x="688330" y="4243015"/>
            <a:ext cx="3466207"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High-signal datasets for small specialist models.</a:t>
            </a:r>
            <a:endParaRPr lang="en-US" sz="1200" dirty="0"/>
          </a:p>
        </p:txBody>
      </p:sp>
      <p:sp>
        <p:nvSpPr>
          <p:cNvPr id="11" name="Shape 9"/>
          <p:cNvSpPr/>
          <p:nvPr/>
        </p:nvSpPr>
        <p:spPr>
          <a:xfrm>
            <a:off x="4640833" y="3692351"/>
            <a:ext cx="3952503" cy="412998"/>
          </a:xfrm>
          <a:prstGeom prst="roundRect">
            <a:avLst>
              <a:gd name="adj" fmla="val 480065"/>
            </a:avLst>
          </a:prstGeom>
          <a:solidFill>
            <a:srgbClr val="0A081B"/>
          </a:solidFill>
          <a:ln w="14288">
            <a:solidFill>
              <a:srgbClr val="091231"/>
            </a:solidFill>
            <a:prstDash val="solid"/>
          </a:ln>
        </p:spPr>
      </p:sp>
      <p:sp>
        <p:nvSpPr>
          <p:cNvPr id="12" name="Text 10"/>
          <p:cNvSpPr/>
          <p:nvPr/>
        </p:nvSpPr>
        <p:spPr>
          <a:xfrm>
            <a:off x="4778499" y="4243015"/>
            <a:ext cx="3555206" cy="191244"/>
          </a:xfrm>
          <a:prstGeom prst="rect">
            <a:avLst/>
          </a:prstGeom>
          <a:noFill/>
          <a:ln/>
        </p:spPr>
        <p:txBody>
          <a:bodyPr wrap="none" lIns="0" tIns="0" rIns="0" bIns="0" rtlCol="0" anchor="t"/>
          <a:lstStyle/>
          <a:p>
            <a:pPr algn="l" indent="0" marL="0">
              <a:lnSpc>
                <a:spcPts val="1500"/>
              </a:lnSpc>
              <a:buNone/>
            </a:pPr>
            <a:r>
              <a:rPr lang="en-US" sz="1200" b="1" dirty="0">
                <a:solidFill>
                  <a:srgbClr val="E0E4E6"/>
                </a:solidFill>
                <a:latin typeface="Spline Sans Bold" pitchFamily="34" charset="0"/>
                <a:ea typeface="Spline Sans Bold" pitchFamily="34" charset="-122"/>
                <a:cs typeface="Spline Sans Bold" pitchFamily="34" charset="-120"/>
              </a:rPr>
              <a:t>Compiled artifacts for reproducible local training.</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33474" y="379288"/>
            <a:ext cx="3621584" cy="370433"/>
          </a:xfrm>
          <a:prstGeom prst="rect">
            <a:avLst/>
          </a:prstGeom>
          <a:noFill/>
          <a:ln/>
        </p:spPr>
        <p:txBody>
          <a:bodyPr wrap="none" lIns="0" tIns="0" rIns="0" bIns="0" rtlCol="0" anchor="t"/>
          <a:lstStyle/>
          <a:p>
            <a:pPr algn="l" indent="0" marL="0">
              <a:lnSpc>
                <a:spcPts val="2900"/>
              </a:lnSpc>
              <a:buNone/>
            </a:pPr>
            <a:r>
              <a:rPr lang="en-US" sz="2300" b="1" dirty="0">
                <a:solidFill>
                  <a:srgbClr val="F0FCFF"/>
                </a:solidFill>
                <a:latin typeface="Spline Sans Bold" pitchFamily="34" charset="0"/>
                <a:ea typeface="Spline Sans Bold" pitchFamily="34" charset="-122"/>
                <a:cs typeface="Spline Sans Bold" pitchFamily="34" charset="-120"/>
              </a:rPr>
              <a:t>Background Layer System</a:t>
            </a:r>
            <a:endParaRPr lang="en-US" sz="2300" dirty="0"/>
          </a:p>
        </p:txBody>
      </p:sp>
      <p:sp>
        <p:nvSpPr>
          <p:cNvPr id="3" name="Text 1"/>
          <p:cNvSpPr/>
          <p:nvPr/>
        </p:nvSpPr>
        <p:spPr>
          <a:xfrm>
            <a:off x="533474" y="1008087"/>
            <a:ext cx="8077051" cy="419993"/>
          </a:xfrm>
          <a:prstGeom prst="rect">
            <a:avLst/>
          </a:prstGeom>
          <a:noFill/>
          <a:ln/>
        </p:spPr>
        <p:txBody>
          <a:bodyPr wrap="squar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The background system creates </a:t>
            </a:r>
            <a:pPr algn="l" indent="0" marL="0">
              <a:lnSpc>
                <a:spcPts val="1650"/>
              </a:lnSpc>
              <a:buNone/>
            </a:pPr>
            <a:r>
              <a:rPr lang="en-US" sz="1050" b="1" dirty="0">
                <a:solidFill>
                  <a:srgbClr val="E0E4E6"/>
                </a:solidFill>
                <a:latin typeface="Barlow" pitchFamily="34" charset="0"/>
                <a:ea typeface="Barlow" pitchFamily="34" charset="-122"/>
                <a:cs typeface="Barlow" pitchFamily="34" charset="-120"/>
              </a:rPr>
              <a:t>depth through value shifts</a:t>
            </a:r>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 not heavy chrome. Five tokens form a perceptual stack from the deepest environment to raised interactive surfaces.</a:t>
            </a:r>
            <a:endParaRPr lang="en-US" sz="1050" dirty="0"/>
          </a:p>
        </p:txBody>
      </p:sp>
      <p:sp>
        <p:nvSpPr>
          <p:cNvPr id="4" name="Shape 2"/>
          <p:cNvSpPr/>
          <p:nvPr/>
        </p:nvSpPr>
        <p:spPr>
          <a:xfrm>
            <a:off x="533474" y="1573411"/>
            <a:ext cx="8077051" cy="2280047"/>
          </a:xfrm>
          <a:prstGeom prst="roundRect">
            <a:avLst>
              <a:gd name="adj" fmla="val 8775"/>
            </a:avLst>
          </a:prstGeom>
          <a:noFill/>
          <a:ln w="4763">
            <a:solidFill>
              <a:srgbClr val="FFFFFF">
                <a:alpha val="24000"/>
              </a:srgbClr>
            </a:solidFill>
            <a:prstDash val="solid"/>
          </a:ln>
        </p:spPr>
      </p:sp>
      <p:sp>
        <p:nvSpPr>
          <p:cNvPr id="5" name="Text 3"/>
          <p:cNvSpPr/>
          <p:nvPr/>
        </p:nvSpPr>
        <p:spPr>
          <a:xfrm>
            <a:off x="671661" y="1660401"/>
            <a:ext cx="1505769" cy="209996"/>
          </a:xfrm>
          <a:prstGeom prst="rect">
            <a:avLst/>
          </a:prstGeom>
          <a:noFill/>
          <a:ln/>
        </p:spPr>
        <p:txBody>
          <a:bodyPr wrap="none" lIns="0" tIns="0" rIns="0" bIns="0" rtlCol="0" anchor="t"/>
          <a:lstStyle/>
          <a:p>
            <a:pPr algn="l" indent="0" marL="0">
              <a:lnSpc>
                <a:spcPts val="1650"/>
              </a:lnSpc>
              <a:buNone/>
            </a:pPr>
            <a:r>
              <a:rPr lang="en-US" sz="1050" b="1" dirty="0">
                <a:solidFill>
                  <a:srgbClr val="E0E4E6"/>
                </a:solidFill>
                <a:latin typeface="Barlow" pitchFamily="34" charset="0"/>
                <a:ea typeface="Barlow" pitchFamily="34" charset="-122"/>
                <a:cs typeface="Barlow" pitchFamily="34" charset="-120"/>
              </a:rPr>
              <a:t>Token</a:t>
            </a:r>
            <a:endParaRPr lang="en-US" sz="1050" dirty="0"/>
          </a:p>
        </p:txBody>
      </p:sp>
      <p:sp>
        <p:nvSpPr>
          <p:cNvPr id="6" name="Text 4"/>
          <p:cNvSpPr/>
          <p:nvPr/>
        </p:nvSpPr>
        <p:spPr>
          <a:xfrm>
            <a:off x="2448892" y="1660401"/>
            <a:ext cx="1180654" cy="209996"/>
          </a:xfrm>
          <a:prstGeom prst="rect">
            <a:avLst/>
          </a:prstGeom>
          <a:noFill/>
          <a:ln/>
        </p:spPr>
        <p:txBody>
          <a:bodyPr wrap="none" lIns="0" tIns="0" rIns="0" bIns="0" rtlCol="0" anchor="t"/>
          <a:lstStyle/>
          <a:p>
            <a:pPr algn="l" indent="0" marL="0">
              <a:lnSpc>
                <a:spcPts val="1650"/>
              </a:lnSpc>
              <a:buNone/>
            </a:pPr>
            <a:r>
              <a:rPr lang="en-US" sz="1050" b="1" dirty="0">
                <a:solidFill>
                  <a:srgbClr val="E0E4E6"/>
                </a:solidFill>
                <a:latin typeface="Barlow" pitchFamily="34" charset="0"/>
                <a:ea typeface="Barlow" pitchFamily="34" charset="-122"/>
                <a:cs typeface="Barlow" pitchFamily="34" charset="-120"/>
              </a:rPr>
              <a:t>Hex</a:t>
            </a:r>
            <a:endParaRPr lang="en-US" sz="1050" dirty="0"/>
          </a:p>
        </p:txBody>
      </p:sp>
      <p:sp>
        <p:nvSpPr>
          <p:cNvPr id="7" name="Text 5"/>
          <p:cNvSpPr/>
          <p:nvPr/>
        </p:nvSpPr>
        <p:spPr>
          <a:xfrm>
            <a:off x="3901008" y="1660401"/>
            <a:ext cx="4571405" cy="209996"/>
          </a:xfrm>
          <a:prstGeom prst="rect">
            <a:avLst/>
          </a:prstGeom>
          <a:noFill/>
          <a:ln/>
        </p:spPr>
        <p:txBody>
          <a:bodyPr wrap="none" lIns="0" tIns="0" rIns="0" bIns="0" rtlCol="0" anchor="t"/>
          <a:lstStyle/>
          <a:p>
            <a:pPr algn="l" indent="0" marL="0">
              <a:lnSpc>
                <a:spcPts val="1650"/>
              </a:lnSpc>
              <a:buNone/>
            </a:pPr>
            <a:r>
              <a:rPr lang="en-US" sz="1050" b="1" dirty="0">
                <a:solidFill>
                  <a:srgbClr val="E0E4E6"/>
                </a:solidFill>
                <a:latin typeface="Barlow" pitchFamily="34" charset="0"/>
                <a:ea typeface="Barlow" pitchFamily="34" charset="-122"/>
                <a:cs typeface="Barlow" pitchFamily="34" charset="-120"/>
              </a:rPr>
              <a:t>Role</a:t>
            </a:r>
            <a:endParaRPr lang="en-US" sz="1050" dirty="0"/>
          </a:p>
        </p:txBody>
      </p:sp>
      <p:sp>
        <p:nvSpPr>
          <p:cNvPr id="8" name="Text 6"/>
          <p:cNvSpPr/>
          <p:nvPr/>
        </p:nvSpPr>
        <p:spPr>
          <a:xfrm>
            <a:off x="671661" y="2039615"/>
            <a:ext cx="1505769"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--studio-void</a:t>
            </a:r>
            <a:endParaRPr lang="en-US" sz="1050" dirty="0"/>
          </a:p>
        </p:txBody>
      </p:sp>
      <p:sp>
        <p:nvSpPr>
          <p:cNvPr id="9" name="Text 7"/>
          <p:cNvSpPr/>
          <p:nvPr/>
        </p:nvSpPr>
        <p:spPr>
          <a:xfrm>
            <a:off x="2448892" y="2039615"/>
            <a:ext cx="1180654"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#050816</a:t>
            </a:r>
            <a:endParaRPr lang="en-US" sz="1050" dirty="0"/>
          </a:p>
        </p:txBody>
      </p:sp>
      <p:sp>
        <p:nvSpPr>
          <p:cNvPr id="10" name="Text 8"/>
          <p:cNvSpPr/>
          <p:nvPr/>
        </p:nvSpPr>
        <p:spPr>
          <a:xfrm>
            <a:off x="3901008" y="2039615"/>
            <a:ext cx="4571405"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Deep baseline canvas — outermost environment</a:t>
            </a:r>
            <a:endParaRPr lang="en-US" sz="1050" dirty="0"/>
          </a:p>
        </p:txBody>
      </p:sp>
      <p:sp>
        <p:nvSpPr>
          <p:cNvPr id="11" name="Text 9"/>
          <p:cNvSpPr/>
          <p:nvPr/>
        </p:nvSpPr>
        <p:spPr>
          <a:xfrm>
            <a:off x="671661" y="2418829"/>
            <a:ext cx="1505769"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--studio-base</a:t>
            </a:r>
            <a:endParaRPr lang="en-US" sz="1050" dirty="0"/>
          </a:p>
        </p:txBody>
      </p:sp>
      <p:sp>
        <p:nvSpPr>
          <p:cNvPr id="12" name="Text 10"/>
          <p:cNvSpPr/>
          <p:nvPr/>
        </p:nvSpPr>
        <p:spPr>
          <a:xfrm>
            <a:off x="2448892" y="2418829"/>
            <a:ext cx="1180654"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#0B0F1A</a:t>
            </a:r>
            <a:endParaRPr lang="en-US" sz="1050" dirty="0"/>
          </a:p>
        </p:txBody>
      </p:sp>
      <p:sp>
        <p:nvSpPr>
          <p:cNvPr id="13" name="Text 11"/>
          <p:cNvSpPr/>
          <p:nvPr/>
        </p:nvSpPr>
        <p:spPr>
          <a:xfrm>
            <a:off x="3901008" y="2418829"/>
            <a:ext cx="4571405"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Page baseline and primary surface</a:t>
            </a:r>
            <a:endParaRPr lang="en-US" sz="1050" dirty="0"/>
          </a:p>
        </p:txBody>
      </p:sp>
      <p:sp>
        <p:nvSpPr>
          <p:cNvPr id="14" name="Text 12"/>
          <p:cNvSpPr/>
          <p:nvPr/>
        </p:nvSpPr>
        <p:spPr>
          <a:xfrm>
            <a:off x="671661" y="2798043"/>
            <a:ext cx="1505769"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--studio-panel</a:t>
            </a:r>
            <a:endParaRPr lang="en-US" sz="1050" dirty="0"/>
          </a:p>
        </p:txBody>
      </p:sp>
      <p:sp>
        <p:nvSpPr>
          <p:cNvPr id="15" name="Text 13"/>
          <p:cNvSpPr/>
          <p:nvPr/>
        </p:nvSpPr>
        <p:spPr>
          <a:xfrm>
            <a:off x="2448892" y="2798043"/>
            <a:ext cx="1180654"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#111827</a:t>
            </a:r>
            <a:endParaRPr lang="en-US" sz="1050" dirty="0"/>
          </a:p>
        </p:txBody>
      </p:sp>
      <p:sp>
        <p:nvSpPr>
          <p:cNvPr id="16" name="Text 14"/>
          <p:cNvSpPr/>
          <p:nvPr/>
        </p:nvSpPr>
        <p:spPr>
          <a:xfrm>
            <a:off x="3901008" y="2798043"/>
            <a:ext cx="4571405"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Artifact container surface</a:t>
            </a:r>
            <a:endParaRPr lang="en-US" sz="1050" dirty="0"/>
          </a:p>
        </p:txBody>
      </p:sp>
      <p:sp>
        <p:nvSpPr>
          <p:cNvPr id="17" name="Text 15"/>
          <p:cNvSpPr/>
          <p:nvPr/>
        </p:nvSpPr>
        <p:spPr>
          <a:xfrm>
            <a:off x="671661" y="3177257"/>
            <a:ext cx="1505769"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--studio-raised</a:t>
            </a:r>
            <a:endParaRPr lang="en-US" sz="1050" dirty="0"/>
          </a:p>
        </p:txBody>
      </p:sp>
      <p:sp>
        <p:nvSpPr>
          <p:cNvPr id="18" name="Text 16"/>
          <p:cNvSpPr/>
          <p:nvPr/>
        </p:nvSpPr>
        <p:spPr>
          <a:xfrm>
            <a:off x="2448892" y="3177257"/>
            <a:ext cx="1180654"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#162033</a:t>
            </a:r>
            <a:endParaRPr lang="en-US" sz="1050" dirty="0"/>
          </a:p>
        </p:txBody>
      </p:sp>
      <p:sp>
        <p:nvSpPr>
          <p:cNvPr id="19" name="Text 17"/>
          <p:cNvSpPr/>
          <p:nvPr/>
        </p:nvSpPr>
        <p:spPr>
          <a:xfrm>
            <a:off x="3901008" y="3177257"/>
            <a:ext cx="4571405"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Raised or emphasized panel layer</a:t>
            </a:r>
            <a:endParaRPr lang="en-US" sz="1050" dirty="0"/>
          </a:p>
        </p:txBody>
      </p:sp>
      <p:sp>
        <p:nvSpPr>
          <p:cNvPr id="20" name="Text 18"/>
          <p:cNvSpPr/>
          <p:nvPr/>
        </p:nvSpPr>
        <p:spPr>
          <a:xfrm>
            <a:off x="671661" y="3556471"/>
            <a:ext cx="1505769"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--studio-soft</a:t>
            </a:r>
            <a:endParaRPr lang="en-US" sz="1050" dirty="0"/>
          </a:p>
        </p:txBody>
      </p:sp>
      <p:sp>
        <p:nvSpPr>
          <p:cNvPr id="21" name="Text 19"/>
          <p:cNvSpPr/>
          <p:nvPr/>
        </p:nvSpPr>
        <p:spPr>
          <a:xfrm>
            <a:off x="2448892" y="3556471"/>
            <a:ext cx="1180654"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highlight>
                  <a:srgbClr val="171528"/>
                </a:highlight>
                <a:latin typeface="Consolas" pitchFamily="34" charset="0"/>
                <a:ea typeface="Consolas" pitchFamily="34" charset="-122"/>
                <a:cs typeface="Consolas" pitchFamily="34" charset="-120"/>
              </a:rPr>
              <a:t>#0F172A</a:t>
            </a:r>
            <a:endParaRPr lang="en-US" sz="1050" dirty="0"/>
          </a:p>
        </p:txBody>
      </p:sp>
      <p:sp>
        <p:nvSpPr>
          <p:cNvPr id="22" name="Text 20"/>
          <p:cNvSpPr/>
          <p:nvPr/>
        </p:nvSpPr>
        <p:spPr>
          <a:xfrm>
            <a:off x="3901008" y="3556471"/>
            <a:ext cx="4571405" cy="209996"/>
          </a:xfrm>
          <a:prstGeom prst="rect">
            <a:avLst/>
          </a:prstGeom>
          <a:noFill/>
          <a:ln/>
        </p:spPr>
        <p:txBody>
          <a:bodyPr wrap="none" lIns="0" tIns="0" rIns="0" bIns="0" rtlCol="0" anchor="t"/>
          <a:lstStyle/>
          <a:p>
            <a:pPr algn="l" indent="0" marL="0">
              <a:lnSpc>
                <a:spcPts val="1650"/>
              </a:lnSpc>
              <a:buNone/>
            </a:pPr>
            <a:r>
              <a:rPr lang="en-US" sz="1050" dirty="0">
                <a:solidFill>
                  <a:srgbClr val="E0E4E6"/>
                </a:solidFill>
                <a:latin typeface="Barlow" pitchFamily="34" charset="0"/>
                <a:ea typeface="Barlow" pitchFamily="34" charset="-122"/>
                <a:cs typeface="Barlow" pitchFamily="34" charset="-120"/>
              </a:rPr>
              <a:t>Soft secondary panel layer</a:t>
            </a:r>
            <a:endParaRPr lang="en-US" sz="1050" dirty="0"/>
          </a:p>
        </p:txBody>
      </p:sp>
      <p:sp>
        <p:nvSpPr>
          <p:cNvPr id="23" name="Shape 21"/>
          <p:cNvSpPr/>
          <p:nvPr/>
        </p:nvSpPr>
        <p:spPr>
          <a:xfrm>
            <a:off x="533474" y="3998788"/>
            <a:ext cx="8077051" cy="765423"/>
          </a:xfrm>
          <a:prstGeom prst="roundRect">
            <a:avLst>
              <a:gd name="adj" fmla="val 26139"/>
            </a:avLst>
          </a:prstGeom>
          <a:solidFill>
            <a:srgbClr val="022349"/>
          </a:solidFill>
          <a:ln/>
        </p:spPr>
      </p:sp>
      <p:pic>
        <p:nvPicPr>
          <p:cNvPr id="24" name="Image 0" descr="preencoded.png">    </p:cNvPr>
          <p:cNvPicPr>
            <a:picLocks noChangeAspect="1"/>
          </p:cNvPicPr>
          <p:nvPr/>
        </p:nvPicPr>
        <p:blipFill>
          <a:blip r:embed="rId1"/>
          <a:stretch>
            <a:fillRect/>
          </a:stretch>
        </p:blipFill>
        <p:spPr>
          <a:xfrm>
            <a:off x="666824" y="4205957"/>
            <a:ext cx="166688" cy="133350"/>
          </a:xfrm>
          <a:prstGeom prst="rect">
            <a:avLst/>
          </a:prstGeom>
        </p:spPr>
      </p:pic>
      <p:sp>
        <p:nvSpPr>
          <p:cNvPr id="25" name="Text 22"/>
          <p:cNvSpPr/>
          <p:nvPr/>
        </p:nvSpPr>
        <p:spPr>
          <a:xfrm>
            <a:off x="966862" y="4161309"/>
            <a:ext cx="7510314" cy="419993"/>
          </a:xfrm>
          <a:prstGeom prst="rect">
            <a:avLst/>
          </a:prstGeom>
          <a:noFill/>
          <a:ln/>
        </p:spPr>
        <p:txBody>
          <a:bodyPr wrap="square" lIns="0" tIns="0" rIns="0" bIns="0" rtlCol="0" anchor="t"/>
          <a:lstStyle/>
          <a:p>
            <a:pPr algn="l" indent="0" marL="0">
              <a:lnSpc>
                <a:spcPts val="1650"/>
              </a:lnSpc>
              <a:buNone/>
            </a:pPr>
            <a:r>
              <a:rPr lang="en-US" sz="1050" dirty="0">
                <a:solidFill>
                  <a:srgbClr val="FFFFFF"/>
                </a:solidFill>
                <a:latin typeface="Barlow" pitchFamily="34" charset="0"/>
                <a:ea typeface="Barlow" pitchFamily="34" charset="-122"/>
                <a:cs typeface="Barlow" pitchFamily="34" charset="-120"/>
              </a:rPr>
              <a:t>Use Void as the outermost environment. Use Base for main page regions. Use Panel for artifact containers. Never invert this hierarchy — depth should always read from darkest outward to slightly lighter inner surfaces.</a:t>
            </a:r>
            <a:endParaRPr lang="en-US"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1329854" y="254347"/>
            <a:ext cx="2507382" cy="256952"/>
          </a:xfrm>
          <a:prstGeom prst="rect">
            <a:avLst/>
          </a:prstGeom>
          <a:noFill/>
          <a:ln/>
        </p:spPr>
        <p:txBody>
          <a:bodyPr wrap="none" lIns="0" tIns="0" rIns="0" bIns="0" rtlCol="0" anchor="t"/>
          <a:lstStyle/>
          <a:p>
            <a:pPr algn="l" indent="0" marL="0">
              <a:lnSpc>
                <a:spcPts val="2000"/>
              </a:lnSpc>
              <a:buNone/>
            </a:pPr>
            <a:r>
              <a:rPr lang="en-US" sz="1600" b="1" dirty="0">
                <a:solidFill>
                  <a:srgbClr val="F0FCFF"/>
                </a:solidFill>
                <a:latin typeface="Spline Sans Bold" pitchFamily="34" charset="0"/>
                <a:ea typeface="Spline Sans Bold" pitchFamily="34" charset="-122"/>
                <a:cs typeface="Spline Sans Bold" pitchFamily="34" charset="-120"/>
              </a:rPr>
              <a:t>Semantic Color Taxonomy</a:t>
            </a:r>
            <a:endParaRPr lang="en-US" sz="1600" dirty="0"/>
          </a:p>
        </p:txBody>
      </p:sp>
      <p:sp>
        <p:nvSpPr>
          <p:cNvPr id="3" name="Text 1"/>
          <p:cNvSpPr/>
          <p:nvPr/>
        </p:nvSpPr>
        <p:spPr>
          <a:xfrm>
            <a:off x="1329854" y="635571"/>
            <a:ext cx="6484218" cy="247352"/>
          </a:xfrm>
          <a:prstGeom prst="rect">
            <a:avLst/>
          </a:prstGeom>
          <a:noFill/>
          <a:ln/>
        </p:spPr>
        <p:txBody>
          <a:bodyPr wrap="square" lIns="0" tIns="0" rIns="0" bIns="0" rtlCol="0" anchor="t"/>
          <a:lstStyle/>
          <a:p>
            <a:pPr algn="l" indent="0" marL="0">
              <a:lnSpc>
                <a:spcPts val="950"/>
              </a:lnSpc>
              <a:buNone/>
            </a:pPr>
            <a:r>
              <a:rPr lang="en-US" sz="700" dirty="0">
                <a:solidFill>
                  <a:srgbClr val="E0E4E6"/>
                </a:solidFill>
                <a:latin typeface="Barlow" pitchFamily="34" charset="0"/>
                <a:ea typeface="Barlow" pitchFamily="34" charset="-122"/>
                <a:cs typeface="Barlow" pitchFamily="34" charset="-120"/>
              </a:rPr>
              <a:t>NIPC is the canonical palette layer for Neon Ink. Color should </a:t>
            </a:r>
            <a:pPr algn="l" indent="0" marL="0">
              <a:lnSpc>
                <a:spcPts val="950"/>
              </a:lnSpc>
              <a:buNone/>
            </a:pPr>
            <a:r>
              <a:rPr lang="en-US" sz="700" b="1" dirty="0">
                <a:solidFill>
                  <a:srgbClr val="E0E4E6"/>
                </a:solidFill>
                <a:latin typeface="Barlow" pitchFamily="34" charset="0"/>
                <a:ea typeface="Barlow" pitchFamily="34" charset="-122"/>
                <a:cs typeface="Barlow" pitchFamily="34" charset="-120"/>
              </a:rPr>
              <a:t>reduce cognitive load before it adds beauty</a:t>
            </a:r>
            <a:pPr algn="l" indent="0" marL="0">
              <a:lnSpc>
                <a:spcPts val="950"/>
              </a:lnSpc>
              <a:buNone/>
            </a:pPr>
            <a:r>
              <a:rPr lang="en-US" sz="700" dirty="0">
                <a:solidFill>
                  <a:srgbClr val="E0E4E6"/>
                </a:solidFill>
                <a:latin typeface="Barlow" pitchFamily="34" charset="0"/>
                <a:ea typeface="Barlow" pitchFamily="34" charset="-122"/>
                <a:cs typeface="Barlow" pitchFamily="34" charset="-120"/>
              </a:rPr>
              <a:t>. Every hue carries a semantic family and psychological intent.</a:t>
            </a:r>
            <a:endParaRPr lang="en-US" sz="700" dirty="0"/>
          </a:p>
        </p:txBody>
      </p:sp>
      <p:pic>
        <p:nvPicPr>
          <p:cNvPr id="4" name="Image 0" descr="preencoded.png">    </p:cNvPr>
          <p:cNvPicPr>
            <a:picLocks noChangeAspect="1"/>
          </p:cNvPicPr>
          <p:nvPr/>
        </p:nvPicPr>
        <p:blipFill>
          <a:blip r:embed="rId1"/>
          <a:stretch>
            <a:fillRect/>
          </a:stretch>
        </p:blipFill>
        <p:spPr>
          <a:xfrm>
            <a:off x="1329854" y="952798"/>
            <a:ext cx="6484218" cy="3619054"/>
          </a:xfrm>
          <a:prstGeom prst="rect">
            <a:avLst/>
          </a:prstGeom>
        </p:spPr>
      </p:pic>
      <p:pic>
        <p:nvPicPr>
          <p:cNvPr id="5" name="Image 1" descr="preencoded.png">    </p:cNvPr>
          <p:cNvPicPr>
            <a:picLocks noChangeAspect="1"/>
          </p:cNvPicPr>
          <p:nvPr/>
        </p:nvPicPr>
        <p:blipFill>
          <a:blip r:embed="rId2"/>
          <a:stretch>
            <a:fillRect/>
          </a:stretch>
        </p:blipFill>
        <p:spPr>
          <a:xfrm>
            <a:off x="1329854" y="952798"/>
            <a:ext cx="6484218" cy="3619054"/>
          </a:xfrm>
          <a:prstGeom prst="rect">
            <a:avLst/>
          </a:prstGeom>
        </p:spPr>
      </p:pic>
      <p:sp>
        <p:nvSpPr>
          <p:cNvPr id="6" name="Text 2"/>
          <p:cNvSpPr/>
          <p:nvPr/>
        </p:nvSpPr>
        <p:spPr>
          <a:xfrm>
            <a:off x="1329854" y="4641726"/>
            <a:ext cx="6484218" cy="247352"/>
          </a:xfrm>
          <a:prstGeom prst="rect">
            <a:avLst/>
          </a:prstGeom>
          <a:noFill/>
          <a:ln/>
        </p:spPr>
        <p:txBody>
          <a:bodyPr wrap="square" lIns="0" tIns="0" rIns="0" bIns="0" rtlCol="0" anchor="t"/>
          <a:lstStyle/>
          <a:p>
            <a:pPr algn="l" indent="0" marL="0">
              <a:lnSpc>
                <a:spcPts val="950"/>
              </a:lnSpc>
              <a:buNone/>
            </a:pPr>
            <a:r>
              <a:rPr lang="en-US" sz="700" dirty="0">
                <a:solidFill>
                  <a:srgbClr val="E0E4E6"/>
                </a:solidFill>
                <a:latin typeface="Barlow" pitchFamily="34" charset="0"/>
                <a:ea typeface="Barlow" pitchFamily="34" charset="-122"/>
                <a:cs typeface="Barlow" pitchFamily="34" charset="-120"/>
              </a:rPr>
              <a:t>Each color family carries a </a:t>
            </a:r>
            <a:pPr algn="l" indent="0" marL="0">
              <a:lnSpc>
                <a:spcPts val="950"/>
              </a:lnSpc>
              <a:buNone/>
            </a:pPr>
            <a:r>
              <a:rPr lang="en-US" sz="700" b="1" dirty="0">
                <a:solidFill>
                  <a:srgbClr val="E0E4E6"/>
                </a:solidFill>
                <a:latin typeface="Barlow" pitchFamily="34" charset="0"/>
                <a:ea typeface="Barlow" pitchFamily="34" charset="-122"/>
                <a:cs typeface="Barlow" pitchFamily="34" charset="-120"/>
              </a:rPr>
              <a:t>psychological intent</a:t>
            </a:r>
            <a:pPr algn="l" indent="0" marL="0">
              <a:lnSpc>
                <a:spcPts val="950"/>
              </a:lnSpc>
              <a:buNone/>
            </a:pPr>
            <a:r>
              <a:rPr lang="en-US" sz="700" dirty="0">
                <a:solidFill>
                  <a:srgbClr val="E0E4E6"/>
                </a:solidFill>
                <a:latin typeface="Barlow" pitchFamily="34" charset="0"/>
                <a:ea typeface="Barlow" pitchFamily="34" charset="-122"/>
                <a:cs typeface="Barlow" pitchFamily="34" charset="-120"/>
              </a:rPr>
              <a:t> — the reason a semantic role was chosen, written for future generators, validators, and agents. Use this taxonomy to assign meaning, not decoration.</a:t>
            </a:r>
            <a:endParaRPr lang="en-US" sz="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16285" y="383232"/>
            <a:ext cx="3357339" cy="358527"/>
          </a:xfrm>
          <a:prstGeom prst="rect">
            <a:avLst/>
          </a:prstGeom>
          <a:noFill/>
          <a:ln/>
        </p:spPr>
        <p:txBody>
          <a:bodyPr wrap="none" lIns="0" tIns="0" rIns="0" bIns="0" rtlCol="0" anchor="t"/>
          <a:lstStyle/>
          <a:p>
            <a:pPr algn="l" indent="0" marL="0">
              <a:lnSpc>
                <a:spcPts val="2800"/>
              </a:lnSpc>
              <a:buNone/>
            </a:pPr>
            <a:r>
              <a:rPr lang="en-US" sz="2250" b="1" dirty="0">
                <a:solidFill>
                  <a:srgbClr val="F0FCFF"/>
                </a:solidFill>
                <a:latin typeface="Spline Sans Bold" pitchFamily="34" charset="0"/>
                <a:ea typeface="Spline Sans Bold" pitchFamily="34" charset="-122"/>
                <a:cs typeface="Spline Sans Bold" pitchFamily="34" charset="-120"/>
              </a:rPr>
              <a:t>Core Stable Color Tokens</a:t>
            </a:r>
            <a:endParaRPr lang="en-US" sz="2250" dirty="0"/>
          </a:p>
        </p:txBody>
      </p:sp>
      <p:sp>
        <p:nvSpPr>
          <p:cNvPr id="3" name="Text 1"/>
          <p:cNvSpPr/>
          <p:nvPr/>
        </p:nvSpPr>
        <p:spPr>
          <a:xfrm>
            <a:off x="516285" y="983754"/>
            <a:ext cx="8111430" cy="400199"/>
          </a:xfrm>
          <a:prstGeom prst="rect">
            <a:avLst/>
          </a:prstGeom>
          <a:noFill/>
          <a:ln/>
        </p:spPr>
        <p:txBody>
          <a:bodyPr wrap="squar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These eight tokens form the stable base that NIPC expands into families. New work should always use these NIPC v0.1 tokens; legacy aliases are permitted only for existing generated SVG preservation.</a:t>
            </a:r>
            <a:endParaRPr lang="en-US" sz="1000" dirty="0"/>
          </a:p>
        </p:txBody>
      </p:sp>
      <p:sp>
        <p:nvSpPr>
          <p:cNvPr id="4" name="Shape 2"/>
          <p:cNvSpPr/>
          <p:nvPr/>
        </p:nvSpPr>
        <p:spPr>
          <a:xfrm>
            <a:off x="516285" y="1520056"/>
            <a:ext cx="8111430" cy="3240212"/>
          </a:xfrm>
          <a:prstGeom prst="roundRect">
            <a:avLst>
              <a:gd name="adj" fmla="val 5976"/>
            </a:avLst>
          </a:prstGeom>
          <a:noFill/>
          <a:ln w="4763">
            <a:solidFill>
              <a:srgbClr val="FFFFFF">
                <a:alpha val="24000"/>
              </a:srgbClr>
            </a:solidFill>
            <a:prstDash val="solid"/>
          </a:ln>
        </p:spPr>
      </p:sp>
      <p:sp>
        <p:nvSpPr>
          <p:cNvPr id="5" name="Shape 3"/>
          <p:cNvSpPr/>
          <p:nvPr/>
        </p:nvSpPr>
        <p:spPr>
          <a:xfrm>
            <a:off x="521047" y="1524819"/>
            <a:ext cx="8101905" cy="354732"/>
          </a:xfrm>
          <a:prstGeom prst="rect">
            <a:avLst/>
          </a:prstGeom>
          <a:solidFill>
            <a:srgbClr val="FFFFFF">
              <a:alpha val="4000"/>
            </a:srgbClr>
          </a:solidFill>
          <a:ln/>
        </p:spPr>
      </p:sp>
      <p:sp>
        <p:nvSpPr>
          <p:cNvPr id="6" name="Text 4"/>
          <p:cNvSpPr/>
          <p:nvPr/>
        </p:nvSpPr>
        <p:spPr>
          <a:xfrm>
            <a:off x="650304" y="1602135"/>
            <a:ext cx="1197843"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Token</a:t>
            </a:r>
            <a:endParaRPr lang="en-US" sz="1000" dirty="0"/>
          </a:p>
        </p:txBody>
      </p:sp>
      <p:sp>
        <p:nvSpPr>
          <p:cNvPr id="7" name="Text 5"/>
          <p:cNvSpPr/>
          <p:nvPr/>
        </p:nvSpPr>
        <p:spPr>
          <a:xfrm>
            <a:off x="2110978" y="1602135"/>
            <a:ext cx="871389"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Hex</a:t>
            </a:r>
            <a:endParaRPr lang="en-US" sz="1000" dirty="0"/>
          </a:p>
        </p:txBody>
      </p:sp>
      <p:sp>
        <p:nvSpPr>
          <p:cNvPr id="8" name="Text 6"/>
          <p:cNvSpPr/>
          <p:nvPr/>
        </p:nvSpPr>
        <p:spPr>
          <a:xfrm>
            <a:off x="3245197" y="1602135"/>
            <a:ext cx="1519535"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NIPC Family</a:t>
            </a:r>
            <a:endParaRPr lang="en-US" sz="1000" dirty="0"/>
          </a:p>
        </p:txBody>
      </p:sp>
      <p:sp>
        <p:nvSpPr>
          <p:cNvPr id="9" name="Text 7"/>
          <p:cNvSpPr/>
          <p:nvPr/>
        </p:nvSpPr>
        <p:spPr>
          <a:xfrm>
            <a:off x="5027563" y="1602135"/>
            <a:ext cx="3466356" cy="200099"/>
          </a:xfrm>
          <a:prstGeom prst="rect">
            <a:avLst/>
          </a:prstGeom>
          <a:noFill/>
          <a:ln/>
        </p:spPr>
        <p:txBody>
          <a:bodyPr wrap="none" lIns="0" tIns="0" rIns="0" bIns="0" rtlCol="0" anchor="t"/>
          <a:lstStyle/>
          <a:p>
            <a:pPr algn="l" indent="0" marL="0">
              <a:lnSpc>
                <a:spcPts val="1550"/>
              </a:lnSpc>
              <a:buNone/>
            </a:pPr>
            <a:r>
              <a:rPr lang="en-US" sz="1000" b="1" dirty="0">
                <a:solidFill>
                  <a:srgbClr val="E0E4E6"/>
                </a:solidFill>
                <a:latin typeface="Barlow" pitchFamily="34" charset="0"/>
                <a:ea typeface="Barlow" pitchFamily="34" charset="-122"/>
                <a:cs typeface="Barlow" pitchFamily="34" charset="-120"/>
              </a:rPr>
              <a:t>Primary Use</a:t>
            </a:r>
            <a:endParaRPr lang="en-US" sz="1000" dirty="0"/>
          </a:p>
        </p:txBody>
      </p:sp>
      <p:sp>
        <p:nvSpPr>
          <p:cNvPr id="10" name="Shape 8"/>
          <p:cNvSpPr/>
          <p:nvPr/>
        </p:nvSpPr>
        <p:spPr>
          <a:xfrm>
            <a:off x="521047" y="1879550"/>
            <a:ext cx="8101905" cy="359494"/>
          </a:xfrm>
          <a:prstGeom prst="rect">
            <a:avLst/>
          </a:prstGeom>
          <a:solidFill>
            <a:srgbClr val="000000">
              <a:alpha val="4000"/>
            </a:srgbClr>
          </a:solidFill>
          <a:ln/>
        </p:spPr>
      </p:sp>
      <p:sp>
        <p:nvSpPr>
          <p:cNvPr id="11" name="Text 9"/>
          <p:cNvSpPr/>
          <p:nvPr/>
        </p:nvSpPr>
        <p:spPr>
          <a:xfrm>
            <a:off x="650304" y="1956867"/>
            <a:ext cx="1197843"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info</a:t>
            </a:r>
            <a:endParaRPr lang="en-US" sz="1000" dirty="0"/>
          </a:p>
        </p:txBody>
      </p:sp>
      <p:sp>
        <p:nvSpPr>
          <p:cNvPr id="12" name="Text 10"/>
          <p:cNvSpPr/>
          <p:nvPr/>
        </p:nvSpPr>
        <p:spPr>
          <a:xfrm>
            <a:off x="2110978" y="1956867"/>
            <a:ext cx="871389"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#22D3EE</a:t>
            </a:r>
            <a:endParaRPr lang="en-US" sz="1000" dirty="0"/>
          </a:p>
        </p:txBody>
      </p:sp>
      <p:sp>
        <p:nvSpPr>
          <p:cNvPr id="13" name="Text 11"/>
          <p:cNvSpPr/>
          <p:nvPr/>
        </p:nvSpPr>
        <p:spPr>
          <a:xfrm>
            <a:off x="3245197" y="1956867"/>
            <a:ext cx="1519535"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Clarity / Orientation</a:t>
            </a:r>
            <a:endParaRPr lang="en-US" sz="1000" dirty="0"/>
          </a:p>
        </p:txBody>
      </p:sp>
      <p:sp>
        <p:nvSpPr>
          <p:cNvPr id="14" name="Text 12"/>
          <p:cNvSpPr/>
          <p:nvPr/>
        </p:nvSpPr>
        <p:spPr>
          <a:xfrm>
            <a:off x="5027563" y="1956867"/>
            <a:ext cx="3466356"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General info, calm understanding, structure labels</a:t>
            </a:r>
            <a:endParaRPr lang="en-US" sz="1000" dirty="0"/>
          </a:p>
        </p:txBody>
      </p:sp>
      <p:sp>
        <p:nvSpPr>
          <p:cNvPr id="15" name="Shape 13"/>
          <p:cNvSpPr/>
          <p:nvPr/>
        </p:nvSpPr>
        <p:spPr>
          <a:xfrm>
            <a:off x="521047" y="2239045"/>
            <a:ext cx="8101905" cy="359494"/>
          </a:xfrm>
          <a:prstGeom prst="rect">
            <a:avLst/>
          </a:prstGeom>
          <a:solidFill>
            <a:srgbClr val="FFFFFF">
              <a:alpha val="4000"/>
            </a:srgbClr>
          </a:solidFill>
          <a:ln/>
        </p:spPr>
      </p:sp>
      <p:sp>
        <p:nvSpPr>
          <p:cNvPr id="16" name="Text 14"/>
          <p:cNvSpPr/>
          <p:nvPr/>
        </p:nvSpPr>
        <p:spPr>
          <a:xfrm>
            <a:off x="650304" y="2316361"/>
            <a:ext cx="1197843"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process</a:t>
            </a:r>
            <a:endParaRPr lang="en-US" sz="1000" dirty="0"/>
          </a:p>
        </p:txBody>
      </p:sp>
      <p:sp>
        <p:nvSpPr>
          <p:cNvPr id="17" name="Text 15"/>
          <p:cNvSpPr/>
          <p:nvPr/>
        </p:nvSpPr>
        <p:spPr>
          <a:xfrm>
            <a:off x="2110978" y="2316361"/>
            <a:ext cx="871389"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#A78BFA</a:t>
            </a:r>
            <a:endParaRPr lang="en-US" sz="1000" dirty="0"/>
          </a:p>
        </p:txBody>
      </p:sp>
      <p:sp>
        <p:nvSpPr>
          <p:cNvPr id="18" name="Text 16"/>
          <p:cNvSpPr/>
          <p:nvPr/>
        </p:nvSpPr>
        <p:spPr>
          <a:xfrm>
            <a:off x="3245197" y="2316361"/>
            <a:ext cx="1519535"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Process / Transformation</a:t>
            </a:r>
            <a:endParaRPr lang="en-US" sz="1000" dirty="0"/>
          </a:p>
        </p:txBody>
      </p:sp>
      <p:sp>
        <p:nvSpPr>
          <p:cNvPr id="19" name="Text 17"/>
          <p:cNvSpPr/>
          <p:nvPr/>
        </p:nvSpPr>
        <p:spPr>
          <a:xfrm>
            <a:off x="5027563" y="2316361"/>
            <a:ext cx="3466356"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Pipelines, how-it-works, system flow</a:t>
            </a:r>
            <a:endParaRPr lang="en-US" sz="1000" dirty="0"/>
          </a:p>
        </p:txBody>
      </p:sp>
      <p:sp>
        <p:nvSpPr>
          <p:cNvPr id="20" name="Shape 18"/>
          <p:cNvSpPr/>
          <p:nvPr/>
        </p:nvSpPr>
        <p:spPr>
          <a:xfrm>
            <a:off x="521047" y="2598539"/>
            <a:ext cx="8101905" cy="359494"/>
          </a:xfrm>
          <a:prstGeom prst="rect">
            <a:avLst/>
          </a:prstGeom>
          <a:solidFill>
            <a:srgbClr val="000000">
              <a:alpha val="4000"/>
            </a:srgbClr>
          </a:solidFill>
          <a:ln/>
        </p:spPr>
      </p:sp>
      <p:sp>
        <p:nvSpPr>
          <p:cNvPr id="21" name="Text 19"/>
          <p:cNvSpPr/>
          <p:nvPr/>
        </p:nvSpPr>
        <p:spPr>
          <a:xfrm>
            <a:off x="650304" y="2675855"/>
            <a:ext cx="1197843"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featured</a:t>
            </a:r>
            <a:endParaRPr lang="en-US" sz="1000" dirty="0"/>
          </a:p>
        </p:txBody>
      </p:sp>
      <p:sp>
        <p:nvSpPr>
          <p:cNvPr id="22" name="Text 20"/>
          <p:cNvSpPr/>
          <p:nvPr/>
        </p:nvSpPr>
        <p:spPr>
          <a:xfrm>
            <a:off x="2110978" y="2675855"/>
            <a:ext cx="871389"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#F472B6</a:t>
            </a:r>
            <a:endParaRPr lang="en-US" sz="1000" dirty="0"/>
          </a:p>
        </p:txBody>
      </p:sp>
      <p:sp>
        <p:nvSpPr>
          <p:cNvPr id="23" name="Text 21"/>
          <p:cNvSpPr/>
          <p:nvPr/>
        </p:nvSpPr>
        <p:spPr>
          <a:xfrm>
            <a:off x="3245197" y="2675855"/>
            <a:ext cx="1519535"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Discovery / Creative</a:t>
            </a:r>
            <a:endParaRPr lang="en-US" sz="1000" dirty="0"/>
          </a:p>
        </p:txBody>
      </p:sp>
      <p:sp>
        <p:nvSpPr>
          <p:cNvPr id="24" name="Text 22"/>
          <p:cNvSpPr/>
          <p:nvPr/>
        </p:nvSpPr>
        <p:spPr>
          <a:xfrm>
            <a:off x="5027563" y="2675855"/>
            <a:ext cx="3466356"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Featured, creative, and spotlight content</a:t>
            </a:r>
            <a:endParaRPr lang="en-US" sz="1000" dirty="0"/>
          </a:p>
        </p:txBody>
      </p:sp>
      <p:sp>
        <p:nvSpPr>
          <p:cNvPr id="25" name="Shape 23"/>
          <p:cNvSpPr/>
          <p:nvPr/>
        </p:nvSpPr>
        <p:spPr>
          <a:xfrm>
            <a:off x="521047" y="2958033"/>
            <a:ext cx="8101905" cy="359494"/>
          </a:xfrm>
          <a:prstGeom prst="rect">
            <a:avLst/>
          </a:prstGeom>
          <a:solidFill>
            <a:srgbClr val="FFFFFF">
              <a:alpha val="4000"/>
            </a:srgbClr>
          </a:solidFill>
          <a:ln/>
        </p:spPr>
      </p:sp>
      <p:sp>
        <p:nvSpPr>
          <p:cNvPr id="26" name="Text 24"/>
          <p:cNvSpPr/>
          <p:nvPr/>
        </p:nvSpPr>
        <p:spPr>
          <a:xfrm>
            <a:off x="650304" y="3035350"/>
            <a:ext cx="1197843"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success</a:t>
            </a:r>
            <a:endParaRPr lang="en-US" sz="1000" dirty="0"/>
          </a:p>
        </p:txBody>
      </p:sp>
      <p:sp>
        <p:nvSpPr>
          <p:cNvPr id="27" name="Text 25"/>
          <p:cNvSpPr/>
          <p:nvPr/>
        </p:nvSpPr>
        <p:spPr>
          <a:xfrm>
            <a:off x="2110978" y="3035350"/>
            <a:ext cx="871389"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#34D399</a:t>
            </a:r>
            <a:endParaRPr lang="en-US" sz="1000" dirty="0"/>
          </a:p>
        </p:txBody>
      </p:sp>
      <p:sp>
        <p:nvSpPr>
          <p:cNvPr id="28" name="Text 26"/>
          <p:cNvSpPr/>
          <p:nvPr/>
        </p:nvSpPr>
        <p:spPr>
          <a:xfrm>
            <a:off x="3245197" y="3035350"/>
            <a:ext cx="1519535"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Trust / Validation</a:t>
            </a:r>
            <a:endParaRPr lang="en-US" sz="1000" dirty="0"/>
          </a:p>
        </p:txBody>
      </p:sp>
      <p:sp>
        <p:nvSpPr>
          <p:cNvPr id="29" name="Text 27"/>
          <p:cNvSpPr/>
          <p:nvPr/>
        </p:nvSpPr>
        <p:spPr>
          <a:xfrm>
            <a:off x="5027563" y="3035350"/>
            <a:ext cx="3466356"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Validated, good, evidence-backed pass signals</a:t>
            </a:r>
            <a:endParaRPr lang="en-US" sz="1000" dirty="0"/>
          </a:p>
        </p:txBody>
      </p:sp>
      <p:sp>
        <p:nvSpPr>
          <p:cNvPr id="30" name="Shape 28"/>
          <p:cNvSpPr/>
          <p:nvPr/>
        </p:nvSpPr>
        <p:spPr>
          <a:xfrm>
            <a:off x="521047" y="3317528"/>
            <a:ext cx="8101905" cy="359494"/>
          </a:xfrm>
          <a:prstGeom prst="rect">
            <a:avLst/>
          </a:prstGeom>
          <a:solidFill>
            <a:srgbClr val="000000">
              <a:alpha val="4000"/>
            </a:srgbClr>
          </a:solidFill>
          <a:ln/>
        </p:spPr>
      </p:sp>
      <p:sp>
        <p:nvSpPr>
          <p:cNvPr id="31" name="Text 29"/>
          <p:cNvSpPr/>
          <p:nvPr/>
        </p:nvSpPr>
        <p:spPr>
          <a:xfrm>
            <a:off x="650304" y="3394844"/>
            <a:ext cx="1197843"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important</a:t>
            </a:r>
            <a:endParaRPr lang="en-US" sz="1000" dirty="0"/>
          </a:p>
        </p:txBody>
      </p:sp>
      <p:sp>
        <p:nvSpPr>
          <p:cNvPr id="32" name="Text 30"/>
          <p:cNvSpPr/>
          <p:nvPr/>
        </p:nvSpPr>
        <p:spPr>
          <a:xfrm>
            <a:off x="2110978" y="3394844"/>
            <a:ext cx="871389"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#FACC15</a:t>
            </a:r>
            <a:endParaRPr lang="en-US" sz="1000" dirty="0"/>
          </a:p>
        </p:txBody>
      </p:sp>
      <p:sp>
        <p:nvSpPr>
          <p:cNvPr id="33" name="Text 31"/>
          <p:cNvSpPr/>
          <p:nvPr/>
        </p:nvSpPr>
        <p:spPr>
          <a:xfrm>
            <a:off x="3245197" y="3394844"/>
            <a:ext cx="1519535"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Attention / Learning</a:t>
            </a:r>
            <a:endParaRPr lang="en-US" sz="1000" dirty="0"/>
          </a:p>
        </p:txBody>
      </p:sp>
      <p:sp>
        <p:nvSpPr>
          <p:cNvPr id="34" name="Text 32"/>
          <p:cNvSpPr/>
          <p:nvPr/>
        </p:nvSpPr>
        <p:spPr>
          <a:xfrm>
            <a:off x="5027563" y="3394844"/>
            <a:ext cx="3466356"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Caveats, notes, memory anchors</a:t>
            </a:r>
            <a:endParaRPr lang="en-US" sz="1000" dirty="0"/>
          </a:p>
        </p:txBody>
      </p:sp>
      <p:sp>
        <p:nvSpPr>
          <p:cNvPr id="35" name="Shape 33"/>
          <p:cNvSpPr/>
          <p:nvPr/>
        </p:nvSpPr>
        <p:spPr>
          <a:xfrm>
            <a:off x="521047" y="3677022"/>
            <a:ext cx="8101905" cy="359494"/>
          </a:xfrm>
          <a:prstGeom prst="rect">
            <a:avLst/>
          </a:prstGeom>
          <a:solidFill>
            <a:srgbClr val="FFFFFF">
              <a:alpha val="4000"/>
            </a:srgbClr>
          </a:solidFill>
          <a:ln/>
        </p:spPr>
      </p:sp>
      <p:sp>
        <p:nvSpPr>
          <p:cNvPr id="36" name="Text 34"/>
          <p:cNvSpPr/>
          <p:nvPr/>
        </p:nvSpPr>
        <p:spPr>
          <a:xfrm>
            <a:off x="650304" y="3754338"/>
            <a:ext cx="1197843"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critical</a:t>
            </a:r>
            <a:endParaRPr lang="en-US" sz="1000" dirty="0"/>
          </a:p>
        </p:txBody>
      </p:sp>
      <p:sp>
        <p:nvSpPr>
          <p:cNvPr id="37" name="Text 35"/>
          <p:cNvSpPr/>
          <p:nvPr/>
        </p:nvSpPr>
        <p:spPr>
          <a:xfrm>
            <a:off x="2110978" y="3754338"/>
            <a:ext cx="871389"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#F43F5E</a:t>
            </a:r>
            <a:endParaRPr lang="en-US" sz="1000" dirty="0"/>
          </a:p>
        </p:txBody>
      </p:sp>
      <p:sp>
        <p:nvSpPr>
          <p:cNvPr id="38" name="Text 36"/>
          <p:cNvSpPr/>
          <p:nvPr/>
        </p:nvSpPr>
        <p:spPr>
          <a:xfrm>
            <a:off x="3245197" y="3754338"/>
            <a:ext cx="1519535"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Risk / Constraint</a:t>
            </a:r>
            <a:endParaRPr lang="en-US" sz="1000" dirty="0"/>
          </a:p>
        </p:txBody>
      </p:sp>
      <p:sp>
        <p:nvSpPr>
          <p:cNvPr id="39" name="Text 37"/>
          <p:cNvSpPr/>
          <p:nvPr/>
        </p:nvSpPr>
        <p:spPr>
          <a:xfrm>
            <a:off x="5027563" y="3754338"/>
            <a:ext cx="3466356"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Risk, blockers, failure, urgency</a:t>
            </a:r>
            <a:endParaRPr lang="en-US" sz="1000" dirty="0"/>
          </a:p>
        </p:txBody>
      </p:sp>
      <p:sp>
        <p:nvSpPr>
          <p:cNvPr id="40" name="Shape 38"/>
          <p:cNvSpPr/>
          <p:nvPr/>
        </p:nvSpPr>
        <p:spPr>
          <a:xfrm>
            <a:off x="521047" y="4036516"/>
            <a:ext cx="8101905" cy="359494"/>
          </a:xfrm>
          <a:prstGeom prst="rect">
            <a:avLst/>
          </a:prstGeom>
          <a:solidFill>
            <a:srgbClr val="000000">
              <a:alpha val="4000"/>
            </a:srgbClr>
          </a:solidFill>
          <a:ln/>
        </p:spPr>
      </p:sp>
      <p:sp>
        <p:nvSpPr>
          <p:cNvPr id="41" name="Text 39"/>
          <p:cNvSpPr/>
          <p:nvPr/>
        </p:nvSpPr>
        <p:spPr>
          <a:xfrm>
            <a:off x="650304" y="4113833"/>
            <a:ext cx="1197843"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code-heat</a:t>
            </a:r>
            <a:endParaRPr lang="en-US" sz="1000" dirty="0"/>
          </a:p>
        </p:txBody>
      </p:sp>
      <p:sp>
        <p:nvSpPr>
          <p:cNvPr id="42" name="Text 40"/>
          <p:cNvSpPr/>
          <p:nvPr/>
        </p:nvSpPr>
        <p:spPr>
          <a:xfrm>
            <a:off x="2110978" y="4113833"/>
            <a:ext cx="871389"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#F97316</a:t>
            </a:r>
            <a:endParaRPr lang="en-US" sz="1000" dirty="0"/>
          </a:p>
        </p:txBody>
      </p:sp>
      <p:sp>
        <p:nvSpPr>
          <p:cNvPr id="43" name="Text 41"/>
          <p:cNvSpPr/>
          <p:nvPr/>
        </p:nvSpPr>
        <p:spPr>
          <a:xfrm>
            <a:off x="3245197" y="4113833"/>
            <a:ext cx="1519535"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Creation / Build / Code</a:t>
            </a:r>
            <a:endParaRPr lang="en-US" sz="1000" dirty="0"/>
          </a:p>
        </p:txBody>
      </p:sp>
      <p:sp>
        <p:nvSpPr>
          <p:cNvPr id="44" name="Text 42"/>
          <p:cNvSpPr/>
          <p:nvPr/>
        </p:nvSpPr>
        <p:spPr>
          <a:xfrm>
            <a:off x="5027563" y="4113833"/>
            <a:ext cx="3466356"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Rust, build, execution, artifact output</a:t>
            </a:r>
            <a:endParaRPr lang="en-US" sz="1000" dirty="0"/>
          </a:p>
        </p:txBody>
      </p:sp>
      <p:sp>
        <p:nvSpPr>
          <p:cNvPr id="45" name="Shape 43"/>
          <p:cNvSpPr/>
          <p:nvPr/>
        </p:nvSpPr>
        <p:spPr>
          <a:xfrm>
            <a:off x="521047" y="4396011"/>
            <a:ext cx="8101905" cy="359494"/>
          </a:xfrm>
          <a:prstGeom prst="rect">
            <a:avLst/>
          </a:prstGeom>
          <a:solidFill>
            <a:srgbClr val="FFFFFF">
              <a:alpha val="4000"/>
            </a:srgbClr>
          </a:solidFill>
          <a:ln/>
        </p:spPr>
      </p:sp>
      <p:sp>
        <p:nvSpPr>
          <p:cNvPr id="46" name="Text 44"/>
          <p:cNvSpPr/>
          <p:nvPr/>
        </p:nvSpPr>
        <p:spPr>
          <a:xfrm>
            <a:off x="650304" y="4473327"/>
            <a:ext cx="1197843"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experimental</a:t>
            </a:r>
            <a:endParaRPr lang="en-US" sz="1000" dirty="0"/>
          </a:p>
        </p:txBody>
      </p:sp>
      <p:sp>
        <p:nvSpPr>
          <p:cNvPr id="47" name="Text 45"/>
          <p:cNvSpPr/>
          <p:nvPr/>
        </p:nvSpPr>
        <p:spPr>
          <a:xfrm>
            <a:off x="2110978" y="4473327"/>
            <a:ext cx="871389" cy="204862"/>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highlight>
                  <a:srgbClr val="171528"/>
                </a:highlight>
                <a:latin typeface="Consolas" pitchFamily="34" charset="0"/>
                <a:ea typeface="Consolas" pitchFamily="34" charset="-122"/>
                <a:cs typeface="Consolas" pitchFamily="34" charset="-120"/>
              </a:rPr>
              <a:t>#818CF8</a:t>
            </a:r>
            <a:endParaRPr lang="en-US" sz="1000" dirty="0"/>
          </a:p>
        </p:txBody>
      </p:sp>
      <p:sp>
        <p:nvSpPr>
          <p:cNvPr id="48" name="Text 46"/>
          <p:cNvSpPr/>
          <p:nvPr/>
        </p:nvSpPr>
        <p:spPr>
          <a:xfrm>
            <a:off x="3245197" y="4473327"/>
            <a:ext cx="1519535"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Research / Experimental</a:t>
            </a:r>
            <a:endParaRPr lang="en-US" sz="1000" dirty="0"/>
          </a:p>
        </p:txBody>
      </p:sp>
      <p:sp>
        <p:nvSpPr>
          <p:cNvPr id="49" name="Text 47"/>
          <p:cNvSpPr/>
          <p:nvPr/>
        </p:nvSpPr>
        <p:spPr>
          <a:xfrm>
            <a:off x="5027563" y="4473327"/>
            <a:ext cx="3466356" cy="200099"/>
          </a:xfrm>
          <a:prstGeom prst="rect">
            <a:avLst/>
          </a:prstGeom>
          <a:noFill/>
          <a:ln/>
        </p:spPr>
        <p:txBody>
          <a:bodyPr wrap="none" lIns="0" tIns="0" rIns="0" bIns="0" rtlCol="0" anchor="t"/>
          <a:lstStyle/>
          <a:p>
            <a:pPr algn="l" indent="0" marL="0">
              <a:lnSpc>
                <a:spcPts val="1550"/>
              </a:lnSpc>
              <a:buNone/>
            </a:pPr>
            <a:r>
              <a:rPr lang="en-US" sz="1000" dirty="0">
                <a:solidFill>
                  <a:srgbClr val="E0E4E6"/>
                </a:solidFill>
                <a:latin typeface="Barlow" pitchFamily="34" charset="0"/>
                <a:ea typeface="Barlow" pitchFamily="34" charset="-122"/>
                <a:cs typeface="Barlow" pitchFamily="34" charset="-120"/>
              </a:rPr>
              <a:t>Prototype, research, unsettled work</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99095" y="365150"/>
            <a:ext cx="3326309" cy="346546"/>
          </a:xfrm>
          <a:prstGeom prst="rect">
            <a:avLst/>
          </a:prstGeom>
          <a:noFill/>
          <a:ln/>
        </p:spPr>
        <p:txBody>
          <a:bodyPr wrap="none" lIns="0" tIns="0" rIns="0" bIns="0" rtlCol="0" anchor="t"/>
          <a:lstStyle/>
          <a:p>
            <a:pPr algn="l" indent="0" marL="0">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Dataset Accent Language</a:t>
            </a:r>
            <a:endParaRPr lang="en-US" sz="2150" dirty="0"/>
          </a:p>
        </p:txBody>
      </p:sp>
      <p:sp>
        <p:nvSpPr>
          <p:cNvPr id="3" name="Text 1"/>
          <p:cNvSpPr/>
          <p:nvPr/>
        </p:nvSpPr>
        <p:spPr>
          <a:xfrm>
            <a:off x="499095" y="937840"/>
            <a:ext cx="8145810" cy="190277"/>
          </a:xfrm>
          <a:prstGeom prst="rect">
            <a:avLst/>
          </a:prstGeom>
          <a:noFill/>
          <a:ln/>
        </p:spPr>
        <p:txBody>
          <a:bodyPr wrap="non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Dataset accents describe </a:t>
            </a:r>
            <a:pPr algn="l" indent="0" marL="0">
              <a:lnSpc>
                <a:spcPts val="1450"/>
              </a:lnSpc>
              <a:buNone/>
            </a:pPr>
            <a:r>
              <a:rPr lang="en-US" sz="950" b="1" dirty="0">
                <a:solidFill>
                  <a:srgbClr val="E0E4E6"/>
                </a:solidFill>
                <a:latin typeface="Barlow" pitchFamily="34" charset="0"/>
                <a:ea typeface="Barlow" pitchFamily="34" charset="-122"/>
                <a:cs typeface="Barlow" pitchFamily="34" charset="-120"/>
              </a:rPr>
              <a:t>subject matter</a:t>
            </a:r>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 not global state. Each domain maps to a semantic token chosen for cognitive fit, not arbitrary decoration.</a:t>
            </a:r>
            <a:endParaRPr lang="en-US" sz="950" dirty="0"/>
          </a:p>
        </p:txBody>
      </p:sp>
      <p:sp>
        <p:nvSpPr>
          <p:cNvPr id="4" name="Shape 2"/>
          <p:cNvSpPr/>
          <p:nvPr/>
        </p:nvSpPr>
        <p:spPr>
          <a:xfrm>
            <a:off x="499095" y="1255291"/>
            <a:ext cx="4016350" cy="1162422"/>
          </a:xfrm>
          <a:prstGeom prst="roundRect">
            <a:avLst>
              <a:gd name="adj" fmla="val 16101"/>
            </a:avLst>
          </a:prstGeom>
          <a:solidFill>
            <a:srgbClr val="0A081B"/>
          </a:solidFill>
          <a:ln w="14288">
            <a:solidFill>
              <a:srgbClr val="16FFBB"/>
            </a:solidFill>
            <a:prstDash val="solid"/>
          </a:ln>
        </p:spPr>
      </p:sp>
      <p:sp>
        <p:nvSpPr>
          <p:cNvPr id="5" name="Text 3"/>
          <p:cNvSpPr/>
          <p:nvPr/>
        </p:nvSpPr>
        <p:spPr>
          <a:xfrm>
            <a:off x="638101" y="1394296"/>
            <a:ext cx="1386334" cy="173236"/>
          </a:xfrm>
          <a:prstGeom prst="rect">
            <a:avLst/>
          </a:prstGeom>
          <a:noFill/>
          <a:ln/>
        </p:spPr>
        <p:txBody>
          <a:bodyPr wrap="none" lIns="0" tIns="0" rIns="0" bIns="0" rtlCol="0" anchor="t"/>
          <a:lstStyle/>
          <a:p>
            <a:pPr algn="l" indent="0" marL="0">
              <a:lnSpc>
                <a:spcPts val="1350"/>
              </a:lnSpc>
              <a:buNone/>
            </a:pPr>
            <a:r>
              <a:rPr lang="en-US" sz="1050" b="1" dirty="0">
                <a:solidFill>
                  <a:srgbClr val="E0E4E6"/>
                </a:solidFill>
                <a:latin typeface="Spline Sans Bold" pitchFamily="34" charset="0"/>
                <a:ea typeface="Spline Sans Bold" pitchFamily="34" charset="-122"/>
                <a:cs typeface="Spline Sans Bold" pitchFamily="34" charset="-120"/>
              </a:rPr>
              <a:t>Rust / Code Heat</a:t>
            </a:r>
            <a:endParaRPr lang="en-US" sz="1050" dirty="0"/>
          </a:p>
        </p:txBody>
      </p:sp>
      <p:sp>
        <p:nvSpPr>
          <p:cNvPr id="6" name="Text 4"/>
          <p:cNvSpPr/>
          <p:nvPr/>
        </p:nvSpPr>
        <p:spPr>
          <a:xfrm>
            <a:off x="638101" y="1635323"/>
            <a:ext cx="3738339" cy="195039"/>
          </a:xfrm>
          <a:prstGeom prst="rect">
            <a:avLst/>
          </a:prstGeom>
          <a:noFill/>
          <a:ln/>
        </p:spPr>
        <p:txBody>
          <a:bodyPr wrap="none" lIns="0" tIns="0" rIns="0" bIns="0" rtlCol="0" anchor="t"/>
          <a:lstStyle/>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code-heat #F97316</a:t>
            </a:r>
            <a:endParaRPr lang="en-US" sz="950" dirty="0"/>
          </a:p>
        </p:txBody>
      </p:sp>
      <p:sp>
        <p:nvSpPr>
          <p:cNvPr id="7" name="Text 5"/>
          <p:cNvSpPr/>
          <p:nvPr/>
        </p:nvSpPr>
        <p:spPr>
          <a:xfrm>
            <a:off x="638101" y="1898154"/>
            <a:ext cx="3738339" cy="380554"/>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Rust corpora, compiler material, crate metadata, and build pipeline artifacts.</a:t>
            </a:r>
            <a:endParaRPr lang="en-US" sz="950" dirty="0"/>
          </a:p>
        </p:txBody>
      </p:sp>
      <p:sp>
        <p:nvSpPr>
          <p:cNvPr id="8" name="Shape 6"/>
          <p:cNvSpPr/>
          <p:nvPr/>
        </p:nvSpPr>
        <p:spPr>
          <a:xfrm>
            <a:off x="4628480" y="1255291"/>
            <a:ext cx="4016425" cy="1162422"/>
          </a:xfrm>
          <a:prstGeom prst="roundRect">
            <a:avLst>
              <a:gd name="adj" fmla="val 16101"/>
            </a:avLst>
          </a:prstGeom>
          <a:solidFill>
            <a:srgbClr val="0A081B"/>
          </a:solidFill>
          <a:ln w="14288">
            <a:solidFill>
              <a:srgbClr val="29DDDA"/>
            </a:solidFill>
            <a:prstDash val="solid"/>
          </a:ln>
        </p:spPr>
      </p:sp>
      <p:sp>
        <p:nvSpPr>
          <p:cNvPr id="9" name="Text 7"/>
          <p:cNvSpPr/>
          <p:nvPr/>
        </p:nvSpPr>
        <p:spPr>
          <a:xfrm>
            <a:off x="4767486" y="1394296"/>
            <a:ext cx="1386334" cy="173236"/>
          </a:xfrm>
          <a:prstGeom prst="rect">
            <a:avLst/>
          </a:prstGeom>
          <a:noFill/>
          <a:ln/>
        </p:spPr>
        <p:txBody>
          <a:bodyPr wrap="none" lIns="0" tIns="0" rIns="0" bIns="0" rtlCol="0" anchor="t"/>
          <a:lstStyle/>
          <a:p>
            <a:pPr algn="l" indent="0" marL="0">
              <a:lnSpc>
                <a:spcPts val="1350"/>
              </a:lnSpc>
              <a:buNone/>
            </a:pPr>
            <a:r>
              <a:rPr lang="en-US" sz="1050" b="1" dirty="0">
                <a:solidFill>
                  <a:srgbClr val="E0E4E6"/>
                </a:solidFill>
                <a:latin typeface="Spline Sans Bold" pitchFamily="34" charset="0"/>
                <a:ea typeface="Spline Sans Bold" pitchFamily="34" charset="-122"/>
                <a:cs typeface="Spline Sans Bold" pitchFamily="34" charset="-120"/>
              </a:rPr>
              <a:t>RPG / Dungeon Synth</a:t>
            </a:r>
            <a:endParaRPr lang="en-US" sz="1050" dirty="0"/>
          </a:p>
        </p:txBody>
      </p:sp>
      <p:sp>
        <p:nvSpPr>
          <p:cNvPr id="10" name="Text 8"/>
          <p:cNvSpPr/>
          <p:nvPr/>
        </p:nvSpPr>
        <p:spPr>
          <a:xfrm>
            <a:off x="4767486" y="1635323"/>
            <a:ext cx="3738414" cy="195039"/>
          </a:xfrm>
          <a:prstGeom prst="rect">
            <a:avLst/>
          </a:prstGeom>
          <a:noFill/>
          <a:ln/>
        </p:spPr>
        <p:txBody>
          <a:bodyPr wrap="none" lIns="0" tIns="0" rIns="0" bIns="0" rtlCol="0" anchor="t"/>
          <a:lstStyle/>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process / creative</a:t>
            </a:r>
            <a:endParaRPr lang="en-US" sz="950" dirty="0"/>
          </a:p>
        </p:txBody>
      </p:sp>
      <p:sp>
        <p:nvSpPr>
          <p:cNvPr id="11" name="Text 9"/>
          <p:cNvSpPr/>
          <p:nvPr/>
        </p:nvSpPr>
        <p:spPr>
          <a:xfrm>
            <a:off x="4767486" y="1898154"/>
            <a:ext cx="3738414" cy="380554"/>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Tabletop lore, NPC dialogue, item lists, spells, and world-building datasets.</a:t>
            </a:r>
            <a:endParaRPr lang="en-US" sz="950" dirty="0"/>
          </a:p>
        </p:txBody>
      </p:sp>
      <p:sp>
        <p:nvSpPr>
          <p:cNvPr id="12" name="Shape 10"/>
          <p:cNvSpPr/>
          <p:nvPr/>
        </p:nvSpPr>
        <p:spPr>
          <a:xfrm>
            <a:off x="499095" y="2530748"/>
            <a:ext cx="4016350" cy="1162422"/>
          </a:xfrm>
          <a:prstGeom prst="roundRect">
            <a:avLst>
              <a:gd name="adj" fmla="val 16101"/>
            </a:avLst>
          </a:prstGeom>
          <a:solidFill>
            <a:srgbClr val="0A081B"/>
          </a:solidFill>
          <a:ln w="14288">
            <a:solidFill>
              <a:srgbClr val="37A7E7"/>
            </a:solidFill>
            <a:prstDash val="solid"/>
          </a:ln>
        </p:spPr>
      </p:sp>
      <p:sp>
        <p:nvSpPr>
          <p:cNvPr id="13" name="Text 11"/>
          <p:cNvSpPr/>
          <p:nvPr/>
        </p:nvSpPr>
        <p:spPr>
          <a:xfrm>
            <a:off x="638101" y="2669753"/>
            <a:ext cx="1386334" cy="173236"/>
          </a:xfrm>
          <a:prstGeom prst="rect">
            <a:avLst/>
          </a:prstGeom>
          <a:noFill/>
          <a:ln/>
        </p:spPr>
        <p:txBody>
          <a:bodyPr wrap="none" lIns="0" tIns="0" rIns="0" bIns="0" rtlCol="0" anchor="t"/>
          <a:lstStyle/>
          <a:p>
            <a:pPr algn="l" indent="0" marL="0">
              <a:lnSpc>
                <a:spcPts val="1350"/>
              </a:lnSpc>
              <a:buNone/>
            </a:pPr>
            <a:r>
              <a:rPr lang="en-US" sz="1050" b="1" dirty="0">
                <a:solidFill>
                  <a:srgbClr val="E0E4E6"/>
                </a:solidFill>
                <a:latin typeface="Spline Sans Bold" pitchFamily="34" charset="0"/>
                <a:ea typeface="Spline Sans Bold" pitchFamily="34" charset="-122"/>
                <a:cs typeface="Spline Sans Bold" pitchFamily="34" charset="-120"/>
              </a:rPr>
              <a:t>Creative / Discovery</a:t>
            </a:r>
            <a:endParaRPr lang="en-US" sz="1050" dirty="0"/>
          </a:p>
        </p:txBody>
      </p:sp>
      <p:sp>
        <p:nvSpPr>
          <p:cNvPr id="14" name="Text 12"/>
          <p:cNvSpPr/>
          <p:nvPr/>
        </p:nvSpPr>
        <p:spPr>
          <a:xfrm>
            <a:off x="638101" y="2910780"/>
            <a:ext cx="3738339" cy="195039"/>
          </a:xfrm>
          <a:prstGeom prst="rect">
            <a:avLst/>
          </a:prstGeom>
          <a:noFill/>
          <a:ln/>
        </p:spPr>
        <p:txBody>
          <a:bodyPr wrap="none" lIns="0" tIns="0" rIns="0" bIns="0" rtlCol="0" anchor="t"/>
          <a:lstStyle/>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featured #F472B6</a:t>
            </a:r>
            <a:endParaRPr lang="en-US" sz="950" dirty="0"/>
          </a:p>
        </p:txBody>
      </p:sp>
      <p:sp>
        <p:nvSpPr>
          <p:cNvPr id="15" name="Text 13"/>
          <p:cNvSpPr/>
          <p:nvPr/>
        </p:nvSpPr>
        <p:spPr>
          <a:xfrm>
            <a:off x="638101" y="3173611"/>
            <a:ext cx="3738339" cy="380554"/>
          </a:xfrm>
          <a:prstGeom prst="rect">
            <a:avLst/>
          </a:prstGeom>
          <a:noFill/>
          <a:ln/>
        </p:spPr>
        <p:txBody>
          <a:bodyPr wrap="squar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Generative writing, worldbuilding, and featured creative dataset releases.</a:t>
            </a:r>
            <a:endParaRPr lang="en-US" sz="950" dirty="0"/>
          </a:p>
        </p:txBody>
      </p:sp>
      <p:sp>
        <p:nvSpPr>
          <p:cNvPr id="16" name="Shape 14"/>
          <p:cNvSpPr/>
          <p:nvPr/>
        </p:nvSpPr>
        <p:spPr>
          <a:xfrm>
            <a:off x="4628480" y="2530748"/>
            <a:ext cx="4016425" cy="1162422"/>
          </a:xfrm>
          <a:prstGeom prst="roundRect">
            <a:avLst>
              <a:gd name="adj" fmla="val 16101"/>
            </a:avLst>
          </a:prstGeom>
          <a:solidFill>
            <a:srgbClr val="0A081B"/>
          </a:solidFill>
          <a:ln w="14288">
            <a:solidFill>
              <a:srgbClr val="091231"/>
            </a:solidFill>
            <a:prstDash val="solid"/>
          </a:ln>
        </p:spPr>
      </p:sp>
      <p:sp>
        <p:nvSpPr>
          <p:cNvPr id="17" name="Text 15"/>
          <p:cNvSpPr/>
          <p:nvPr/>
        </p:nvSpPr>
        <p:spPr>
          <a:xfrm>
            <a:off x="4767486" y="2669753"/>
            <a:ext cx="1386334" cy="173236"/>
          </a:xfrm>
          <a:prstGeom prst="rect">
            <a:avLst/>
          </a:prstGeom>
          <a:noFill/>
          <a:ln/>
        </p:spPr>
        <p:txBody>
          <a:bodyPr wrap="none" lIns="0" tIns="0" rIns="0" bIns="0" rtlCol="0" anchor="t"/>
          <a:lstStyle/>
          <a:p>
            <a:pPr algn="l" indent="0" marL="0">
              <a:lnSpc>
                <a:spcPts val="1350"/>
              </a:lnSpc>
              <a:buNone/>
            </a:pPr>
            <a:r>
              <a:rPr lang="en-US" sz="1050" b="1" dirty="0">
                <a:solidFill>
                  <a:srgbClr val="E0E4E6"/>
                </a:solidFill>
                <a:latin typeface="Spline Sans Bold" pitchFamily="34" charset="0"/>
                <a:ea typeface="Spline Sans Bold" pitchFamily="34" charset="-122"/>
                <a:cs typeface="Spline Sans Bold" pitchFamily="34" charset="-120"/>
              </a:rPr>
              <a:t>Verified / Complete</a:t>
            </a:r>
            <a:endParaRPr lang="en-US" sz="1050" dirty="0"/>
          </a:p>
        </p:txBody>
      </p:sp>
      <p:sp>
        <p:nvSpPr>
          <p:cNvPr id="18" name="Text 16"/>
          <p:cNvSpPr/>
          <p:nvPr/>
        </p:nvSpPr>
        <p:spPr>
          <a:xfrm>
            <a:off x="4767486" y="2910780"/>
            <a:ext cx="3738414" cy="195039"/>
          </a:xfrm>
          <a:prstGeom prst="rect">
            <a:avLst/>
          </a:prstGeom>
          <a:noFill/>
          <a:ln/>
        </p:spPr>
        <p:txBody>
          <a:bodyPr wrap="none" lIns="0" tIns="0" rIns="0" bIns="0" rtlCol="0" anchor="t"/>
          <a:lstStyle/>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success #34D399</a:t>
            </a:r>
            <a:endParaRPr lang="en-US" sz="950" dirty="0"/>
          </a:p>
        </p:txBody>
      </p:sp>
      <p:sp>
        <p:nvSpPr>
          <p:cNvPr id="19" name="Text 17"/>
          <p:cNvSpPr/>
          <p:nvPr/>
        </p:nvSpPr>
        <p:spPr>
          <a:xfrm>
            <a:off x="4767486" y="3173611"/>
            <a:ext cx="3738414" cy="190277"/>
          </a:xfrm>
          <a:prstGeom prst="rect">
            <a:avLst/>
          </a:prstGeom>
          <a:noFill/>
          <a:ln/>
        </p:spPr>
        <p:txBody>
          <a:bodyPr wrap="non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Release-ready artifacts, license pass, and quality-validated datasets.</a:t>
            </a:r>
            <a:endParaRPr lang="en-US" sz="950" dirty="0"/>
          </a:p>
        </p:txBody>
      </p:sp>
      <p:sp>
        <p:nvSpPr>
          <p:cNvPr id="20" name="Shape 18"/>
          <p:cNvSpPr/>
          <p:nvPr/>
        </p:nvSpPr>
        <p:spPr>
          <a:xfrm>
            <a:off x="499095" y="3806205"/>
            <a:ext cx="4016350" cy="972145"/>
          </a:xfrm>
          <a:prstGeom prst="roundRect">
            <a:avLst>
              <a:gd name="adj" fmla="val 19253"/>
            </a:avLst>
          </a:prstGeom>
          <a:solidFill>
            <a:srgbClr val="0A081B"/>
          </a:solidFill>
          <a:ln w="14288">
            <a:solidFill>
              <a:srgbClr val="16FFBB"/>
            </a:solidFill>
            <a:prstDash val="solid"/>
          </a:ln>
        </p:spPr>
      </p:sp>
      <p:sp>
        <p:nvSpPr>
          <p:cNvPr id="21" name="Text 19"/>
          <p:cNvSpPr/>
          <p:nvPr/>
        </p:nvSpPr>
        <p:spPr>
          <a:xfrm>
            <a:off x="638101" y="3945210"/>
            <a:ext cx="1386334" cy="173236"/>
          </a:xfrm>
          <a:prstGeom prst="rect">
            <a:avLst/>
          </a:prstGeom>
          <a:noFill/>
          <a:ln/>
        </p:spPr>
        <p:txBody>
          <a:bodyPr wrap="none" lIns="0" tIns="0" rIns="0" bIns="0" rtlCol="0" anchor="t"/>
          <a:lstStyle/>
          <a:p>
            <a:pPr algn="l" indent="0" marL="0">
              <a:lnSpc>
                <a:spcPts val="1350"/>
              </a:lnSpc>
              <a:buNone/>
            </a:pPr>
            <a:r>
              <a:rPr lang="en-US" sz="1050" b="1" dirty="0">
                <a:solidFill>
                  <a:srgbClr val="E0E4E6"/>
                </a:solidFill>
                <a:latin typeface="Spline Sans Bold" pitchFamily="34" charset="0"/>
                <a:ea typeface="Spline Sans Bold" pitchFamily="34" charset="-122"/>
                <a:cs typeface="Spline Sans Bold" pitchFamily="34" charset="-120"/>
              </a:rPr>
              <a:t>Review / Warning</a:t>
            </a:r>
            <a:endParaRPr lang="en-US" sz="1050" dirty="0"/>
          </a:p>
        </p:txBody>
      </p:sp>
      <p:sp>
        <p:nvSpPr>
          <p:cNvPr id="22" name="Text 20"/>
          <p:cNvSpPr/>
          <p:nvPr/>
        </p:nvSpPr>
        <p:spPr>
          <a:xfrm>
            <a:off x="638101" y="4186238"/>
            <a:ext cx="3738339" cy="195039"/>
          </a:xfrm>
          <a:prstGeom prst="rect">
            <a:avLst/>
          </a:prstGeom>
          <a:noFill/>
          <a:ln/>
        </p:spPr>
        <p:txBody>
          <a:bodyPr wrap="none" lIns="0" tIns="0" rIns="0" bIns="0" rtlCol="0" anchor="t"/>
          <a:lstStyle/>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important #FACC15</a:t>
            </a:r>
            <a:endParaRPr lang="en-US" sz="950" dirty="0"/>
          </a:p>
        </p:txBody>
      </p:sp>
      <p:sp>
        <p:nvSpPr>
          <p:cNvPr id="23" name="Text 21"/>
          <p:cNvSpPr/>
          <p:nvPr/>
        </p:nvSpPr>
        <p:spPr>
          <a:xfrm>
            <a:off x="638101" y="4449068"/>
            <a:ext cx="3738339" cy="190277"/>
          </a:xfrm>
          <a:prstGeom prst="rect">
            <a:avLst/>
          </a:prstGeom>
          <a:noFill/>
          <a:ln/>
        </p:spPr>
        <p:txBody>
          <a:bodyPr wrap="non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Partial validation, caveats, and items requiring manual review.</a:t>
            </a:r>
            <a:endParaRPr lang="en-US" sz="950" dirty="0"/>
          </a:p>
        </p:txBody>
      </p:sp>
      <p:sp>
        <p:nvSpPr>
          <p:cNvPr id="24" name="Shape 22"/>
          <p:cNvSpPr/>
          <p:nvPr/>
        </p:nvSpPr>
        <p:spPr>
          <a:xfrm>
            <a:off x="4628480" y="3806205"/>
            <a:ext cx="4016425" cy="972145"/>
          </a:xfrm>
          <a:prstGeom prst="roundRect">
            <a:avLst>
              <a:gd name="adj" fmla="val 19253"/>
            </a:avLst>
          </a:prstGeom>
          <a:solidFill>
            <a:srgbClr val="0A081B"/>
          </a:solidFill>
          <a:ln w="14288">
            <a:solidFill>
              <a:srgbClr val="29DDDA"/>
            </a:solidFill>
            <a:prstDash val="solid"/>
          </a:ln>
        </p:spPr>
      </p:sp>
      <p:sp>
        <p:nvSpPr>
          <p:cNvPr id="25" name="Text 23"/>
          <p:cNvSpPr/>
          <p:nvPr/>
        </p:nvSpPr>
        <p:spPr>
          <a:xfrm>
            <a:off x="4767486" y="3945210"/>
            <a:ext cx="1386334" cy="173236"/>
          </a:xfrm>
          <a:prstGeom prst="rect">
            <a:avLst/>
          </a:prstGeom>
          <a:noFill/>
          <a:ln/>
        </p:spPr>
        <p:txBody>
          <a:bodyPr wrap="none" lIns="0" tIns="0" rIns="0" bIns="0" rtlCol="0" anchor="t"/>
          <a:lstStyle/>
          <a:p>
            <a:pPr algn="l" indent="0" marL="0">
              <a:lnSpc>
                <a:spcPts val="1350"/>
              </a:lnSpc>
              <a:buNone/>
            </a:pPr>
            <a:r>
              <a:rPr lang="en-US" sz="1050" b="1" dirty="0">
                <a:solidFill>
                  <a:srgbClr val="E0E4E6"/>
                </a:solidFill>
                <a:latin typeface="Spline Sans Bold" pitchFamily="34" charset="0"/>
                <a:ea typeface="Spline Sans Bold" pitchFamily="34" charset="-122"/>
                <a:cs typeface="Spline Sans Bold" pitchFamily="34" charset="-120"/>
              </a:rPr>
              <a:t>Error / Failed</a:t>
            </a:r>
            <a:endParaRPr lang="en-US" sz="1050" dirty="0"/>
          </a:p>
        </p:txBody>
      </p:sp>
      <p:sp>
        <p:nvSpPr>
          <p:cNvPr id="26" name="Text 24"/>
          <p:cNvSpPr/>
          <p:nvPr/>
        </p:nvSpPr>
        <p:spPr>
          <a:xfrm>
            <a:off x="4767486" y="4186238"/>
            <a:ext cx="3738414" cy="195039"/>
          </a:xfrm>
          <a:prstGeom prst="rect">
            <a:avLst/>
          </a:prstGeom>
          <a:noFill/>
          <a:ln/>
        </p:spPr>
        <p:txBody>
          <a:bodyPr wrap="none" lIns="0" tIns="0" rIns="0" bIns="0" rtlCol="0" anchor="t"/>
          <a:lstStyle/>
          <a:p>
            <a:pPr algn="l" indent="0" marL="0">
              <a:lnSpc>
                <a:spcPts val="1450"/>
              </a:lnSpc>
              <a:buNone/>
            </a:pPr>
            <a:r>
              <a:rPr lang="en-US" sz="950" dirty="0">
                <a:solidFill>
                  <a:srgbClr val="E0E4E6"/>
                </a:solidFill>
                <a:highlight>
                  <a:srgbClr val="171528"/>
                </a:highlight>
                <a:latin typeface="Consolas" pitchFamily="34" charset="0"/>
                <a:ea typeface="Consolas" pitchFamily="34" charset="-122"/>
                <a:cs typeface="Consolas" pitchFamily="34" charset="-120"/>
              </a:rPr>
              <a:t>critical #F43F5E</a:t>
            </a:r>
            <a:endParaRPr lang="en-US" sz="950" dirty="0"/>
          </a:p>
        </p:txBody>
      </p:sp>
      <p:sp>
        <p:nvSpPr>
          <p:cNvPr id="27" name="Text 25"/>
          <p:cNvSpPr/>
          <p:nvPr/>
        </p:nvSpPr>
        <p:spPr>
          <a:xfrm>
            <a:off x="4767486" y="4449068"/>
            <a:ext cx="3738414" cy="190277"/>
          </a:xfrm>
          <a:prstGeom prst="rect">
            <a:avLst/>
          </a:prstGeom>
          <a:noFill/>
          <a:ln/>
        </p:spPr>
        <p:txBody>
          <a:bodyPr wrap="none" lIns="0" tIns="0" rIns="0" bIns="0" rtlCol="0" anchor="t"/>
          <a:lstStyle/>
          <a:p>
            <a:pPr algn="l" indent="0" marL="0">
              <a:lnSpc>
                <a:spcPts val="1450"/>
              </a:lnSpc>
              <a:buNone/>
            </a:pPr>
            <a:r>
              <a:rPr lang="en-US" sz="950" dirty="0">
                <a:solidFill>
                  <a:srgbClr val="E0E4E6"/>
                </a:solidFill>
                <a:latin typeface="Barlow" pitchFamily="34" charset="0"/>
                <a:ea typeface="Barlow" pitchFamily="34" charset="-122"/>
                <a:cs typeface="Barlow" pitchFamily="34" charset="-120"/>
              </a:rPr>
              <a:t>Broken builds, failed validation, and hard blockers preventing release.</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2026-05-10T17:54:59Z</dcterms:created>
  <dcterms:modified xsi:type="dcterms:W3CDTF">2026-05-10T17:54:59Z</dcterms:modified>
</cp:coreProperties>
</file>