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9144000" cy="5143500"/>
  <p:notesSz cx="5143500" cy="9144000"/>
  <p:embeddedFontLst>
    <p:embeddedFont>
      <p:font typeface="Prompt Medium"/>
      <p:regular r:id="rId27"/>
    </p:embeddedFont>
    <p:embeddedFont>
      <p:font typeface="Prompt Medium"/>
      <p:regular r:id="rId28"/>
    </p:embeddedFont>
    <p:embeddedFont>
      <p:font typeface="Prompt Medium"/>
      <p:regular r:id="rId29"/>
    </p:embeddedFont>
    <p:embeddedFont>
      <p:font typeface="Prompt Medium"/>
      <p:regular r:id="rId30"/>
    </p:embeddedFont>
    <p:embeddedFont>
      <p:font typeface="Mukta Light"/>
      <p:regular r:id="rId31"/>
    </p:embeddedFont>
    <p:embeddedFont>
      <p:font typeface="Mukta Light"/>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B0C23">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slideLayout" Target="../slideLayouts/slideLayout7.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550664" y="1654150"/>
            <a:ext cx="4613672" cy="764977"/>
          </a:xfrm>
          <a:prstGeom prst="rect">
            <a:avLst/>
          </a:prstGeom>
          <a:noFill/>
          <a:ln/>
        </p:spPr>
        <p:txBody>
          <a:bodyPr wrap="squar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SVG Embedded Semantic Metadata (SESM)</a:t>
            </a:r>
            <a:endParaRPr lang="en-US" sz="2400" dirty="0"/>
          </a:p>
        </p:txBody>
      </p:sp>
      <p:sp>
        <p:nvSpPr>
          <p:cNvPr id="4" name="Text 1"/>
          <p:cNvSpPr/>
          <p:nvPr/>
        </p:nvSpPr>
        <p:spPr>
          <a:xfrm>
            <a:off x="550664" y="2625626"/>
            <a:ext cx="4613672"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 standard for embedding structured metadata and instructions directly inside SVG files — turning visual assets into self-describing, machine-readable artifacts.</a:t>
            </a:r>
            <a:endParaRPr lang="en-US" sz="1050" dirty="0"/>
          </a:p>
        </p:txBody>
      </p:sp>
      <p:sp>
        <p:nvSpPr>
          <p:cNvPr id="5" name="Shape 2"/>
          <p:cNvSpPr/>
          <p:nvPr/>
        </p:nvSpPr>
        <p:spPr>
          <a:xfrm>
            <a:off x="550664" y="3221013"/>
            <a:ext cx="694655" cy="268337"/>
          </a:xfrm>
          <a:prstGeom prst="roundRect">
            <a:avLst>
              <a:gd name="adj" fmla="val 17240"/>
            </a:avLst>
          </a:prstGeom>
          <a:noFill/>
          <a:ln w="4763">
            <a:solidFill>
              <a:srgbClr val="A95B95"/>
            </a:solidFill>
            <a:prstDash val="solid"/>
          </a:ln>
        </p:spPr>
      </p:sp>
      <p:sp>
        <p:nvSpPr>
          <p:cNvPr id="6" name="Text 3"/>
          <p:cNvSpPr/>
          <p:nvPr/>
        </p:nvSpPr>
        <p:spPr>
          <a:xfrm>
            <a:off x="638026" y="3267075"/>
            <a:ext cx="519931" cy="176213"/>
          </a:xfrm>
          <a:prstGeom prst="rect">
            <a:avLst/>
          </a:prstGeom>
          <a:noFill/>
          <a:ln/>
        </p:spPr>
        <p:txBody>
          <a:bodyPr wrap="none" lIns="0" tIns="0" rIns="0" bIns="0" rtlCol="0" anchor="t"/>
          <a:lstStyle/>
          <a:p>
            <a:pPr algn="l" indent="0" marL="0">
              <a:lnSpc>
                <a:spcPts val="1350"/>
              </a:lnSpc>
              <a:buNone/>
            </a:pPr>
            <a:r>
              <a:rPr lang="en-US" sz="850" dirty="0">
                <a:solidFill>
                  <a:srgbClr val="A95B95"/>
                </a:solidFill>
                <a:latin typeface="Mukta Light" pitchFamily="34" charset="0"/>
                <a:ea typeface="Mukta Light" pitchFamily="34" charset="-122"/>
                <a:cs typeface="Mukta Light" pitchFamily="34" charset="-120"/>
              </a:rPr>
              <a:t>DRAFT V0.2</a:t>
            </a:r>
            <a:endParaRPr lang="en-US" sz="850" dirty="0"/>
          </a:p>
        </p:txBody>
      </p:sp>
      <p:sp>
        <p:nvSpPr>
          <p:cNvPr id="7" name="Shape 4"/>
          <p:cNvSpPr/>
          <p:nvPr/>
        </p:nvSpPr>
        <p:spPr>
          <a:xfrm>
            <a:off x="1314152" y="3221013"/>
            <a:ext cx="1258714" cy="268337"/>
          </a:xfrm>
          <a:prstGeom prst="roundRect">
            <a:avLst>
              <a:gd name="adj" fmla="val 17240"/>
            </a:avLst>
          </a:prstGeom>
          <a:noFill/>
          <a:ln w="4763">
            <a:solidFill>
              <a:srgbClr val="A95B95"/>
            </a:solidFill>
            <a:prstDash val="solid"/>
          </a:ln>
        </p:spPr>
      </p:sp>
      <p:sp>
        <p:nvSpPr>
          <p:cNvPr id="8" name="Text 5"/>
          <p:cNvSpPr/>
          <p:nvPr/>
        </p:nvSpPr>
        <p:spPr>
          <a:xfrm>
            <a:off x="1401514" y="3267075"/>
            <a:ext cx="1083990" cy="176213"/>
          </a:xfrm>
          <a:prstGeom prst="rect">
            <a:avLst/>
          </a:prstGeom>
          <a:noFill/>
          <a:ln/>
        </p:spPr>
        <p:txBody>
          <a:bodyPr wrap="none" lIns="0" tIns="0" rIns="0" bIns="0" rtlCol="0" anchor="t"/>
          <a:lstStyle/>
          <a:p>
            <a:pPr algn="l" indent="0" marL="0">
              <a:lnSpc>
                <a:spcPts val="1350"/>
              </a:lnSpc>
              <a:buNone/>
            </a:pPr>
            <a:r>
              <a:rPr lang="en-US" sz="850" dirty="0">
                <a:solidFill>
                  <a:srgbClr val="A95B95"/>
                </a:solidFill>
                <a:latin typeface="Mukta Light" pitchFamily="34" charset="0"/>
                <a:ea typeface="Mukta Light" pitchFamily="34" charset="-122"/>
                <a:cs typeface="Mukta Light" pitchFamily="34" charset="-120"/>
              </a:rPr>
              <a:t>ASSET-LEVEL METADATA</a:t>
            </a:r>
            <a:endParaRPr lang="en-US" sz="850" dirty="0"/>
          </a:p>
        </p:txBody>
      </p:sp>
      <p:sp>
        <p:nvSpPr>
          <p:cNvPr id="9" name="Shape 6"/>
          <p:cNvSpPr/>
          <p:nvPr/>
        </p:nvSpPr>
        <p:spPr>
          <a:xfrm>
            <a:off x="2641699" y="3221013"/>
            <a:ext cx="1037630" cy="268337"/>
          </a:xfrm>
          <a:prstGeom prst="roundRect">
            <a:avLst>
              <a:gd name="adj" fmla="val 17240"/>
            </a:avLst>
          </a:prstGeom>
          <a:noFill/>
          <a:ln w="4763">
            <a:solidFill>
              <a:srgbClr val="A95B95"/>
            </a:solidFill>
            <a:prstDash val="solid"/>
          </a:ln>
        </p:spPr>
      </p:sp>
      <p:sp>
        <p:nvSpPr>
          <p:cNvPr id="10" name="Text 7"/>
          <p:cNvSpPr/>
          <p:nvPr/>
        </p:nvSpPr>
        <p:spPr>
          <a:xfrm>
            <a:off x="2729061" y="3267075"/>
            <a:ext cx="862905" cy="176213"/>
          </a:xfrm>
          <a:prstGeom prst="rect">
            <a:avLst/>
          </a:prstGeom>
          <a:noFill/>
          <a:ln/>
        </p:spPr>
        <p:txBody>
          <a:bodyPr wrap="none" lIns="0" tIns="0" rIns="0" bIns="0" rtlCol="0" anchor="t"/>
          <a:lstStyle/>
          <a:p>
            <a:pPr algn="l" indent="0" marL="0">
              <a:lnSpc>
                <a:spcPts val="1350"/>
              </a:lnSpc>
              <a:buNone/>
            </a:pPr>
            <a:r>
              <a:rPr lang="en-US" sz="850" dirty="0">
                <a:solidFill>
                  <a:srgbClr val="A95B95"/>
                </a:solidFill>
                <a:latin typeface="Mukta Light" pitchFamily="34" charset="0"/>
                <a:ea typeface="Mukta Light" pitchFamily="34" charset="-122"/>
                <a:cs typeface="Mukta Light" pitchFamily="34" charset="-120"/>
              </a:rPr>
              <a:t>APTLANTIS STUDIO</a:t>
            </a:r>
            <a:endParaRPr lang="en-US" sz="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550664" y="904131"/>
            <a:ext cx="6229424"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The ui Object — Runtime Placement Hints</a:t>
            </a:r>
            <a:endParaRPr lang="en-US" sz="2400" dirty="0"/>
          </a:p>
        </p:txBody>
      </p:sp>
      <p:sp>
        <p:nvSpPr>
          <p:cNvPr id="3" name="Text 1"/>
          <p:cNvSpPr/>
          <p:nvPr/>
        </p:nvSpPr>
        <p:spPr>
          <a:xfrm>
            <a:off x="550664" y="1561951"/>
            <a:ext cx="8042672" cy="229791"/>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The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ui</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object provides hints for runtime placement and layout. These are hints, not requirements.</a:t>
            </a:r>
            <a:endParaRPr lang="en-US" sz="1050" dirty="0"/>
          </a:p>
        </p:txBody>
      </p:sp>
      <p:sp>
        <p:nvSpPr>
          <p:cNvPr id="4" name="Shape 2"/>
          <p:cNvSpPr/>
          <p:nvPr/>
        </p:nvSpPr>
        <p:spPr>
          <a:xfrm>
            <a:off x="451545" y="1946597"/>
            <a:ext cx="4051622" cy="2292772"/>
          </a:xfrm>
          <a:prstGeom prst="roundRect">
            <a:avLst>
              <a:gd name="adj" fmla="val 4324"/>
            </a:avLst>
          </a:prstGeom>
          <a:solidFill>
            <a:srgbClr val="A95B95">
              <a:alpha val="95000"/>
            </a:srgbClr>
          </a:solidFill>
          <a:ln/>
        </p:spPr>
      </p:sp>
      <p:sp>
        <p:nvSpPr>
          <p:cNvPr id="5" name="Text 3"/>
          <p:cNvSpPr/>
          <p:nvPr/>
        </p:nvSpPr>
        <p:spPr>
          <a:xfrm>
            <a:off x="589211" y="2084263"/>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000000"/>
                </a:solidFill>
                <a:latin typeface="Prompt Medium" pitchFamily="34" charset="0"/>
                <a:ea typeface="Prompt Medium" pitchFamily="34" charset="-122"/>
                <a:cs typeface="Prompt Medium" pitchFamily="34" charset="-120"/>
              </a:rPr>
              <a:t>Key Fields</a:t>
            </a:r>
            <a:endParaRPr lang="en-US" sz="1200" dirty="0"/>
          </a:p>
        </p:txBody>
      </p:sp>
      <p:sp>
        <p:nvSpPr>
          <p:cNvPr id="6" name="Text 4"/>
          <p:cNvSpPr/>
          <p:nvPr/>
        </p:nvSpPr>
        <p:spPr>
          <a:xfrm>
            <a:off x="589211" y="2413174"/>
            <a:ext cx="3776290" cy="1283866"/>
          </a:xfrm>
          <a:prstGeom prst="rect">
            <a:avLst/>
          </a:prstGeom>
          <a:noFill/>
          <a:ln/>
        </p:spPr>
        <p:txBody>
          <a:bodyPr wrap="square" lIns="0" tIns="0" rIns="0" bIns="0" rtlCol="0" anchor="t"/>
          <a:lstStyle/>
          <a:p>
            <a:pPr algn="l" marL="342900" indent="-342900">
              <a:lnSpc>
                <a:spcPts val="1700"/>
              </a:lnSpc>
              <a:buSzPct val="100000"/>
              <a:buChar char="•"/>
            </a:pPr>
            <a:r>
              <a:rPr lang="en-US" sz="1050" dirty="0">
                <a:solidFill>
                  <a:srgbClr val="000000"/>
                </a:solidFill>
                <a:highlight>
                  <a:srgbClr val="B668A2"/>
                </a:highlight>
                <a:latin typeface="Consolas" pitchFamily="34" charset="0"/>
                <a:ea typeface="Consolas" pitchFamily="34" charset="-122"/>
                <a:cs typeface="Consolas" pitchFamily="34" charset="-120"/>
              </a:rPr>
              <a:t>component_type</a:t>
            </a:r>
            <a:pPr algn="l" marL="342900" indent="-342900">
              <a:lnSpc>
                <a:spcPts val="1700"/>
              </a:lnSpc>
              <a:buSzPct val="100000"/>
              <a:buChar char="•"/>
            </a:pPr>
            <a:r>
              <a:rPr lang="en-US" sz="1050" dirty="0">
                <a:solidFill>
                  <a:srgbClr val="000000"/>
                </a:solidFill>
                <a:latin typeface="Mukta Light" pitchFamily="34" charset="0"/>
                <a:ea typeface="Mukta Light" pitchFamily="34" charset="-122"/>
                <a:cs typeface="Mukta Light" pitchFamily="34" charset="-120"/>
              </a:rPr>
              <a:t>: panel, card, badge, hero, graph-node</a:t>
            </a:r>
            <a:endParaRPr lang="en-US" sz="1050" dirty="0"/>
          </a:p>
          <a:p>
            <a:pPr algn="l" marL="342900" indent="-342900">
              <a:lnSpc>
                <a:spcPts val="1700"/>
              </a:lnSpc>
              <a:buSzPct val="100000"/>
              <a:buChar char="•"/>
            </a:pPr>
            <a:r>
              <a:rPr lang="en-US" sz="1050" dirty="0">
                <a:solidFill>
                  <a:srgbClr val="000000"/>
                </a:solidFill>
                <a:highlight>
                  <a:srgbClr val="B668A2"/>
                </a:highlight>
                <a:latin typeface="Consolas" pitchFamily="34" charset="0"/>
                <a:ea typeface="Consolas" pitchFamily="34" charset="-122"/>
                <a:cs typeface="Consolas" pitchFamily="34" charset="-120"/>
              </a:rPr>
              <a:t>preferred_layout</a:t>
            </a:r>
            <a:pPr algn="l" marL="342900" indent="-342900">
              <a:lnSpc>
                <a:spcPts val="1700"/>
              </a:lnSpc>
              <a:buSzPct val="100000"/>
              <a:buChar char="•"/>
            </a:pPr>
            <a:r>
              <a:rPr lang="en-US" sz="1050" dirty="0">
                <a:solidFill>
                  <a:srgbClr val="000000"/>
                </a:solidFill>
                <a:latin typeface="Mukta Light" pitchFamily="34" charset="0"/>
                <a:ea typeface="Mukta Light" pitchFamily="34" charset="-122"/>
                <a:cs typeface="Mukta Light" pitchFamily="34" charset="-120"/>
              </a:rPr>
              <a:t>: artifact-card, logo-left-text-right, centered</a:t>
            </a:r>
            <a:endParaRPr lang="en-US" sz="1050" dirty="0"/>
          </a:p>
          <a:p>
            <a:pPr algn="l" marL="342900" indent="-342900">
              <a:lnSpc>
                <a:spcPts val="1700"/>
              </a:lnSpc>
              <a:buSzPct val="100000"/>
              <a:buChar char="•"/>
            </a:pPr>
            <a:r>
              <a:rPr lang="en-US" sz="1050" dirty="0">
                <a:solidFill>
                  <a:srgbClr val="000000"/>
                </a:solidFill>
                <a:highlight>
                  <a:srgbClr val="B668A2"/>
                </a:highlight>
                <a:latin typeface="Consolas" pitchFamily="34" charset="0"/>
                <a:ea typeface="Consolas" pitchFamily="34" charset="-122"/>
                <a:cs typeface="Consolas" pitchFamily="34" charset="-120"/>
              </a:rPr>
              <a:t>preferred_regions</a:t>
            </a:r>
            <a:pPr algn="l" marL="342900" indent="-342900">
              <a:lnSpc>
                <a:spcPts val="1700"/>
              </a:lnSpc>
              <a:buSzPct val="100000"/>
              <a:buChar char="•"/>
            </a:pPr>
            <a:r>
              <a:rPr lang="en-US" sz="1050" dirty="0">
                <a:solidFill>
                  <a:srgbClr val="000000"/>
                </a:solidFill>
                <a:latin typeface="Mukta Light" pitchFamily="34" charset="0"/>
                <a:ea typeface="Mukta Light" pitchFamily="34" charset="-122"/>
                <a:cs typeface="Mukta Light" pitchFamily="34" charset="-120"/>
              </a:rPr>
              <a:t> / </a:t>
            </a:r>
            <a:pPr algn="l" marL="342900" indent="-342900">
              <a:lnSpc>
                <a:spcPts val="1700"/>
              </a:lnSpc>
              <a:buSzPct val="100000"/>
              <a:buChar char="•"/>
            </a:pPr>
            <a:r>
              <a:rPr lang="en-US" sz="1050" dirty="0">
                <a:solidFill>
                  <a:srgbClr val="000000"/>
                </a:solidFill>
                <a:highlight>
                  <a:srgbClr val="B668A2"/>
                </a:highlight>
                <a:latin typeface="Consolas" pitchFamily="34" charset="0"/>
                <a:ea typeface="Consolas" pitchFamily="34" charset="-122"/>
                <a:cs typeface="Consolas" pitchFamily="34" charset="-120"/>
              </a:rPr>
              <a:t>avoid_regions</a:t>
            </a:r>
            <a:endParaRPr lang="en-US" sz="1050" dirty="0"/>
          </a:p>
          <a:p>
            <a:pPr algn="l" marL="342900" indent="-342900">
              <a:lnSpc>
                <a:spcPts val="1700"/>
              </a:lnSpc>
              <a:buSzPct val="100000"/>
              <a:buChar char="•"/>
            </a:pPr>
            <a:r>
              <a:rPr lang="en-US" sz="1050" dirty="0">
                <a:solidFill>
                  <a:srgbClr val="000000"/>
                </a:solidFill>
                <a:highlight>
                  <a:srgbClr val="B668A2"/>
                </a:highlight>
                <a:latin typeface="Consolas" pitchFamily="34" charset="0"/>
                <a:ea typeface="Consolas" pitchFamily="34" charset="-122"/>
                <a:cs typeface="Consolas" pitchFamily="34" charset="-120"/>
              </a:rPr>
              <a:t>responsive_behavior</a:t>
            </a:r>
            <a:pPr algn="l" marL="342900" indent="-342900">
              <a:lnSpc>
                <a:spcPts val="1700"/>
              </a:lnSpc>
              <a:buSzPct val="100000"/>
              <a:buChar char="•"/>
            </a:pPr>
            <a:r>
              <a:rPr lang="en-US" sz="1050" dirty="0">
                <a:solidFill>
                  <a:srgbClr val="000000"/>
                </a:solidFill>
                <a:latin typeface="Mukta Light" pitchFamily="34" charset="0"/>
                <a:ea typeface="Mukta Light" pitchFamily="34" charset="-122"/>
                <a:cs typeface="Mukta Light" pitchFamily="34" charset="-120"/>
              </a:rPr>
              <a:t>: preserve-aspect-ratio, crop-safe, scale-to-fit</a:t>
            </a:r>
            <a:endParaRPr lang="en-US" sz="1050" dirty="0"/>
          </a:p>
        </p:txBody>
      </p:sp>
      <p:sp>
        <p:nvSpPr>
          <p:cNvPr id="7" name="Text 5"/>
          <p:cNvSpPr/>
          <p:nvPr/>
        </p:nvSpPr>
        <p:spPr>
          <a:xfrm>
            <a:off x="4744715" y="2084263"/>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Interaction Hints</a:t>
            </a:r>
            <a:endParaRPr lang="en-US" sz="1200" dirty="0"/>
          </a:p>
        </p:txBody>
      </p:sp>
      <p:sp>
        <p:nvSpPr>
          <p:cNvPr id="8" name="Text 6"/>
          <p:cNvSpPr/>
          <p:nvPr/>
        </p:nvSpPr>
        <p:spPr>
          <a:xfrm>
            <a:off x="4744715" y="2413174"/>
            <a:ext cx="3853383" cy="785664"/>
          </a:xfrm>
          <a:prstGeom prst="rect">
            <a:avLst/>
          </a:prstGeom>
          <a:noFill/>
          <a:ln/>
        </p:spPr>
        <p:txBody>
          <a:bodyPr wrap="square" lIns="0" tIns="0" rIns="0" bIns="0" rtlCol="0" anchor="t"/>
          <a:lstStyle/>
          <a:p>
            <a:pPr algn="l" marL="342900" indent="-342900">
              <a:lnSpc>
                <a:spcPts val="1700"/>
              </a:lnSpc>
              <a:buSzPct val="100000"/>
              <a:buChar char="•"/>
            </a:pPr>
            <a:r>
              <a:rPr lang="en-US" sz="1050" dirty="0">
                <a:solidFill>
                  <a:srgbClr val="DAD8E9"/>
                </a:solidFill>
                <a:highlight>
                  <a:srgbClr val="181930"/>
                </a:highlight>
                <a:latin typeface="Consolas" pitchFamily="34" charset="0"/>
                <a:ea typeface="Consolas" pitchFamily="34" charset="-122"/>
                <a:cs typeface="Consolas" pitchFamily="34" charset="-120"/>
              </a:rPr>
              <a:t>click_target</a:t>
            </a:r>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 canonical_html</a:t>
            </a:r>
            <a:endParaRPr lang="en-US" sz="1050" dirty="0"/>
          </a:p>
          <a:p>
            <a:pPr algn="l" marL="342900" indent="-342900">
              <a:lnSpc>
                <a:spcPts val="1700"/>
              </a:lnSpc>
              <a:buSzPct val="100000"/>
              <a:buChar char="•"/>
            </a:pPr>
            <a:r>
              <a:rPr lang="en-US" sz="1050" dirty="0">
                <a:solidFill>
                  <a:srgbClr val="DAD8E9"/>
                </a:solidFill>
                <a:highlight>
                  <a:srgbClr val="181930"/>
                </a:highlight>
                <a:latin typeface="Consolas" pitchFamily="34" charset="0"/>
                <a:ea typeface="Consolas" pitchFamily="34" charset="-122"/>
                <a:cs typeface="Consolas" pitchFamily="34" charset="-120"/>
              </a:rPr>
              <a:t>hover_behavior</a:t>
            </a:r>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 show-metadata</a:t>
            </a:r>
            <a:endParaRPr lang="en-US" sz="1050" dirty="0"/>
          </a:p>
          <a:p>
            <a:pPr algn="l" marL="342900" indent="-342900">
              <a:lnSpc>
                <a:spcPts val="1700"/>
              </a:lnSpc>
              <a:buSzPct val="100000"/>
              <a:buChar char="•"/>
            </a:pPr>
            <a:r>
              <a:rPr lang="en-US" sz="1050" dirty="0">
                <a:solidFill>
                  <a:srgbClr val="DAD8E9"/>
                </a:solidFill>
                <a:highlight>
                  <a:srgbClr val="181930"/>
                </a:highlight>
                <a:latin typeface="Consolas" pitchFamily="34" charset="0"/>
                <a:ea typeface="Consolas" pitchFamily="34" charset="-122"/>
                <a:cs typeface="Consolas" pitchFamily="34" charset="-120"/>
              </a:rPr>
              <a:t>supports_focus</a:t>
            </a:r>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 true/false</a:t>
            </a:r>
            <a:endParaRPr lang="en-US" sz="1050" dirty="0"/>
          </a:p>
        </p:txBody>
      </p:sp>
      <p:sp>
        <p:nvSpPr>
          <p:cNvPr id="9" name="Text 7"/>
          <p:cNvSpPr/>
          <p:nvPr/>
        </p:nvSpPr>
        <p:spPr>
          <a:xfrm>
            <a:off x="4744715" y="3336503"/>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Dimensions</a:t>
            </a:r>
            <a:endParaRPr lang="en-US" sz="1200" dirty="0"/>
          </a:p>
        </p:txBody>
      </p:sp>
      <p:sp>
        <p:nvSpPr>
          <p:cNvPr id="10" name="Text 8"/>
          <p:cNvSpPr/>
          <p:nvPr/>
        </p:nvSpPr>
        <p:spPr>
          <a:xfrm>
            <a:off x="4744715" y="3665413"/>
            <a:ext cx="3853383" cy="450056"/>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Intended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width</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height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aspect_ratio</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for the rendered component.</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716235"/>
            <a:ext cx="305960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crawl &amp; llm Objects</a:t>
            </a:r>
            <a:endParaRPr lang="en-US" sz="2400" dirty="0"/>
          </a:p>
        </p:txBody>
      </p:sp>
      <p:sp>
        <p:nvSpPr>
          <p:cNvPr id="4" name="Shape 1"/>
          <p:cNvSpPr/>
          <p:nvPr/>
        </p:nvSpPr>
        <p:spPr>
          <a:xfrm>
            <a:off x="3979664" y="1305223"/>
            <a:ext cx="4613672" cy="1487388"/>
          </a:xfrm>
          <a:prstGeom prst="roundRect">
            <a:avLst>
              <a:gd name="adj" fmla="val 6148"/>
            </a:avLst>
          </a:prstGeom>
          <a:solidFill>
            <a:srgbClr val="0B0C23">
              <a:alpha val="95000"/>
            </a:srgbClr>
          </a:solidFill>
          <a:ln w="19050">
            <a:solidFill>
              <a:srgbClr val="6D4562"/>
            </a:solidFill>
            <a:prstDash val="solid"/>
          </a:ln>
        </p:spPr>
      </p:sp>
      <p:sp>
        <p:nvSpPr>
          <p:cNvPr id="5" name="Shape 2"/>
          <p:cNvSpPr/>
          <p:nvPr/>
        </p:nvSpPr>
        <p:spPr>
          <a:xfrm>
            <a:off x="3960614" y="1305223"/>
            <a:ext cx="76200" cy="1487388"/>
          </a:xfrm>
          <a:prstGeom prst="roundRect">
            <a:avLst>
              <a:gd name="adj" fmla="val 75889"/>
            </a:avLst>
          </a:prstGeom>
          <a:solidFill>
            <a:srgbClr val="A95B95"/>
          </a:solidFill>
          <a:ln/>
        </p:spPr>
      </p:sp>
      <p:sp>
        <p:nvSpPr>
          <p:cNvPr id="6" name="Text 3"/>
          <p:cNvSpPr/>
          <p:nvPr/>
        </p:nvSpPr>
        <p:spPr>
          <a:xfrm>
            <a:off x="4193530" y="1461939"/>
            <a:ext cx="2534096"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crawl — Indexing &amp; Archival Hints</a:t>
            </a:r>
            <a:endParaRPr lang="en-US" sz="1200" dirty="0"/>
          </a:p>
        </p:txBody>
      </p:sp>
      <p:sp>
        <p:nvSpPr>
          <p:cNvPr id="7" name="Text 4"/>
          <p:cNvSpPr/>
          <p:nvPr/>
        </p:nvSpPr>
        <p:spPr>
          <a:xfrm>
            <a:off x="4193530" y="1735782"/>
            <a:ext cx="4243090" cy="900113"/>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indexable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archive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booleans signal intent.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discover_paths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lists related paths worth crawling.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canonical_group</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provides logical grouping (e.g., datasets, themes, pipelines). SESM does not replace robots.txt — crawlers must still respect host policy.</a:t>
            </a:r>
            <a:endParaRPr lang="en-US" sz="1050" dirty="0"/>
          </a:p>
        </p:txBody>
      </p:sp>
      <p:sp>
        <p:nvSpPr>
          <p:cNvPr id="8" name="Shape 5"/>
          <p:cNvSpPr/>
          <p:nvPr/>
        </p:nvSpPr>
        <p:spPr>
          <a:xfrm>
            <a:off x="3979664" y="2930277"/>
            <a:ext cx="4613672" cy="1496913"/>
          </a:xfrm>
          <a:prstGeom prst="roundRect">
            <a:avLst>
              <a:gd name="adj" fmla="val 6109"/>
            </a:avLst>
          </a:prstGeom>
          <a:solidFill>
            <a:srgbClr val="0B0C23">
              <a:alpha val="95000"/>
            </a:srgbClr>
          </a:solidFill>
          <a:ln w="19050">
            <a:solidFill>
              <a:srgbClr val="6D4562"/>
            </a:solidFill>
            <a:prstDash val="solid"/>
          </a:ln>
        </p:spPr>
      </p:sp>
      <p:sp>
        <p:nvSpPr>
          <p:cNvPr id="9" name="Shape 6"/>
          <p:cNvSpPr/>
          <p:nvPr/>
        </p:nvSpPr>
        <p:spPr>
          <a:xfrm>
            <a:off x="3960614" y="2930277"/>
            <a:ext cx="76200" cy="1496913"/>
          </a:xfrm>
          <a:prstGeom prst="roundRect">
            <a:avLst>
              <a:gd name="adj" fmla="val 75889"/>
            </a:avLst>
          </a:prstGeom>
          <a:solidFill>
            <a:srgbClr val="A95B95"/>
          </a:solidFill>
          <a:ln/>
        </p:spPr>
      </p:sp>
      <p:sp>
        <p:nvSpPr>
          <p:cNvPr id="10" name="Text 7"/>
          <p:cNvSpPr/>
          <p:nvPr/>
        </p:nvSpPr>
        <p:spPr>
          <a:xfrm>
            <a:off x="4193530" y="3086993"/>
            <a:ext cx="2342778"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llm — Language Model Context</a:t>
            </a:r>
            <a:endParaRPr lang="en-US" sz="1200" dirty="0"/>
          </a:p>
        </p:txBody>
      </p:sp>
      <p:sp>
        <p:nvSpPr>
          <p:cNvPr id="11" name="Text 8"/>
          <p:cNvSpPr/>
          <p:nvPr/>
        </p:nvSpPr>
        <p:spPr>
          <a:xfrm>
            <a:off x="4193530" y="3360837"/>
            <a:ext cx="4243090" cy="909638"/>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summary</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provides a short description.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intended_interpretation</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clarifies what the asset represents.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prompt_hints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guide LLM context-building.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avoid_interpretations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prevents common agent mistakes. Prefer explicit SESM fields over visual color inference.</a:t>
            </a:r>
            <a:endParaRPr lang="en-US" sz="10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50664" y="1293168"/>
            <a:ext cx="4348907"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links, provenance &amp; integrity</a:t>
            </a:r>
            <a:endParaRPr lang="en-US" sz="2400" dirty="0"/>
          </a:p>
        </p:txBody>
      </p:sp>
      <p:sp>
        <p:nvSpPr>
          <p:cNvPr id="3" name="Shape 1"/>
          <p:cNvSpPr/>
          <p:nvPr/>
        </p:nvSpPr>
        <p:spPr>
          <a:xfrm>
            <a:off x="550664" y="1950988"/>
            <a:ext cx="2589088" cy="1899345"/>
          </a:xfrm>
          <a:prstGeom prst="roundRect">
            <a:avLst>
              <a:gd name="adj" fmla="val 3045"/>
            </a:avLst>
          </a:prstGeom>
          <a:solidFill>
            <a:srgbClr val="542C49"/>
          </a:solidFill>
          <a:ln w="4763">
            <a:solidFill>
              <a:srgbClr val="6D4562"/>
            </a:solidFill>
            <a:prstDash val="solid"/>
          </a:ln>
        </p:spPr>
      </p:sp>
      <p:sp>
        <p:nvSpPr>
          <p:cNvPr id="4" name="Text 2"/>
          <p:cNvSpPr/>
          <p:nvPr/>
        </p:nvSpPr>
        <p:spPr>
          <a:xfrm>
            <a:off x="693093" y="209341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links</a:t>
            </a:r>
            <a:endParaRPr lang="en-US" sz="1200" dirty="0"/>
          </a:p>
        </p:txBody>
      </p:sp>
      <p:sp>
        <p:nvSpPr>
          <p:cNvPr id="5" name="Text 3"/>
          <p:cNvSpPr/>
          <p:nvPr/>
        </p:nvSpPr>
        <p:spPr>
          <a:xfrm>
            <a:off x="693093" y="2367260"/>
            <a:ext cx="2304231" cy="909638"/>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Connects the SVG to related resources: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canonical_html</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jsonld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manifest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download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torrent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source_repo</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license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snapshot_hashes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t>
            </a:r>
            <a:endParaRPr lang="en-US" sz="1050" dirty="0"/>
          </a:p>
        </p:txBody>
      </p:sp>
      <p:sp>
        <p:nvSpPr>
          <p:cNvPr id="6" name="Shape 4"/>
          <p:cNvSpPr/>
          <p:nvPr/>
        </p:nvSpPr>
        <p:spPr>
          <a:xfrm>
            <a:off x="3277419" y="1950988"/>
            <a:ext cx="2589088" cy="1899345"/>
          </a:xfrm>
          <a:prstGeom prst="roundRect">
            <a:avLst>
              <a:gd name="adj" fmla="val 3045"/>
            </a:avLst>
          </a:prstGeom>
          <a:solidFill>
            <a:srgbClr val="542C49"/>
          </a:solidFill>
          <a:ln w="4763">
            <a:solidFill>
              <a:srgbClr val="6D4562"/>
            </a:solidFill>
            <a:prstDash val="solid"/>
          </a:ln>
        </p:spPr>
      </p:sp>
      <p:sp>
        <p:nvSpPr>
          <p:cNvPr id="7" name="Text 5"/>
          <p:cNvSpPr/>
          <p:nvPr/>
        </p:nvSpPr>
        <p:spPr>
          <a:xfrm>
            <a:off x="3419847" y="209341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provenance</a:t>
            </a:r>
            <a:endParaRPr lang="en-US" sz="1200" dirty="0"/>
          </a:p>
        </p:txBody>
      </p:sp>
      <p:sp>
        <p:nvSpPr>
          <p:cNvPr id="8" name="Text 6"/>
          <p:cNvSpPr/>
          <p:nvPr/>
        </p:nvSpPr>
        <p:spPr>
          <a:xfrm>
            <a:off x="3419847" y="2367260"/>
            <a:ext cx="2304231" cy="1129903"/>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Records how the SVG was generated: generator name/version/language,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generated_at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(ISO-8601),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input_records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reproducible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flag, optional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git_commit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build_id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t>
            </a:r>
            <a:endParaRPr lang="en-US" sz="1050" dirty="0"/>
          </a:p>
        </p:txBody>
      </p:sp>
      <p:sp>
        <p:nvSpPr>
          <p:cNvPr id="9" name="Shape 7"/>
          <p:cNvSpPr/>
          <p:nvPr/>
        </p:nvSpPr>
        <p:spPr>
          <a:xfrm>
            <a:off x="6004173" y="1950988"/>
            <a:ext cx="2589088" cy="1899345"/>
          </a:xfrm>
          <a:prstGeom prst="roundRect">
            <a:avLst>
              <a:gd name="adj" fmla="val 3045"/>
            </a:avLst>
          </a:prstGeom>
          <a:solidFill>
            <a:srgbClr val="542C49"/>
          </a:solidFill>
          <a:ln w="4763">
            <a:solidFill>
              <a:srgbClr val="6D4562"/>
            </a:solidFill>
            <a:prstDash val="solid"/>
          </a:ln>
        </p:spPr>
      </p:sp>
      <p:sp>
        <p:nvSpPr>
          <p:cNvPr id="10" name="Text 8"/>
          <p:cNvSpPr/>
          <p:nvPr/>
        </p:nvSpPr>
        <p:spPr>
          <a:xfrm>
            <a:off x="6146602" y="209341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integrity</a:t>
            </a:r>
            <a:endParaRPr lang="en-US" sz="1200" dirty="0"/>
          </a:p>
        </p:txBody>
      </p:sp>
      <p:sp>
        <p:nvSpPr>
          <p:cNvPr id="11" name="Text 9"/>
          <p:cNvSpPr/>
          <p:nvPr/>
        </p:nvSpPr>
        <p:spPr>
          <a:xfrm>
            <a:off x="6146602" y="2367260"/>
            <a:ext cx="2304231" cy="1340644"/>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Non-secret integrity metadata: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content_hash</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(e.g., blake3-256), path to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manifest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signed_manifest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Not a replacement for signed manifests — prefer linking over embedding large signatures.</a:t>
            </a:r>
            <a:endParaRPr lang="en-US" sz="10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07653" y="388516"/>
            <a:ext cx="5364807" cy="352499"/>
          </a:xfrm>
          <a:prstGeom prst="rect">
            <a:avLst/>
          </a:prstGeom>
          <a:noFill/>
          <a:ln/>
        </p:spPr>
        <p:txBody>
          <a:bodyPr wrap="none" lIns="0" tIns="0" rIns="0" bIns="0" rtlCol="0" anchor="t"/>
          <a:lstStyle/>
          <a:p>
            <a:pPr algn="l" indent="0" marL="0">
              <a:lnSpc>
                <a:spcPts val="2750"/>
              </a:lnSpc>
              <a:buNone/>
            </a:pPr>
            <a:r>
              <a:rPr lang="en-US" sz="2200" dirty="0">
                <a:solidFill>
                  <a:srgbClr val="C6BFEE"/>
                </a:solidFill>
                <a:latin typeface="Prompt Medium" pitchFamily="34" charset="0"/>
                <a:ea typeface="Prompt Medium" pitchFamily="34" charset="-122"/>
                <a:cs typeface="Prompt Medium" pitchFamily="34" charset="-120"/>
              </a:rPr>
              <a:t>The extra Object &amp; Vendor Extensions</a:t>
            </a:r>
            <a:endParaRPr lang="en-US" sz="2200" dirty="0"/>
          </a:p>
        </p:txBody>
      </p:sp>
      <p:sp>
        <p:nvSpPr>
          <p:cNvPr id="3" name="Text 1"/>
          <p:cNvSpPr/>
          <p:nvPr/>
        </p:nvSpPr>
        <p:spPr>
          <a:xfrm>
            <a:off x="507653" y="974973"/>
            <a:ext cx="8128695" cy="204639"/>
          </a:xfrm>
          <a:prstGeom prst="rect">
            <a:avLst/>
          </a:prstGeom>
          <a:noFill/>
          <a:ln/>
        </p:spPr>
        <p:txBody>
          <a:bodyPr wrap="none" lIns="0" tIns="0" rIns="0" bIns="0" rtlCol="0" anchor="t"/>
          <a:lstStyle/>
          <a:p>
            <a:pPr algn="l" indent="0" marL="0">
              <a:lnSpc>
                <a:spcPts val="1500"/>
              </a:lnSpc>
              <a:buNone/>
            </a:pPr>
            <a:r>
              <a:rPr lang="en-US" sz="950" dirty="0">
                <a:solidFill>
                  <a:srgbClr val="DAD8E9"/>
                </a:solidFill>
                <a:latin typeface="Mukta Light" pitchFamily="34" charset="0"/>
                <a:ea typeface="Mukta Light" pitchFamily="34" charset="-122"/>
                <a:cs typeface="Mukta Light" pitchFamily="34" charset="-120"/>
              </a:rPr>
              <a:t>The </a:t>
            </a:r>
            <a:pPr algn="l" indent="0" marL="0">
              <a:lnSpc>
                <a:spcPts val="1500"/>
              </a:lnSpc>
              <a:buNone/>
            </a:pPr>
            <a:r>
              <a:rPr lang="en-US" sz="950" dirty="0">
                <a:solidFill>
                  <a:srgbClr val="DAD8E9"/>
                </a:solidFill>
                <a:highlight>
                  <a:srgbClr val="181930"/>
                </a:highlight>
                <a:latin typeface="Consolas" pitchFamily="34" charset="0"/>
                <a:ea typeface="Consolas" pitchFamily="34" charset="-122"/>
                <a:cs typeface="Consolas" pitchFamily="34" charset="-120"/>
              </a:rPr>
              <a:t>extra</a:t>
            </a:r>
            <a:pPr algn="l" indent="0" marL="0">
              <a:lnSpc>
                <a:spcPts val="1500"/>
              </a:lnSpc>
              <a:buNone/>
            </a:pPr>
            <a:r>
              <a:rPr lang="en-US" sz="950" dirty="0">
                <a:solidFill>
                  <a:srgbClr val="DAD8E9"/>
                </a:solidFill>
                <a:latin typeface="Mukta Light" pitchFamily="34" charset="0"/>
                <a:ea typeface="Mukta Light" pitchFamily="34" charset="-122"/>
                <a:cs typeface="Mukta Light" pitchFamily="34" charset="-120"/>
              </a:rPr>
              <a:t> object is a namespace for platform-specific extensions. Vendor extensions must be namespaced to avoid collisions.</a:t>
            </a:r>
            <a:endParaRPr lang="en-US" sz="950" dirty="0"/>
          </a:p>
        </p:txBody>
      </p:sp>
      <p:sp>
        <p:nvSpPr>
          <p:cNvPr id="4" name="Shape 2"/>
          <p:cNvSpPr/>
          <p:nvPr/>
        </p:nvSpPr>
        <p:spPr>
          <a:xfrm>
            <a:off x="507653" y="1311176"/>
            <a:ext cx="8128695" cy="2595116"/>
          </a:xfrm>
          <a:prstGeom prst="roundRect">
            <a:avLst>
              <a:gd name="adj" fmla="val 2054"/>
            </a:avLst>
          </a:prstGeom>
          <a:solidFill>
            <a:srgbClr val="181930"/>
          </a:solidFill>
          <a:ln/>
        </p:spPr>
      </p:sp>
      <p:sp>
        <p:nvSpPr>
          <p:cNvPr id="5" name="Shape 3"/>
          <p:cNvSpPr/>
          <p:nvPr/>
        </p:nvSpPr>
        <p:spPr>
          <a:xfrm>
            <a:off x="501328" y="1311176"/>
            <a:ext cx="8141345" cy="2595116"/>
          </a:xfrm>
          <a:prstGeom prst="roundRect">
            <a:avLst>
              <a:gd name="adj" fmla="val 734"/>
            </a:avLst>
          </a:prstGeom>
          <a:solidFill>
            <a:srgbClr val="181930"/>
          </a:solidFill>
          <a:ln/>
        </p:spPr>
      </p:sp>
      <p:sp>
        <p:nvSpPr>
          <p:cNvPr id="6" name="Text 4"/>
          <p:cNvSpPr/>
          <p:nvPr/>
        </p:nvSpPr>
        <p:spPr>
          <a:xfrm>
            <a:off x="659978" y="1438052"/>
            <a:ext cx="7824043" cy="2341364"/>
          </a:xfrm>
          <a:prstGeom prst="rect">
            <a:avLst/>
          </a:prstGeom>
          <a:noFill/>
          <a:ln/>
        </p:spPr>
        <p:txBody>
          <a:bodyPr wrap="square" lIns="0" tIns="0" rIns="0" bIns="0" rtlCol="0" anchor="t"/>
          <a:lstStyle/>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"extra":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"vendor":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"aptlantis":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"schema_id":      "DatasetCard",</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"schema_version": "1.0.0",</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"platform":       "aptlantis-studio",</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"domain":         "www.aptlantis.studio"</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t>
            </a:r>
            <a:endParaRPr lang="en-US" sz="950" dirty="0"/>
          </a:p>
          <a:p>
            <a:pPr algn="l" indent="0" marL="0">
              <a:lnSpc>
                <a:spcPts val="150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950" dirty="0"/>
          </a:p>
        </p:txBody>
      </p:sp>
      <p:sp>
        <p:nvSpPr>
          <p:cNvPr id="7" name="Shape 5"/>
          <p:cNvSpPr/>
          <p:nvPr/>
        </p:nvSpPr>
        <p:spPr>
          <a:xfrm>
            <a:off x="507653" y="4037856"/>
            <a:ext cx="8128695" cy="717128"/>
          </a:xfrm>
          <a:prstGeom prst="roundRect">
            <a:avLst>
              <a:gd name="adj" fmla="val 7434"/>
            </a:avLst>
          </a:prstGeom>
          <a:solidFill>
            <a:srgbClr val="321A2C"/>
          </a:solidFill>
          <a:ln/>
        </p:spPr>
      </p:sp>
      <p:pic>
        <p:nvPicPr>
          <p:cNvPr id="8" name="Image 0" descr="preencoded.png">    </p:cNvPr>
          <p:cNvPicPr>
            <a:picLocks noChangeAspect="1"/>
          </p:cNvPicPr>
          <p:nvPr/>
        </p:nvPicPr>
        <p:blipFill>
          <a:blip r:embed="rId1"/>
          <a:stretch>
            <a:fillRect/>
          </a:stretch>
        </p:blipFill>
        <p:spPr>
          <a:xfrm>
            <a:off x="634529" y="4218756"/>
            <a:ext cx="158651" cy="126876"/>
          </a:xfrm>
          <a:prstGeom prst="rect">
            <a:avLst/>
          </a:prstGeom>
        </p:spPr>
      </p:pic>
      <p:sp>
        <p:nvSpPr>
          <p:cNvPr id="9" name="Text 6"/>
          <p:cNvSpPr/>
          <p:nvPr/>
        </p:nvSpPr>
        <p:spPr>
          <a:xfrm>
            <a:off x="920055" y="4186535"/>
            <a:ext cx="7589416" cy="399752"/>
          </a:xfrm>
          <a:prstGeom prst="rect">
            <a:avLst/>
          </a:prstGeom>
          <a:noFill/>
          <a:ln/>
        </p:spPr>
        <p:txBody>
          <a:bodyPr wrap="square" lIns="0" tIns="0" rIns="0" bIns="0" rtlCol="0" anchor="t"/>
          <a:lstStyle/>
          <a:p>
            <a:pPr algn="l" indent="0" marL="0">
              <a:lnSpc>
                <a:spcPts val="1500"/>
              </a:lnSpc>
              <a:buNone/>
            </a:pPr>
            <a:r>
              <a:rPr lang="en-US" sz="950" dirty="0">
                <a:solidFill>
                  <a:srgbClr val="FFFFFF"/>
                </a:solidFill>
                <a:latin typeface="Mukta Light" pitchFamily="34" charset="0"/>
                <a:ea typeface="Mukta Light" pitchFamily="34" charset="-122"/>
                <a:cs typeface="Mukta Light" pitchFamily="34" charset="-120"/>
              </a:rPr>
              <a:t>Recommended pattern: always nest under </a:t>
            </a:r>
            <a:pPr algn="l" indent="0" marL="0">
              <a:lnSpc>
                <a:spcPts val="1500"/>
              </a:lnSpc>
              <a:buNone/>
            </a:pPr>
            <a:r>
              <a:rPr lang="en-US" sz="950" dirty="0">
                <a:solidFill>
                  <a:srgbClr val="FFFFFF"/>
                </a:solidFill>
                <a:highlight>
                  <a:srgbClr val="181930"/>
                </a:highlight>
                <a:latin typeface="Consolas" pitchFamily="34" charset="0"/>
                <a:ea typeface="Consolas" pitchFamily="34" charset="-122"/>
                <a:cs typeface="Consolas" pitchFamily="34" charset="-120"/>
              </a:rPr>
              <a:t>extra.vendor.{organization_or_platform_name}</a:t>
            </a:r>
            <a:pPr algn="l" indent="0" marL="0">
              <a:lnSpc>
                <a:spcPts val="1500"/>
              </a:lnSpc>
              <a:buNone/>
            </a:pPr>
            <a:r>
              <a:rPr lang="en-US" sz="950" dirty="0">
                <a:solidFill>
                  <a:srgbClr val="FFFFFF"/>
                </a:solidFill>
                <a:latin typeface="Mukta Light" pitchFamily="34" charset="0"/>
                <a:ea typeface="Mukta Light" pitchFamily="34" charset="-122"/>
                <a:cs typeface="Mukta Light" pitchFamily="34" charset="-120"/>
              </a:rPr>
              <a:t> to prevent field collisions with future SESM versions.</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550664" y="533474"/>
            <a:ext cx="3664893"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Embedding SESM in SVG</a:t>
            </a:r>
            <a:endParaRPr lang="en-US" sz="2400" dirty="0"/>
          </a:p>
        </p:txBody>
      </p:sp>
      <p:sp>
        <p:nvSpPr>
          <p:cNvPr id="3" name="Text 1"/>
          <p:cNvSpPr/>
          <p:nvPr/>
        </p:nvSpPr>
        <p:spPr>
          <a:xfrm>
            <a:off x="550664" y="1191295"/>
            <a:ext cx="8042672" cy="450056"/>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SESM metadata must be embedded inside an SVG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&lt;metadata&gt;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element with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id="sesm"</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Only one SESM block per SVG. Agents parse the first and ignore the rest.</a:t>
            </a:r>
            <a:endParaRPr lang="en-US" sz="1050" dirty="0"/>
          </a:p>
        </p:txBody>
      </p:sp>
      <p:sp>
        <p:nvSpPr>
          <p:cNvPr id="4" name="Text 2"/>
          <p:cNvSpPr/>
          <p:nvPr/>
        </p:nvSpPr>
        <p:spPr>
          <a:xfrm>
            <a:off x="550664" y="1933873"/>
            <a:ext cx="2184797"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CDATA Form (Recommended)</a:t>
            </a:r>
            <a:endParaRPr lang="en-US" sz="1200" dirty="0"/>
          </a:p>
        </p:txBody>
      </p:sp>
      <p:sp>
        <p:nvSpPr>
          <p:cNvPr id="5" name="Text 3"/>
          <p:cNvSpPr/>
          <p:nvPr/>
        </p:nvSpPr>
        <p:spPr>
          <a:xfrm>
            <a:off x="550664" y="2262783"/>
            <a:ext cx="3853383"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Use when templates are processed by XML-aware tools or special characters may appear in JSON strings.</a:t>
            </a:r>
            <a:endParaRPr lang="en-US" sz="1050" dirty="0"/>
          </a:p>
        </p:txBody>
      </p:sp>
      <p:sp>
        <p:nvSpPr>
          <p:cNvPr id="6" name="Shape 4"/>
          <p:cNvSpPr/>
          <p:nvPr/>
        </p:nvSpPr>
        <p:spPr>
          <a:xfrm>
            <a:off x="550664" y="2858170"/>
            <a:ext cx="3853383" cy="1596926"/>
          </a:xfrm>
          <a:prstGeom prst="roundRect">
            <a:avLst>
              <a:gd name="adj" fmla="val 3621"/>
            </a:avLst>
          </a:prstGeom>
          <a:solidFill>
            <a:srgbClr val="181930"/>
          </a:solidFill>
          <a:ln/>
        </p:spPr>
      </p:sp>
      <p:sp>
        <p:nvSpPr>
          <p:cNvPr id="7" name="Shape 5"/>
          <p:cNvSpPr/>
          <p:nvPr/>
        </p:nvSpPr>
        <p:spPr>
          <a:xfrm>
            <a:off x="543818" y="2858170"/>
            <a:ext cx="3867076" cy="1596926"/>
          </a:xfrm>
          <a:prstGeom prst="roundRect">
            <a:avLst>
              <a:gd name="adj" fmla="val 1293"/>
            </a:avLst>
          </a:prstGeom>
          <a:solidFill>
            <a:srgbClr val="181930"/>
          </a:solidFill>
          <a:ln/>
        </p:spPr>
      </p:sp>
      <p:sp>
        <p:nvSpPr>
          <p:cNvPr id="8" name="Text 6"/>
          <p:cNvSpPr/>
          <p:nvPr/>
        </p:nvSpPr>
        <p:spPr>
          <a:xfrm>
            <a:off x="715863" y="2995836"/>
            <a:ext cx="3522985" cy="1321594"/>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&lt;metadata id="sesm"&gt;&lt;![CDATA[</a:t>
            </a:r>
            <a:endParaRPr lang="en-US" sz="1050" dirty="0"/>
          </a:p>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1050" dirty="0"/>
          </a:p>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  "sesm_version": "0.2.0",</a:t>
            </a:r>
            <a:endParaRPr lang="en-US" sz="1050" dirty="0"/>
          </a:p>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  "asset": { "role": "dataset-card" }</a:t>
            </a:r>
            <a:endParaRPr lang="en-US" sz="1050" dirty="0"/>
          </a:p>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1050" dirty="0"/>
          </a:p>
          <a:p>
            <a:pPr algn="l" indent="0" marL="0">
              <a:lnSpc>
                <a:spcPts val="1700"/>
              </a:lnSpc>
              <a:buNone/>
            </a:pPr>
            <a:r>
              <a:rPr lang="en-US" sz="1050" dirty="0">
                <a:solidFill>
                  <a:srgbClr val="DAD8E9"/>
                </a:solidFill>
                <a:highlight>
                  <a:srgbClr val="181930"/>
                </a:highlight>
                <a:latin typeface="Consolas Light" pitchFamily="34" charset="0"/>
                <a:ea typeface="Consolas Light" pitchFamily="34" charset="-122"/>
                <a:cs typeface="Consolas Light" pitchFamily="34" charset="-120"/>
              </a:rPr>
              <a:t>]]&gt;&lt;/metadata&gt;</a:t>
            </a:r>
            <a:endParaRPr lang="en-US" sz="1050" dirty="0"/>
          </a:p>
        </p:txBody>
      </p:sp>
      <p:sp>
        <p:nvSpPr>
          <p:cNvPr id="9" name="Text 7"/>
          <p:cNvSpPr/>
          <p:nvPr/>
        </p:nvSpPr>
        <p:spPr>
          <a:xfrm>
            <a:off x="4744715" y="1933873"/>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Raw JSON Form</a:t>
            </a:r>
            <a:endParaRPr lang="en-US" sz="1200" dirty="0"/>
          </a:p>
        </p:txBody>
      </p:sp>
      <p:sp>
        <p:nvSpPr>
          <p:cNvPr id="10" name="Text 8"/>
          <p:cNvSpPr/>
          <p:nvPr/>
        </p:nvSpPr>
        <p:spPr>
          <a:xfrm>
            <a:off x="4744715" y="2262783"/>
            <a:ext cx="3853383"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Acceptable when the toolchain safely preserves the JSON without XML escaping issues.</a:t>
            </a:r>
            <a:endParaRPr lang="en-US" sz="1050" dirty="0"/>
          </a:p>
        </p:txBody>
      </p:sp>
      <p:sp>
        <p:nvSpPr>
          <p:cNvPr id="11" name="Shape 9"/>
          <p:cNvSpPr/>
          <p:nvPr/>
        </p:nvSpPr>
        <p:spPr>
          <a:xfrm>
            <a:off x="4744715" y="2858170"/>
            <a:ext cx="3853383" cy="1376660"/>
          </a:xfrm>
          <a:prstGeom prst="roundRect">
            <a:avLst>
              <a:gd name="adj" fmla="val 4201"/>
            </a:avLst>
          </a:prstGeom>
          <a:solidFill>
            <a:srgbClr val="181930"/>
          </a:solidFill>
          <a:ln/>
        </p:spPr>
      </p:sp>
      <p:sp>
        <p:nvSpPr>
          <p:cNvPr id="12" name="Shape 10"/>
          <p:cNvSpPr/>
          <p:nvPr/>
        </p:nvSpPr>
        <p:spPr>
          <a:xfrm>
            <a:off x="4737869" y="2858170"/>
            <a:ext cx="3867076" cy="1376660"/>
          </a:xfrm>
          <a:prstGeom prst="roundRect">
            <a:avLst>
              <a:gd name="adj" fmla="val 1500"/>
            </a:avLst>
          </a:prstGeom>
          <a:solidFill>
            <a:srgbClr val="181930"/>
          </a:solidFill>
          <a:ln/>
        </p:spPr>
      </p:sp>
      <p:sp>
        <p:nvSpPr>
          <p:cNvPr id="13" name="Text 11"/>
          <p:cNvSpPr/>
          <p:nvPr/>
        </p:nvSpPr>
        <p:spPr>
          <a:xfrm>
            <a:off x="4909914" y="2995836"/>
            <a:ext cx="3522985" cy="1101328"/>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Consolas Light" pitchFamily="34" charset="0"/>
                <a:ea typeface="Consolas Light" pitchFamily="34" charset="-122"/>
                <a:cs typeface="Consolas Light" pitchFamily="34" charset="-120"/>
              </a:rPr>
              <a:t>&lt;metadata id="sesm"&gt;</a:t>
            </a:r>
            <a:endParaRPr lang="en-US" sz="1050" dirty="0"/>
          </a:p>
          <a:p>
            <a:pPr algn="l" indent="0" marL="0">
              <a:lnSpc>
                <a:spcPts val="1700"/>
              </a:lnSpc>
              <a:buNone/>
            </a:pPr>
            <a:r>
              <a:rPr lang="en-US" sz="1050" dirty="0">
                <a:solidFill>
                  <a:srgbClr val="DAD8E9"/>
                </a:solidFill>
                <a:latin typeface="Consolas Light" pitchFamily="34" charset="0"/>
                <a:ea typeface="Consolas Light" pitchFamily="34" charset="-122"/>
                <a:cs typeface="Consolas Light" pitchFamily="34" charset="-120"/>
              </a:rPr>
              <a:t>{</a:t>
            </a:r>
            <a:endParaRPr lang="en-US" sz="1050" dirty="0"/>
          </a:p>
          <a:p>
            <a:pPr algn="l" indent="0" marL="0">
              <a:lnSpc>
                <a:spcPts val="1700"/>
              </a:lnSpc>
              <a:buNone/>
            </a:pPr>
            <a:r>
              <a:rPr lang="en-US" sz="1050" dirty="0">
                <a:solidFill>
                  <a:srgbClr val="DAD8E9"/>
                </a:solidFill>
                <a:latin typeface="Consolas Light" pitchFamily="34" charset="0"/>
                <a:ea typeface="Consolas Light" pitchFamily="34" charset="-122"/>
                <a:cs typeface="Consolas Light" pitchFamily="34" charset="-120"/>
              </a:rPr>
              <a:t> "sesm_version": "0.2.0"</a:t>
            </a:r>
            <a:endParaRPr lang="en-US" sz="1050" dirty="0"/>
          </a:p>
          <a:p>
            <a:pPr algn="l" indent="0" marL="0">
              <a:lnSpc>
                <a:spcPts val="1700"/>
              </a:lnSpc>
              <a:buNone/>
            </a:pPr>
            <a:r>
              <a:rPr lang="en-US" sz="1050" dirty="0">
                <a:solidFill>
                  <a:srgbClr val="DAD8E9"/>
                </a:solidFill>
                <a:latin typeface="Consolas Light" pitchFamily="34" charset="0"/>
                <a:ea typeface="Consolas Light" pitchFamily="34" charset="-122"/>
                <a:cs typeface="Consolas Light" pitchFamily="34" charset="-120"/>
              </a:rPr>
              <a:t>}</a:t>
            </a:r>
            <a:endParaRPr lang="en-US" sz="1050" dirty="0"/>
          </a:p>
          <a:p>
            <a:pPr algn="l" indent="0" marL="0">
              <a:lnSpc>
                <a:spcPts val="1700"/>
              </a:lnSpc>
              <a:buNone/>
            </a:pPr>
            <a:r>
              <a:rPr lang="en-US" sz="1050" dirty="0">
                <a:solidFill>
                  <a:srgbClr val="DAD8E9"/>
                </a:solidFill>
                <a:latin typeface="Consolas Light" pitchFamily="34" charset="0"/>
                <a:ea typeface="Consolas Light" pitchFamily="34" charset="-122"/>
                <a:cs typeface="Consolas Light" pitchFamily="34" charset="-120"/>
              </a:rPr>
              <a:t>&lt;/metadata&gt;</a:t>
            </a:r>
            <a:endParaRPr lang="en-US" sz="10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550664" y="440234"/>
            <a:ext cx="586873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Aptlantis Studio: Dataset Card Example</a:t>
            </a:r>
            <a:endParaRPr lang="en-US" sz="2400" dirty="0"/>
          </a:p>
        </p:txBody>
      </p:sp>
      <p:sp>
        <p:nvSpPr>
          <p:cNvPr id="3" name="Text 1"/>
          <p:cNvSpPr/>
          <p:nvPr/>
        </p:nvSpPr>
        <p:spPr>
          <a:xfrm>
            <a:off x="550664" y="1098054"/>
            <a:ext cx="8042672"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 real-world SESM block for the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Rust Code Corpus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dataset card, combining asset identity, artifact provenance, Neon Ink theme, UI hints, crawl permissions, and LLM context in a single embedded JSON object.</a:t>
            </a:r>
            <a:endParaRPr lang="en-US" sz="1050" dirty="0"/>
          </a:p>
        </p:txBody>
      </p:sp>
      <p:sp>
        <p:nvSpPr>
          <p:cNvPr id="4" name="Shape 2"/>
          <p:cNvSpPr/>
          <p:nvPr/>
        </p:nvSpPr>
        <p:spPr>
          <a:xfrm>
            <a:off x="550664" y="1899940"/>
            <a:ext cx="3952503" cy="1234306"/>
          </a:xfrm>
          <a:prstGeom prst="roundRect">
            <a:avLst>
              <a:gd name="adj" fmla="val 7408"/>
            </a:avLst>
          </a:prstGeom>
          <a:solidFill>
            <a:srgbClr val="0B0C23">
              <a:alpha val="95000"/>
            </a:srgbClr>
          </a:solidFill>
          <a:ln w="19050">
            <a:solidFill>
              <a:srgbClr val="6D4562"/>
            </a:solidFill>
            <a:prstDash val="solid"/>
          </a:ln>
        </p:spPr>
      </p:sp>
      <p:sp>
        <p:nvSpPr>
          <p:cNvPr id="5" name="Shape 3"/>
          <p:cNvSpPr/>
          <p:nvPr/>
        </p:nvSpPr>
        <p:spPr>
          <a:xfrm>
            <a:off x="550664" y="1880890"/>
            <a:ext cx="3952503" cy="76200"/>
          </a:xfrm>
          <a:prstGeom prst="roundRect">
            <a:avLst>
              <a:gd name="adj" fmla="val 75889"/>
            </a:avLst>
          </a:prstGeom>
          <a:solidFill>
            <a:srgbClr val="A95B95"/>
          </a:solidFill>
          <a:ln/>
        </p:spPr>
      </p:sp>
      <p:sp>
        <p:nvSpPr>
          <p:cNvPr id="6" name="Shape 4"/>
          <p:cNvSpPr/>
          <p:nvPr/>
        </p:nvSpPr>
        <p:spPr>
          <a:xfrm>
            <a:off x="2320379" y="1693441"/>
            <a:ext cx="412998" cy="412998"/>
          </a:xfrm>
          <a:prstGeom prst="roundRect">
            <a:avLst>
              <a:gd name="adj" fmla="val 138378"/>
            </a:avLst>
          </a:prstGeom>
          <a:solidFill>
            <a:srgbClr val="A95B95"/>
          </a:solidFill>
          <a:ln/>
        </p:spPr>
      </p:sp>
      <p:sp>
        <p:nvSpPr>
          <p:cNvPr id="7" name="Text 5"/>
          <p:cNvSpPr/>
          <p:nvPr/>
        </p:nvSpPr>
        <p:spPr>
          <a:xfrm>
            <a:off x="2444279" y="1796653"/>
            <a:ext cx="165199" cy="206499"/>
          </a:xfrm>
          <a:prstGeom prst="rect">
            <a:avLst/>
          </a:prstGeom>
          <a:noFill/>
          <a:ln/>
        </p:spPr>
        <p:txBody>
          <a:bodyPr wrap="none" lIns="0" tIns="0" rIns="0" bIns="0" rtlCol="0" anchor="ctr"/>
          <a:lstStyle/>
          <a:p>
            <a:pPr algn="ctr" indent="0" marL="0">
              <a:lnSpc>
                <a:spcPts val="2050"/>
              </a:lnSpc>
              <a:buNone/>
            </a:pPr>
            <a:r>
              <a:rPr lang="en-US" sz="1300" dirty="0">
                <a:solidFill>
                  <a:srgbClr val="FFFFFF"/>
                </a:solidFill>
                <a:latin typeface="Prompt Medium" pitchFamily="34" charset="0"/>
                <a:ea typeface="Prompt Medium" pitchFamily="34" charset="-122"/>
                <a:cs typeface="Prompt Medium" pitchFamily="34" charset="-120"/>
              </a:rPr>
              <a:t>1</a:t>
            </a:r>
            <a:endParaRPr lang="en-US" sz="1300" dirty="0"/>
          </a:p>
        </p:txBody>
      </p:sp>
      <p:sp>
        <p:nvSpPr>
          <p:cNvPr id="8" name="Text 6"/>
          <p:cNvSpPr/>
          <p:nvPr/>
        </p:nvSpPr>
        <p:spPr>
          <a:xfrm>
            <a:off x="707380" y="2244105"/>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asset</a:t>
            </a:r>
            <a:endParaRPr lang="en-US" sz="1200" dirty="0"/>
          </a:p>
        </p:txBody>
      </p:sp>
      <p:sp>
        <p:nvSpPr>
          <p:cNvPr id="9" name="Text 7"/>
          <p:cNvSpPr/>
          <p:nvPr/>
        </p:nvSpPr>
        <p:spPr>
          <a:xfrm>
            <a:off x="707380" y="2517949"/>
            <a:ext cx="3639071" cy="450056"/>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id: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rust-code-corpus-card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role: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dataset-card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tags: rust, fine-tuning, small-models</a:t>
            </a:r>
            <a:endParaRPr lang="en-US" sz="1050" dirty="0"/>
          </a:p>
        </p:txBody>
      </p:sp>
      <p:sp>
        <p:nvSpPr>
          <p:cNvPr id="10" name="Shape 8"/>
          <p:cNvSpPr/>
          <p:nvPr/>
        </p:nvSpPr>
        <p:spPr>
          <a:xfrm>
            <a:off x="4640833" y="1899940"/>
            <a:ext cx="3952503" cy="1234306"/>
          </a:xfrm>
          <a:prstGeom prst="roundRect">
            <a:avLst>
              <a:gd name="adj" fmla="val 7408"/>
            </a:avLst>
          </a:prstGeom>
          <a:solidFill>
            <a:srgbClr val="0B0C23">
              <a:alpha val="95000"/>
            </a:srgbClr>
          </a:solidFill>
          <a:ln w="19050">
            <a:solidFill>
              <a:srgbClr val="6D4562"/>
            </a:solidFill>
            <a:prstDash val="solid"/>
          </a:ln>
        </p:spPr>
      </p:sp>
      <p:sp>
        <p:nvSpPr>
          <p:cNvPr id="11" name="Shape 9"/>
          <p:cNvSpPr/>
          <p:nvPr/>
        </p:nvSpPr>
        <p:spPr>
          <a:xfrm>
            <a:off x="4640833" y="1880890"/>
            <a:ext cx="3952503" cy="76200"/>
          </a:xfrm>
          <a:prstGeom prst="roundRect">
            <a:avLst>
              <a:gd name="adj" fmla="val 75889"/>
            </a:avLst>
          </a:prstGeom>
          <a:solidFill>
            <a:srgbClr val="A95B95"/>
          </a:solidFill>
          <a:ln/>
        </p:spPr>
      </p:sp>
      <p:sp>
        <p:nvSpPr>
          <p:cNvPr id="12" name="Shape 10"/>
          <p:cNvSpPr/>
          <p:nvPr/>
        </p:nvSpPr>
        <p:spPr>
          <a:xfrm>
            <a:off x="6410548" y="1693441"/>
            <a:ext cx="412998" cy="412998"/>
          </a:xfrm>
          <a:prstGeom prst="roundRect">
            <a:avLst>
              <a:gd name="adj" fmla="val 138378"/>
            </a:avLst>
          </a:prstGeom>
          <a:solidFill>
            <a:srgbClr val="A95B95"/>
          </a:solidFill>
          <a:ln/>
        </p:spPr>
      </p:sp>
      <p:sp>
        <p:nvSpPr>
          <p:cNvPr id="13" name="Text 11"/>
          <p:cNvSpPr/>
          <p:nvPr/>
        </p:nvSpPr>
        <p:spPr>
          <a:xfrm>
            <a:off x="6534448" y="1796653"/>
            <a:ext cx="165199" cy="206499"/>
          </a:xfrm>
          <a:prstGeom prst="rect">
            <a:avLst/>
          </a:prstGeom>
          <a:noFill/>
          <a:ln/>
        </p:spPr>
        <p:txBody>
          <a:bodyPr wrap="none" lIns="0" tIns="0" rIns="0" bIns="0" rtlCol="0" anchor="ctr"/>
          <a:lstStyle/>
          <a:p>
            <a:pPr algn="ctr" indent="0" marL="0">
              <a:lnSpc>
                <a:spcPts val="2050"/>
              </a:lnSpc>
              <a:buNone/>
            </a:pPr>
            <a:r>
              <a:rPr lang="en-US" sz="1300" dirty="0">
                <a:solidFill>
                  <a:srgbClr val="FFFFFF"/>
                </a:solidFill>
                <a:latin typeface="Prompt Medium" pitchFamily="34" charset="0"/>
                <a:ea typeface="Prompt Medium" pitchFamily="34" charset="-122"/>
                <a:cs typeface="Prompt Medium" pitchFamily="34" charset="-120"/>
              </a:rPr>
              <a:t>2</a:t>
            </a:r>
            <a:endParaRPr lang="en-US" sz="1300" dirty="0"/>
          </a:p>
        </p:txBody>
      </p:sp>
      <p:sp>
        <p:nvSpPr>
          <p:cNvPr id="14" name="Text 12"/>
          <p:cNvSpPr/>
          <p:nvPr/>
        </p:nvSpPr>
        <p:spPr>
          <a:xfrm>
            <a:off x="4797549" y="2244105"/>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artifact</a:t>
            </a:r>
            <a:endParaRPr lang="en-US" sz="1200" dirty="0"/>
          </a:p>
        </p:txBody>
      </p:sp>
      <p:sp>
        <p:nvSpPr>
          <p:cNvPr id="15" name="Text 13"/>
          <p:cNvSpPr/>
          <p:nvPr/>
        </p:nvSpPr>
        <p:spPr>
          <a:xfrm>
            <a:off x="4797549" y="2517949"/>
            <a:ext cx="3639071" cy="45958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kind: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compiled-svg</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source: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datasets.jsonl</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template: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dataset-card-v1</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build: production</a:t>
            </a:r>
            <a:endParaRPr lang="en-US" sz="1050" dirty="0"/>
          </a:p>
        </p:txBody>
      </p:sp>
      <p:sp>
        <p:nvSpPr>
          <p:cNvPr id="16" name="Shape 14"/>
          <p:cNvSpPr/>
          <p:nvPr/>
        </p:nvSpPr>
        <p:spPr>
          <a:xfrm>
            <a:off x="550664" y="3478411"/>
            <a:ext cx="3952503" cy="1224781"/>
          </a:xfrm>
          <a:prstGeom prst="roundRect">
            <a:avLst>
              <a:gd name="adj" fmla="val 7466"/>
            </a:avLst>
          </a:prstGeom>
          <a:solidFill>
            <a:srgbClr val="0B0C23">
              <a:alpha val="95000"/>
            </a:srgbClr>
          </a:solidFill>
          <a:ln w="19050">
            <a:solidFill>
              <a:srgbClr val="6D4562"/>
            </a:solidFill>
            <a:prstDash val="solid"/>
          </a:ln>
        </p:spPr>
      </p:sp>
      <p:sp>
        <p:nvSpPr>
          <p:cNvPr id="17" name="Shape 15"/>
          <p:cNvSpPr/>
          <p:nvPr/>
        </p:nvSpPr>
        <p:spPr>
          <a:xfrm>
            <a:off x="550664" y="3459361"/>
            <a:ext cx="3952503" cy="76200"/>
          </a:xfrm>
          <a:prstGeom prst="roundRect">
            <a:avLst>
              <a:gd name="adj" fmla="val 75889"/>
            </a:avLst>
          </a:prstGeom>
          <a:solidFill>
            <a:srgbClr val="A95B95"/>
          </a:solidFill>
          <a:ln/>
        </p:spPr>
      </p:sp>
      <p:sp>
        <p:nvSpPr>
          <p:cNvPr id="18" name="Shape 16"/>
          <p:cNvSpPr/>
          <p:nvPr/>
        </p:nvSpPr>
        <p:spPr>
          <a:xfrm>
            <a:off x="2320379" y="3271912"/>
            <a:ext cx="412998" cy="412998"/>
          </a:xfrm>
          <a:prstGeom prst="roundRect">
            <a:avLst>
              <a:gd name="adj" fmla="val 138378"/>
            </a:avLst>
          </a:prstGeom>
          <a:solidFill>
            <a:srgbClr val="A95B95"/>
          </a:solidFill>
          <a:ln/>
        </p:spPr>
      </p:sp>
      <p:sp>
        <p:nvSpPr>
          <p:cNvPr id="19" name="Text 17"/>
          <p:cNvSpPr/>
          <p:nvPr/>
        </p:nvSpPr>
        <p:spPr>
          <a:xfrm>
            <a:off x="2444279" y="3375124"/>
            <a:ext cx="165199" cy="206499"/>
          </a:xfrm>
          <a:prstGeom prst="rect">
            <a:avLst/>
          </a:prstGeom>
          <a:noFill/>
          <a:ln/>
        </p:spPr>
        <p:txBody>
          <a:bodyPr wrap="none" lIns="0" tIns="0" rIns="0" bIns="0" rtlCol="0" anchor="ctr"/>
          <a:lstStyle/>
          <a:p>
            <a:pPr algn="ctr" indent="0" marL="0">
              <a:lnSpc>
                <a:spcPts val="2050"/>
              </a:lnSpc>
              <a:buNone/>
            </a:pPr>
            <a:r>
              <a:rPr lang="en-US" sz="1300" dirty="0">
                <a:solidFill>
                  <a:srgbClr val="FFFFFF"/>
                </a:solidFill>
                <a:latin typeface="Prompt Medium" pitchFamily="34" charset="0"/>
                <a:ea typeface="Prompt Medium" pitchFamily="34" charset="-122"/>
                <a:cs typeface="Prompt Medium" pitchFamily="34" charset="-120"/>
              </a:rPr>
              <a:t>3</a:t>
            </a:r>
            <a:endParaRPr lang="en-US" sz="1300" dirty="0"/>
          </a:p>
        </p:txBody>
      </p:sp>
      <p:sp>
        <p:nvSpPr>
          <p:cNvPr id="20" name="Text 18"/>
          <p:cNvSpPr/>
          <p:nvPr/>
        </p:nvSpPr>
        <p:spPr>
          <a:xfrm>
            <a:off x="707380" y="382257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theme</a:t>
            </a:r>
            <a:endParaRPr lang="en-US" sz="1200" dirty="0"/>
          </a:p>
        </p:txBody>
      </p:sp>
      <p:sp>
        <p:nvSpPr>
          <p:cNvPr id="21" name="Text 19"/>
          <p:cNvSpPr/>
          <p:nvPr/>
        </p:nvSpPr>
        <p:spPr>
          <a:xfrm>
            <a:off x="707380" y="4096420"/>
            <a:ext cx="3639071" cy="450056"/>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Neon Ink v0.1, dark mode, accent: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code-heat #F97316</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state: active, glow: soft</a:t>
            </a:r>
            <a:endParaRPr lang="en-US" sz="1050" dirty="0"/>
          </a:p>
        </p:txBody>
      </p:sp>
      <p:sp>
        <p:nvSpPr>
          <p:cNvPr id="22" name="Shape 20"/>
          <p:cNvSpPr/>
          <p:nvPr/>
        </p:nvSpPr>
        <p:spPr>
          <a:xfrm>
            <a:off x="4640833" y="3478411"/>
            <a:ext cx="3952503" cy="1224781"/>
          </a:xfrm>
          <a:prstGeom prst="roundRect">
            <a:avLst>
              <a:gd name="adj" fmla="val 7466"/>
            </a:avLst>
          </a:prstGeom>
          <a:solidFill>
            <a:srgbClr val="0B0C23">
              <a:alpha val="95000"/>
            </a:srgbClr>
          </a:solidFill>
          <a:ln w="19050">
            <a:solidFill>
              <a:srgbClr val="6D4562"/>
            </a:solidFill>
            <a:prstDash val="solid"/>
          </a:ln>
        </p:spPr>
      </p:sp>
      <p:sp>
        <p:nvSpPr>
          <p:cNvPr id="23" name="Shape 21"/>
          <p:cNvSpPr/>
          <p:nvPr/>
        </p:nvSpPr>
        <p:spPr>
          <a:xfrm>
            <a:off x="4640833" y="3459361"/>
            <a:ext cx="3952503" cy="76200"/>
          </a:xfrm>
          <a:prstGeom prst="roundRect">
            <a:avLst>
              <a:gd name="adj" fmla="val 75889"/>
            </a:avLst>
          </a:prstGeom>
          <a:solidFill>
            <a:srgbClr val="A95B95"/>
          </a:solidFill>
          <a:ln/>
        </p:spPr>
      </p:sp>
      <p:sp>
        <p:nvSpPr>
          <p:cNvPr id="24" name="Shape 22"/>
          <p:cNvSpPr/>
          <p:nvPr/>
        </p:nvSpPr>
        <p:spPr>
          <a:xfrm>
            <a:off x="6410548" y="3271912"/>
            <a:ext cx="412998" cy="412998"/>
          </a:xfrm>
          <a:prstGeom prst="roundRect">
            <a:avLst>
              <a:gd name="adj" fmla="val 138378"/>
            </a:avLst>
          </a:prstGeom>
          <a:solidFill>
            <a:srgbClr val="A95B95"/>
          </a:solidFill>
          <a:ln/>
        </p:spPr>
      </p:sp>
      <p:sp>
        <p:nvSpPr>
          <p:cNvPr id="25" name="Text 23"/>
          <p:cNvSpPr/>
          <p:nvPr/>
        </p:nvSpPr>
        <p:spPr>
          <a:xfrm>
            <a:off x="6534448" y="3375124"/>
            <a:ext cx="165199" cy="206499"/>
          </a:xfrm>
          <a:prstGeom prst="rect">
            <a:avLst/>
          </a:prstGeom>
          <a:noFill/>
          <a:ln/>
        </p:spPr>
        <p:txBody>
          <a:bodyPr wrap="none" lIns="0" tIns="0" rIns="0" bIns="0" rtlCol="0" anchor="ctr"/>
          <a:lstStyle/>
          <a:p>
            <a:pPr algn="ctr" indent="0" marL="0">
              <a:lnSpc>
                <a:spcPts val="2050"/>
              </a:lnSpc>
              <a:buNone/>
            </a:pPr>
            <a:r>
              <a:rPr lang="en-US" sz="1300" dirty="0">
                <a:solidFill>
                  <a:srgbClr val="FFFFFF"/>
                </a:solidFill>
                <a:latin typeface="Prompt Medium" pitchFamily="34" charset="0"/>
                <a:ea typeface="Prompt Medium" pitchFamily="34" charset="-122"/>
                <a:cs typeface="Prompt Medium" pitchFamily="34" charset="-120"/>
              </a:rPr>
              <a:t>4</a:t>
            </a:r>
            <a:endParaRPr lang="en-US" sz="1300" dirty="0"/>
          </a:p>
        </p:txBody>
      </p:sp>
      <p:sp>
        <p:nvSpPr>
          <p:cNvPr id="26" name="Text 24"/>
          <p:cNvSpPr/>
          <p:nvPr/>
        </p:nvSpPr>
        <p:spPr>
          <a:xfrm>
            <a:off x="4797549" y="382257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llm</a:t>
            </a:r>
            <a:endParaRPr lang="en-US" sz="1200" dirty="0"/>
          </a:p>
        </p:txBody>
      </p:sp>
      <p:sp>
        <p:nvSpPr>
          <p:cNvPr id="27" name="Text 25"/>
          <p:cNvSpPr/>
          <p:nvPr/>
        </p:nvSpPr>
        <p:spPr>
          <a:xfrm>
            <a:off x="4797549" y="4096420"/>
            <a:ext cx="3639071"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Summary: curated Rust fine-tuning dataset. Hint: prefer SESM state fields over visual color inference.</a:t>
            </a:r>
            <a:endParaRPr lang="en-US" sz="10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550664" y="1458739"/>
            <a:ext cx="593481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Aptlantis Studio: Theme Board Example</a:t>
            </a:r>
            <a:endParaRPr lang="en-US" sz="2400" dirty="0"/>
          </a:p>
        </p:txBody>
      </p:sp>
      <p:sp>
        <p:nvSpPr>
          <p:cNvPr id="3" name="Text 1"/>
          <p:cNvSpPr/>
          <p:nvPr/>
        </p:nvSpPr>
        <p:spPr>
          <a:xfrm>
            <a:off x="550664" y="2116559"/>
            <a:ext cx="804267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The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Neon Ink Theme Board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SVG uses SESM to document the full palette and semantic family structure of the Aptlantis Studio visual system.</a:t>
            </a:r>
            <a:endParaRPr lang="en-US" sz="10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0664" y="2491680"/>
            <a:ext cx="344165" cy="344165"/>
          </a:xfrm>
          <a:prstGeom prst="rect">
            <a:avLst/>
          </a:prstGeom>
        </p:spPr>
      </p:pic>
      <p:sp>
        <p:nvSpPr>
          <p:cNvPr id="5" name="Text 2"/>
          <p:cNvSpPr/>
          <p:nvPr/>
        </p:nvSpPr>
        <p:spPr>
          <a:xfrm>
            <a:off x="1066874" y="2491680"/>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Token Palette</a:t>
            </a:r>
            <a:endParaRPr lang="en-US" sz="1200" dirty="0"/>
          </a:p>
        </p:txBody>
      </p:sp>
      <p:sp>
        <p:nvSpPr>
          <p:cNvPr id="6" name="Text 3"/>
          <p:cNvSpPr/>
          <p:nvPr/>
        </p:nvSpPr>
        <p:spPr>
          <a:xfrm>
            <a:off x="1066874" y="2765524"/>
            <a:ext cx="3419103" cy="919163"/>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void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#050816</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base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#0B0F1A</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panel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#111827</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info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#22D3EE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process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#A78BFA</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featured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#F472B6</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success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#34D399</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important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#FACC15</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critical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#F43F5E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code-heat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#F97316</a:t>
            </a:r>
            <a:endParaRPr lang="en-US" sz="10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8023" y="2491680"/>
            <a:ext cx="344165" cy="344165"/>
          </a:xfrm>
          <a:prstGeom prst="rect">
            <a:avLst/>
          </a:prstGeom>
        </p:spPr>
      </p:pic>
      <p:sp>
        <p:nvSpPr>
          <p:cNvPr id="8" name="Text 4"/>
          <p:cNvSpPr/>
          <p:nvPr/>
        </p:nvSpPr>
        <p:spPr>
          <a:xfrm>
            <a:off x="5174233" y="2491680"/>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Semantic Families</a:t>
            </a:r>
            <a:endParaRPr lang="en-US" sz="1200" dirty="0"/>
          </a:p>
        </p:txBody>
      </p:sp>
      <p:sp>
        <p:nvSpPr>
          <p:cNvPr id="9" name="Text 5"/>
          <p:cNvSpPr/>
          <p:nvPr/>
        </p:nvSpPr>
        <p:spPr>
          <a:xfrm>
            <a:off x="5174233" y="2765524"/>
            <a:ext cx="3419103" cy="881063"/>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Nine families: clarity-orientation, trust-validation, attention-learning-anchor, risk-constraint, process-transformation, creation-build-code, discovery-creative-featured, research-experimental, canonical-archive-neutral.</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550664" y="662136"/>
            <a:ext cx="5190530"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Validation Rules &amp; Agent Behavior</a:t>
            </a:r>
            <a:endParaRPr lang="en-US" sz="2400" dirty="0"/>
          </a:p>
        </p:txBody>
      </p:sp>
      <p:sp>
        <p:nvSpPr>
          <p:cNvPr id="3" name="Text 1"/>
          <p:cNvSpPr/>
          <p:nvPr/>
        </p:nvSpPr>
        <p:spPr>
          <a:xfrm>
            <a:off x="550664" y="1388790"/>
            <a:ext cx="2503661"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Recommended Validation Checks</a:t>
            </a:r>
            <a:endParaRPr lang="en-US" sz="1200" dirty="0"/>
          </a:p>
        </p:txBody>
      </p:sp>
      <p:sp>
        <p:nvSpPr>
          <p:cNvPr id="4" name="Text 2"/>
          <p:cNvSpPr/>
          <p:nvPr/>
        </p:nvSpPr>
        <p:spPr>
          <a:xfrm>
            <a:off x="550664" y="1717700"/>
            <a:ext cx="3853383" cy="1868835"/>
          </a:xfrm>
          <a:prstGeom prst="rect">
            <a:avLst/>
          </a:prstGeom>
          <a:noFill/>
          <a:ln/>
        </p:spPr>
        <p:txBody>
          <a:bodyPr wrap="square" lIns="0" tIns="0" rIns="0" bIns="0" rtlCol="0" anchor="t"/>
          <a:lstStyle/>
          <a:p>
            <a:pPr algn="l" marL="342900" indent="-342900">
              <a:lnSpc>
                <a:spcPts val="1700"/>
              </a:lnSpc>
              <a:buSzPct val="100000"/>
              <a:buFont typeface="+mj-lt"/>
              <a:buAutoNum type="arabicPeriod" startAt="1"/>
            </a:pPr>
            <a:r>
              <a:rPr lang="en-US" sz="1050" dirty="0">
                <a:solidFill>
                  <a:srgbClr val="DAD8E9"/>
                </a:solidFill>
                <a:latin typeface="Mukta Light" pitchFamily="34" charset="0"/>
                <a:ea typeface="Mukta Light" pitchFamily="34" charset="-122"/>
                <a:cs typeface="Mukta Light" pitchFamily="34" charset="-120"/>
              </a:rPr>
              <a:t>SVG contains </a:t>
            </a:r>
            <a:pPr algn="l" marL="342900" indent="-342900">
              <a:lnSpc>
                <a:spcPts val="1700"/>
              </a:lnSpc>
              <a:buSzPct val="100000"/>
              <a:buFont typeface="+mj-lt"/>
              <a:buAutoNum type="arabicPeriod" startAt="1"/>
            </a:pPr>
            <a:r>
              <a:rPr lang="en-US" sz="1050" dirty="0">
                <a:solidFill>
                  <a:srgbClr val="DAD8E9"/>
                </a:solidFill>
                <a:highlight>
                  <a:srgbClr val="181930"/>
                </a:highlight>
                <a:latin typeface="Consolas" pitchFamily="34" charset="0"/>
                <a:ea typeface="Consolas" pitchFamily="34" charset="-122"/>
                <a:cs typeface="Consolas" pitchFamily="34" charset="-120"/>
              </a:rPr>
              <a:t>&lt;metadata id="sesm"&gt;</a:t>
            </a:r>
            <a:endParaRPr lang="en-US" sz="1050" dirty="0"/>
          </a:p>
          <a:p>
            <a:pPr algn="l" marL="342900" indent="-342900">
              <a:lnSpc>
                <a:spcPts val="1700"/>
              </a:lnSpc>
              <a:buSzPct val="100000"/>
              <a:buFont typeface="+mj-lt"/>
              <a:buAutoNum type="arabicPeriod" startAt="2"/>
            </a:pPr>
            <a:r>
              <a:rPr lang="en-US" sz="1050" dirty="0">
                <a:solidFill>
                  <a:srgbClr val="DAD8E9"/>
                </a:solidFill>
                <a:latin typeface="Mukta Light" pitchFamily="34" charset="0"/>
                <a:ea typeface="Mukta Light" pitchFamily="34" charset="-122"/>
                <a:cs typeface="Mukta Light" pitchFamily="34" charset="-120"/>
              </a:rPr>
              <a:t>Contents parse as valid JSON</a:t>
            </a:r>
            <a:endParaRPr lang="en-US" sz="1050" dirty="0"/>
          </a:p>
          <a:p>
            <a:pPr algn="l" marL="342900" indent="-342900">
              <a:lnSpc>
                <a:spcPts val="1700"/>
              </a:lnSpc>
              <a:buSzPct val="100000"/>
              <a:buFont typeface="+mj-lt"/>
              <a:buAutoNum type="arabicPeriod" startAt="3"/>
            </a:pPr>
            <a:r>
              <a:rPr lang="en-US" sz="1050" dirty="0">
                <a:solidFill>
                  <a:srgbClr val="DAD8E9"/>
                </a:solidFill>
                <a:highlight>
                  <a:srgbClr val="181930"/>
                </a:highlight>
                <a:latin typeface="Consolas" pitchFamily="34" charset="0"/>
                <a:ea typeface="Consolas" pitchFamily="34" charset="-122"/>
                <a:cs typeface="Consolas" pitchFamily="34" charset="-120"/>
              </a:rPr>
              <a:t>sesm_version</a:t>
            </a:r>
            <a:pPr algn="l" marL="342900" indent="-342900">
              <a:lnSpc>
                <a:spcPts val="1700"/>
              </a:lnSpc>
              <a:buSzPct val="100000"/>
              <a:buFont typeface="+mj-lt"/>
              <a:buAutoNum type="arabicPeriod" startAt="3"/>
            </a:pPr>
            <a:r>
              <a:rPr lang="en-US" sz="1050" dirty="0">
                <a:solidFill>
                  <a:srgbClr val="DAD8E9"/>
                </a:solidFill>
                <a:latin typeface="Mukta Light" pitchFamily="34" charset="0"/>
                <a:ea typeface="Mukta Light" pitchFamily="34" charset="-122"/>
                <a:cs typeface="Mukta Light" pitchFamily="34" charset="-120"/>
              </a:rPr>
              <a:t> exists and is a string</a:t>
            </a:r>
            <a:endParaRPr lang="en-US" sz="1050" dirty="0"/>
          </a:p>
          <a:p>
            <a:pPr algn="l" marL="342900" indent="-342900">
              <a:lnSpc>
                <a:spcPts val="1700"/>
              </a:lnSpc>
              <a:buSzPct val="100000"/>
              <a:buFont typeface="+mj-lt"/>
              <a:buAutoNum type="arabicPeriod" startAt="4"/>
            </a:pPr>
            <a:r>
              <a:rPr lang="en-US" sz="1050" dirty="0">
                <a:solidFill>
                  <a:srgbClr val="DAD8E9"/>
                </a:solidFill>
                <a:latin typeface="Mukta Light" pitchFamily="34" charset="0"/>
                <a:ea typeface="Mukta Light" pitchFamily="34" charset="-122"/>
                <a:cs typeface="Mukta Light" pitchFamily="34" charset="-120"/>
              </a:rPr>
              <a:t>Known top-level fields are objects</a:t>
            </a:r>
            <a:endParaRPr lang="en-US" sz="1050" dirty="0"/>
          </a:p>
          <a:p>
            <a:pPr algn="l" marL="342900" indent="-342900">
              <a:lnSpc>
                <a:spcPts val="1700"/>
              </a:lnSpc>
              <a:buSzPct val="100000"/>
              <a:buFont typeface="+mj-lt"/>
              <a:buAutoNum type="arabicPeriod" startAt="5"/>
            </a:pPr>
            <a:r>
              <a:rPr lang="en-US" sz="1050" dirty="0">
                <a:solidFill>
                  <a:srgbClr val="DAD8E9"/>
                </a:solidFill>
                <a:latin typeface="Mukta Light" pitchFamily="34" charset="0"/>
                <a:ea typeface="Mukta Light" pitchFamily="34" charset="-122"/>
                <a:cs typeface="Mukta Light" pitchFamily="34" charset="-120"/>
              </a:rPr>
              <a:t>URLs are strings; hex colors follow </a:t>
            </a:r>
            <a:pPr algn="l" marL="342900" indent="-342900">
              <a:lnSpc>
                <a:spcPts val="1700"/>
              </a:lnSpc>
              <a:buSzPct val="100000"/>
              <a:buFont typeface="+mj-lt"/>
              <a:buAutoNum type="arabicPeriod" startAt="5"/>
            </a:pPr>
            <a:r>
              <a:rPr lang="en-US" sz="1050" dirty="0">
                <a:solidFill>
                  <a:srgbClr val="DAD8E9"/>
                </a:solidFill>
                <a:highlight>
                  <a:srgbClr val="181930"/>
                </a:highlight>
                <a:latin typeface="Consolas" pitchFamily="34" charset="0"/>
                <a:ea typeface="Consolas" pitchFamily="34" charset="-122"/>
                <a:cs typeface="Consolas" pitchFamily="34" charset="-120"/>
              </a:rPr>
              <a:t>#RRGGBB</a:t>
            </a:r>
            <a:endParaRPr lang="en-US" sz="1050" dirty="0"/>
          </a:p>
          <a:p>
            <a:pPr algn="l" marL="342900" indent="-342900">
              <a:lnSpc>
                <a:spcPts val="1700"/>
              </a:lnSpc>
              <a:buSzPct val="100000"/>
              <a:buFont typeface="+mj-lt"/>
              <a:buAutoNum type="arabicPeriod" startAt="6"/>
            </a:pPr>
            <a:r>
              <a:rPr lang="en-US" sz="1050" dirty="0">
                <a:solidFill>
                  <a:srgbClr val="DAD8E9"/>
                </a:solidFill>
                <a:highlight>
                  <a:srgbClr val="181930"/>
                </a:highlight>
                <a:latin typeface="Consolas" pitchFamily="34" charset="0"/>
                <a:ea typeface="Consolas" pitchFamily="34" charset="-122"/>
                <a:cs typeface="Consolas" pitchFamily="34" charset="-120"/>
              </a:rPr>
              <a:t>crawl.indexable</a:t>
            </a:r>
            <a:pPr algn="l" marL="342900" indent="-342900">
              <a:lnSpc>
                <a:spcPts val="1700"/>
              </a:lnSpc>
              <a:buSzPct val="100000"/>
              <a:buFont typeface="+mj-lt"/>
              <a:buAutoNum type="arabicPeriod" startAt="6"/>
            </a:pPr>
            <a:r>
              <a:rPr lang="en-US" sz="1050" dirty="0">
                <a:solidFill>
                  <a:srgbClr val="DAD8E9"/>
                </a:solidFill>
                <a:latin typeface="Mukta Light" pitchFamily="34" charset="0"/>
                <a:ea typeface="Mukta Light" pitchFamily="34" charset="-122"/>
                <a:cs typeface="Mukta Light" pitchFamily="34" charset="-120"/>
              </a:rPr>
              <a:t> and </a:t>
            </a:r>
            <a:pPr algn="l" marL="342900" indent="-342900">
              <a:lnSpc>
                <a:spcPts val="1700"/>
              </a:lnSpc>
              <a:buSzPct val="100000"/>
              <a:buFont typeface="+mj-lt"/>
              <a:buAutoNum type="arabicPeriod" startAt="6"/>
            </a:pPr>
            <a:r>
              <a:rPr lang="en-US" sz="1050" dirty="0">
                <a:solidFill>
                  <a:srgbClr val="DAD8E9"/>
                </a:solidFill>
                <a:highlight>
                  <a:srgbClr val="181930"/>
                </a:highlight>
                <a:latin typeface="Consolas" pitchFamily="34" charset="0"/>
                <a:ea typeface="Consolas" pitchFamily="34" charset="-122"/>
                <a:cs typeface="Consolas" pitchFamily="34" charset="-120"/>
              </a:rPr>
              <a:t>provenance.generated</a:t>
            </a:r>
            <a:pPr algn="l" marL="342900" indent="-342900">
              <a:lnSpc>
                <a:spcPts val="1700"/>
              </a:lnSpc>
              <a:buSzPct val="100000"/>
              <a:buFont typeface="+mj-lt"/>
              <a:buAutoNum type="arabicPeriod" startAt="6"/>
            </a:pPr>
            <a:r>
              <a:rPr lang="en-US" sz="1050" dirty="0">
                <a:solidFill>
                  <a:srgbClr val="DAD8E9"/>
                </a:solidFill>
                <a:latin typeface="Mukta Light" pitchFamily="34" charset="0"/>
                <a:ea typeface="Mukta Light" pitchFamily="34" charset="-122"/>
                <a:cs typeface="Mukta Light" pitchFamily="34" charset="-120"/>
              </a:rPr>
              <a:t> are booleans</a:t>
            </a:r>
            <a:endParaRPr lang="en-US" sz="1050" dirty="0"/>
          </a:p>
          <a:p>
            <a:pPr algn="l" marL="342900" indent="-342900">
              <a:lnSpc>
                <a:spcPts val="1700"/>
              </a:lnSpc>
              <a:buSzPct val="100000"/>
              <a:buFont typeface="+mj-lt"/>
              <a:buAutoNum type="arabicPeriod" startAt="7"/>
            </a:pPr>
            <a:r>
              <a:rPr lang="en-US" sz="1050" dirty="0">
                <a:solidFill>
                  <a:srgbClr val="DAD8E9"/>
                </a:solidFill>
                <a:latin typeface="Mukta Light" pitchFamily="34" charset="0"/>
                <a:ea typeface="Mukta Light" pitchFamily="34" charset="-122"/>
                <a:cs typeface="Mukta Light" pitchFamily="34" charset="-120"/>
              </a:rPr>
              <a:t>No obvious secret-like fields present</a:t>
            </a:r>
            <a:endParaRPr lang="en-US" sz="1050" dirty="0"/>
          </a:p>
        </p:txBody>
      </p:sp>
      <p:sp>
        <p:nvSpPr>
          <p:cNvPr id="5" name="Shape 3"/>
          <p:cNvSpPr/>
          <p:nvPr/>
        </p:nvSpPr>
        <p:spPr>
          <a:xfrm>
            <a:off x="550664" y="3741390"/>
            <a:ext cx="3853383" cy="585043"/>
          </a:xfrm>
          <a:prstGeom prst="roundRect">
            <a:avLst>
              <a:gd name="adj" fmla="val 9884"/>
            </a:avLst>
          </a:prstGeom>
          <a:solidFill>
            <a:srgbClr val="022349"/>
          </a:solidFill>
          <a:ln/>
        </p:spPr>
      </p:sp>
      <p:pic>
        <p:nvPicPr>
          <p:cNvPr id="6" name="Image 0" descr="preencoded.png">    </p:cNvPr>
          <p:cNvPicPr>
            <a:picLocks noChangeAspect="1"/>
          </p:cNvPicPr>
          <p:nvPr/>
        </p:nvPicPr>
        <p:blipFill>
          <a:blip r:embed="rId1"/>
          <a:stretch>
            <a:fillRect/>
          </a:stretch>
        </p:blipFill>
        <p:spPr>
          <a:xfrm>
            <a:off x="688330" y="3945359"/>
            <a:ext cx="172045" cy="137666"/>
          </a:xfrm>
          <a:prstGeom prst="rect">
            <a:avLst/>
          </a:prstGeom>
        </p:spPr>
      </p:pic>
      <p:sp>
        <p:nvSpPr>
          <p:cNvPr id="7" name="Text 4"/>
          <p:cNvSpPr/>
          <p:nvPr/>
        </p:nvSpPr>
        <p:spPr>
          <a:xfrm>
            <a:off x="998041" y="3913436"/>
            <a:ext cx="3268340" cy="220266"/>
          </a:xfrm>
          <a:prstGeom prst="rect">
            <a:avLst/>
          </a:prstGeom>
          <a:noFill/>
          <a:ln/>
        </p:spPr>
        <p:txBody>
          <a:bodyPr wrap="none" lIns="0" tIns="0" rIns="0" bIns="0" rtlCol="0" anchor="t"/>
          <a:lstStyle/>
          <a:p>
            <a:pPr algn="l" indent="0" marL="0">
              <a:lnSpc>
                <a:spcPts val="1700"/>
              </a:lnSpc>
              <a:buNone/>
            </a:pPr>
            <a:r>
              <a:rPr lang="en-US" sz="1050" dirty="0">
                <a:solidFill>
                  <a:srgbClr val="FFFFFF"/>
                </a:solidFill>
                <a:latin typeface="Mukta Light" pitchFamily="34" charset="0"/>
                <a:ea typeface="Mukta Light" pitchFamily="34" charset="-122"/>
                <a:cs typeface="Mukta Light" pitchFamily="34" charset="-120"/>
              </a:rPr>
              <a:t>Validators should warn, not fail, for unknown fields.</a:t>
            </a:r>
            <a:endParaRPr lang="en-US" sz="1050" dirty="0"/>
          </a:p>
        </p:txBody>
      </p:sp>
      <p:sp>
        <p:nvSpPr>
          <p:cNvPr id="8" name="Text 5"/>
          <p:cNvSpPr/>
          <p:nvPr/>
        </p:nvSpPr>
        <p:spPr>
          <a:xfrm>
            <a:off x="4744715" y="1388790"/>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Agent Behavior</a:t>
            </a:r>
            <a:endParaRPr lang="en-US" sz="1200" dirty="0"/>
          </a:p>
        </p:txBody>
      </p:sp>
      <p:sp>
        <p:nvSpPr>
          <p:cNvPr id="9" name="Text 6"/>
          <p:cNvSpPr/>
          <p:nvPr/>
        </p:nvSpPr>
        <p:spPr>
          <a:xfrm>
            <a:off x="4744715" y="1717700"/>
            <a:ext cx="3853383" cy="1600423"/>
          </a:xfrm>
          <a:prstGeom prst="rect">
            <a:avLst/>
          </a:prstGeom>
          <a:noFill/>
          <a:ln/>
        </p:spPr>
        <p:txBody>
          <a:bodyPr wrap="square" lIns="0" tIns="0" rIns="0" bIns="0" rtlCol="0" anchor="t"/>
          <a:lstStyle/>
          <a:p>
            <a:pPr algn="l" marL="342900" indent="-342900">
              <a:lnSpc>
                <a:spcPts val="1700"/>
              </a:lnSpc>
              <a:buSzPct val="100000"/>
              <a:buFont typeface="+mj-lt"/>
              <a:buAutoNum type="arabicPeriod" startAt="1"/>
            </a:pPr>
            <a:r>
              <a:rPr lang="en-US" sz="1050" dirty="0">
                <a:solidFill>
                  <a:srgbClr val="DAD8E9"/>
                </a:solidFill>
                <a:latin typeface="Mukta Light" pitchFamily="34" charset="0"/>
                <a:ea typeface="Mukta Light" pitchFamily="34" charset="-122"/>
                <a:cs typeface="Mukta Light" pitchFamily="34" charset="-120"/>
              </a:rPr>
              <a:t>Locate and extract </a:t>
            </a:r>
            <a:pPr algn="l" marL="342900" indent="-342900">
              <a:lnSpc>
                <a:spcPts val="1700"/>
              </a:lnSpc>
              <a:buSzPct val="100000"/>
              <a:buFont typeface="+mj-lt"/>
              <a:buAutoNum type="arabicPeriod" startAt="1"/>
            </a:pPr>
            <a:r>
              <a:rPr lang="en-US" sz="1050" dirty="0">
                <a:solidFill>
                  <a:srgbClr val="DAD8E9"/>
                </a:solidFill>
                <a:highlight>
                  <a:srgbClr val="181930"/>
                </a:highlight>
                <a:latin typeface="Consolas" pitchFamily="34" charset="0"/>
                <a:ea typeface="Consolas" pitchFamily="34" charset="-122"/>
                <a:cs typeface="Consolas" pitchFamily="34" charset="-120"/>
              </a:rPr>
              <a:t>&lt;metadata id="sesm"&gt;</a:t>
            </a:r>
            <a:endParaRPr lang="en-US" sz="1050" dirty="0"/>
          </a:p>
          <a:p>
            <a:pPr algn="l" marL="342900" indent="-342900">
              <a:lnSpc>
                <a:spcPts val="1700"/>
              </a:lnSpc>
              <a:buSzPct val="100000"/>
              <a:buFont typeface="+mj-lt"/>
              <a:buAutoNum type="arabicPeriod" startAt="2"/>
            </a:pPr>
            <a:r>
              <a:rPr lang="en-US" sz="1050" dirty="0">
                <a:solidFill>
                  <a:srgbClr val="DAD8E9"/>
                </a:solidFill>
                <a:latin typeface="Mukta Light" pitchFamily="34" charset="0"/>
                <a:ea typeface="Mukta Light" pitchFamily="34" charset="-122"/>
                <a:cs typeface="Mukta Light" pitchFamily="34" charset="-120"/>
              </a:rPr>
              <a:t>Parse contents as JSON; check </a:t>
            </a:r>
            <a:pPr algn="l" marL="342900" indent="-342900">
              <a:lnSpc>
                <a:spcPts val="1700"/>
              </a:lnSpc>
              <a:buSzPct val="100000"/>
              <a:buFont typeface="+mj-lt"/>
              <a:buAutoNum type="arabicPeriod" startAt="2"/>
            </a:pPr>
            <a:r>
              <a:rPr lang="en-US" sz="1050" dirty="0">
                <a:solidFill>
                  <a:srgbClr val="DAD8E9"/>
                </a:solidFill>
                <a:highlight>
                  <a:srgbClr val="181930"/>
                </a:highlight>
                <a:latin typeface="Consolas" pitchFamily="34" charset="0"/>
                <a:ea typeface="Consolas" pitchFamily="34" charset="-122"/>
                <a:cs typeface="Consolas" pitchFamily="34" charset="-120"/>
              </a:rPr>
              <a:t>sesm_version</a:t>
            </a:r>
            <a:endParaRPr lang="en-US" sz="1050" dirty="0"/>
          </a:p>
          <a:p>
            <a:pPr algn="l" marL="342900" indent="-342900">
              <a:lnSpc>
                <a:spcPts val="1700"/>
              </a:lnSpc>
              <a:buSzPct val="100000"/>
              <a:buFont typeface="+mj-lt"/>
              <a:buAutoNum type="arabicPeriod" startAt="3"/>
            </a:pPr>
            <a:r>
              <a:rPr lang="en-US" sz="1050" dirty="0">
                <a:solidFill>
                  <a:srgbClr val="DAD8E9"/>
                </a:solidFill>
                <a:latin typeface="Mukta Light" pitchFamily="34" charset="0"/>
                <a:ea typeface="Mukta Light" pitchFamily="34" charset="-122"/>
                <a:cs typeface="Mukta Light" pitchFamily="34" charset="-120"/>
              </a:rPr>
              <a:t>Use known fields; ignore unknown fields</a:t>
            </a:r>
            <a:endParaRPr lang="en-US" sz="1050" dirty="0"/>
          </a:p>
          <a:p>
            <a:pPr algn="l" marL="342900" indent="-342900">
              <a:lnSpc>
                <a:spcPts val="1700"/>
              </a:lnSpc>
              <a:buSzPct val="100000"/>
              <a:buFont typeface="+mj-lt"/>
              <a:buAutoNum type="arabicPeriod" startAt="4"/>
            </a:pPr>
            <a:r>
              <a:rPr lang="en-US" sz="1050" dirty="0">
                <a:solidFill>
                  <a:srgbClr val="DAD8E9"/>
                </a:solidFill>
                <a:latin typeface="Mukta Light" pitchFamily="34" charset="0"/>
                <a:ea typeface="Mukta Light" pitchFamily="34" charset="-122"/>
                <a:cs typeface="Mukta Light" pitchFamily="34" charset="-120"/>
              </a:rPr>
              <a:t>Prefer explicit SESM fields over visual inference</a:t>
            </a:r>
            <a:endParaRPr lang="en-US" sz="1050" dirty="0"/>
          </a:p>
          <a:p>
            <a:pPr algn="l" marL="342900" indent="-342900">
              <a:lnSpc>
                <a:spcPts val="1700"/>
              </a:lnSpc>
              <a:buSzPct val="100000"/>
              <a:buFont typeface="+mj-lt"/>
              <a:buAutoNum type="arabicPeriod" startAt="5"/>
            </a:pPr>
            <a:r>
              <a:rPr lang="en-US" sz="1050" dirty="0">
                <a:solidFill>
                  <a:srgbClr val="DAD8E9"/>
                </a:solidFill>
                <a:latin typeface="Mukta Light" pitchFamily="34" charset="0"/>
                <a:ea typeface="Mukta Light" pitchFamily="34" charset="-122"/>
                <a:cs typeface="Mukta Light" pitchFamily="34" charset="-120"/>
              </a:rPr>
              <a:t>Use </a:t>
            </a:r>
            <a:pPr algn="l" marL="342900" indent="-342900">
              <a:lnSpc>
                <a:spcPts val="1700"/>
              </a:lnSpc>
              <a:buSzPct val="100000"/>
              <a:buFont typeface="+mj-lt"/>
              <a:buAutoNum type="arabicPeriod" startAt="5"/>
            </a:pPr>
            <a:r>
              <a:rPr lang="en-US" sz="1050" dirty="0">
                <a:solidFill>
                  <a:srgbClr val="DAD8E9"/>
                </a:solidFill>
                <a:highlight>
                  <a:srgbClr val="181930"/>
                </a:highlight>
                <a:latin typeface="Consolas" pitchFamily="34" charset="0"/>
                <a:ea typeface="Consolas" pitchFamily="34" charset="-122"/>
                <a:cs typeface="Consolas" pitchFamily="34" charset="-120"/>
              </a:rPr>
              <a:t>links.canonical_html</a:t>
            </a:r>
            <a:pPr algn="l" marL="342900" indent="-342900">
              <a:lnSpc>
                <a:spcPts val="1700"/>
              </a:lnSpc>
              <a:buSzPct val="100000"/>
              <a:buFont typeface="+mj-lt"/>
              <a:buAutoNum type="arabicPeriod" startAt="5"/>
            </a:pPr>
            <a:r>
              <a:rPr lang="en-US" sz="1050" dirty="0">
                <a:solidFill>
                  <a:srgbClr val="DAD8E9"/>
                </a:solidFill>
                <a:latin typeface="Mukta Light" pitchFamily="34" charset="0"/>
                <a:ea typeface="Mukta Light" pitchFamily="34" charset="-122"/>
                <a:cs typeface="Mukta Light" pitchFamily="34" charset="-120"/>
              </a:rPr>
              <a:t> for full page context</a:t>
            </a:r>
            <a:endParaRPr lang="en-US" sz="1050" dirty="0"/>
          </a:p>
          <a:p>
            <a:pPr algn="l" marL="342900" indent="-342900">
              <a:lnSpc>
                <a:spcPts val="1700"/>
              </a:lnSpc>
              <a:buSzPct val="100000"/>
              <a:buFont typeface="+mj-lt"/>
              <a:buAutoNum type="arabicPeriod" startAt="6"/>
            </a:pPr>
            <a:r>
              <a:rPr lang="en-US" sz="1050" dirty="0">
                <a:solidFill>
                  <a:srgbClr val="DAD8E9"/>
                </a:solidFill>
                <a:latin typeface="Mukta Light" pitchFamily="34" charset="0"/>
                <a:ea typeface="Mukta Light" pitchFamily="34" charset="-122"/>
                <a:cs typeface="Mukta Light" pitchFamily="34" charset="-120"/>
              </a:rPr>
              <a:t>Use </a:t>
            </a:r>
            <a:pPr algn="l" marL="342900" indent="-342900">
              <a:lnSpc>
                <a:spcPts val="1700"/>
              </a:lnSpc>
              <a:buSzPct val="100000"/>
              <a:buFont typeface="+mj-lt"/>
              <a:buAutoNum type="arabicPeriod" startAt="6"/>
            </a:pPr>
            <a:r>
              <a:rPr lang="en-US" sz="1050" dirty="0">
                <a:solidFill>
                  <a:srgbClr val="DAD8E9"/>
                </a:solidFill>
                <a:highlight>
                  <a:srgbClr val="181930"/>
                </a:highlight>
                <a:latin typeface="Consolas" pitchFamily="34" charset="0"/>
                <a:ea typeface="Consolas" pitchFamily="34" charset="-122"/>
                <a:cs typeface="Consolas" pitchFamily="34" charset="-120"/>
              </a:rPr>
              <a:t>llm.summary</a:t>
            </a:r>
            <a:pPr algn="l" marL="342900" indent="-342900">
              <a:lnSpc>
                <a:spcPts val="1700"/>
              </a:lnSpc>
              <a:buSzPct val="100000"/>
              <a:buFont typeface="+mj-lt"/>
              <a:buAutoNum type="arabicPeriod" startAt="6"/>
            </a:pPr>
            <a:r>
              <a:rPr lang="en-US" sz="1050" dirty="0">
                <a:solidFill>
                  <a:srgbClr val="DAD8E9"/>
                </a:solidFill>
                <a:latin typeface="Mukta Light" pitchFamily="34" charset="0"/>
                <a:ea typeface="Mukta Light" pitchFamily="34" charset="-122"/>
                <a:cs typeface="Mukta Light" pitchFamily="34" charset="-120"/>
              </a:rPr>
              <a:t> and </a:t>
            </a:r>
            <a:pPr algn="l" marL="342900" indent="-342900">
              <a:lnSpc>
                <a:spcPts val="1700"/>
              </a:lnSpc>
              <a:buSzPct val="100000"/>
              <a:buFont typeface="+mj-lt"/>
              <a:buAutoNum type="arabicPeriod" startAt="6"/>
            </a:pPr>
            <a:r>
              <a:rPr lang="en-US" sz="1050" dirty="0">
                <a:solidFill>
                  <a:srgbClr val="DAD8E9"/>
                </a:solidFill>
                <a:highlight>
                  <a:srgbClr val="181930"/>
                </a:highlight>
                <a:latin typeface="Consolas" pitchFamily="34" charset="0"/>
                <a:ea typeface="Consolas" pitchFamily="34" charset="-122"/>
                <a:cs typeface="Consolas" pitchFamily="34" charset="-120"/>
              </a:rPr>
              <a:t>prompt_hints</a:t>
            </a:r>
            <a:pPr algn="l" marL="342900" indent="-342900">
              <a:lnSpc>
                <a:spcPts val="1700"/>
              </a:lnSpc>
              <a:buSzPct val="100000"/>
              <a:buFont typeface="+mj-lt"/>
              <a:buAutoNum type="arabicPeriod" startAt="6"/>
            </a:pPr>
            <a:r>
              <a:rPr lang="en-US" sz="1050" dirty="0">
                <a:solidFill>
                  <a:srgbClr val="DAD8E9"/>
                </a:solidFill>
                <a:latin typeface="Mukta Light" pitchFamily="34" charset="0"/>
                <a:ea typeface="Mukta Light" pitchFamily="34" charset="-122"/>
                <a:cs typeface="Mukta Light" pitchFamily="34" charset="-120"/>
              </a:rPr>
              <a:t> to avoid guessing</a:t>
            </a:r>
            <a:endParaRPr lang="en-US" sz="10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427732"/>
            <a:ext cx="4613672" cy="764977"/>
          </a:xfrm>
          <a:prstGeom prst="rect">
            <a:avLst/>
          </a:prstGeom>
          <a:noFill/>
          <a:ln/>
        </p:spPr>
        <p:txBody>
          <a:bodyPr wrap="squar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Security &amp; Privacy Considerations</a:t>
            </a:r>
            <a:endParaRPr lang="en-US" sz="2400" dirty="0"/>
          </a:p>
        </p:txBody>
      </p:sp>
      <p:sp>
        <p:nvSpPr>
          <p:cNvPr id="4" name="Shape 1"/>
          <p:cNvSpPr/>
          <p:nvPr/>
        </p:nvSpPr>
        <p:spPr>
          <a:xfrm>
            <a:off x="3979664" y="1399208"/>
            <a:ext cx="4613672" cy="1025575"/>
          </a:xfrm>
          <a:prstGeom prst="roundRect">
            <a:avLst>
              <a:gd name="adj" fmla="val 5639"/>
            </a:avLst>
          </a:prstGeom>
          <a:solidFill>
            <a:srgbClr val="450707"/>
          </a:solidFill>
          <a:ln/>
        </p:spPr>
      </p:sp>
      <p:pic>
        <p:nvPicPr>
          <p:cNvPr id="5" name="Image 1" descr="preencoded.png">    </p:cNvPr>
          <p:cNvPicPr>
            <a:picLocks noChangeAspect="1"/>
          </p:cNvPicPr>
          <p:nvPr/>
        </p:nvPicPr>
        <p:blipFill>
          <a:blip r:embed="rId2"/>
          <a:stretch>
            <a:fillRect/>
          </a:stretch>
        </p:blipFill>
        <p:spPr>
          <a:xfrm>
            <a:off x="4117330" y="1603177"/>
            <a:ext cx="172045" cy="137666"/>
          </a:xfrm>
          <a:prstGeom prst="rect">
            <a:avLst/>
          </a:prstGeom>
        </p:spPr>
      </p:pic>
      <p:sp>
        <p:nvSpPr>
          <p:cNvPr id="6" name="Text 2"/>
          <p:cNvSpPr/>
          <p:nvPr/>
        </p:nvSpPr>
        <p:spPr>
          <a:xfrm>
            <a:off x="4427041" y="1571253"/>
            <a:ext cx="4028629" cy="660797"/>
          </a:xfrm>
          <a:prstGeom prst="rect">
            <a:avLst/>
          </a:prstGeom>
          <a:noFill/>
          <a:ln/>
        </p:spPr>
        <p:txBody>
          <a:bodyPr wrap="square" lIns="0" tIns="0" rIns="0" bIns="0" rtlCol="0" anchor="t"/>
          <a:lstStyle/>
          <a:p>
            <a:pPr algn="l" indent="0" marL="0">
              <a:lnSpc>
                <a:spcPts val="1700"/>
              </a:lnSpc>
              <a:buNone/>
            </a:pPr>
            <a:r>
              <a:rPr lang="en-US" sz="1050" dirty="0">
                <a:solidFill>
                  <a:srgbClr val="FFFFFF"/>
                </a:solidFill>
                <a:latin typeface="Mukta Light" pitchFamily="34" charset="0"/>
                <a:ea typeface="Mukta Light" pitchFamily="34" charset="-122"/>
                <a:cs typeface="Mukta Light" pitchFamily="34" charset="-120"/>
              </a:rPr>
              <a:t>SESM is descriptive, not protective. Assume SESM blocks may be mirrored, scraped, indexed, archived, exposed to LLMs, or copied outside their original context.</a:t>
            </a:r>
            <a:endParaRPr lang="en-US" sz="1050" dirty="0"/>
          </a:p>
        </p:txBody>
      </p:sp>
      <p:sp>
        <p:nvSpPr>
          <p:cNvPr id="7" name="Shape 3"/>
          <p:cNvSpPr/>
          <p:nvPr/>
        </p:nvSpPr>
        <p:spPr>
          <a:xfrm>
            <a:off x="3979664" y="2579638"/>
            <a:ext cx="4613672" cy="999232"/>
          </a:xfrm>
          <a:prstGeom prst="roundRect">
            <a:avLst>
              <a:gd name="adj" fmla="val 5787"/>
            </a:avLst>
          </a:prstGeom>
          <a:solidFill>
            <a:srgbClr val="542C49"/>
          </a:solidFill>
          <a:ln w="4763">
            <a:solidFill>
              <a:srgbClr val="6D4562"/>
            </a:solidFill>
            <a:prstDash val="solid"/>
          </a:ln>
        </p:spPr>
      </p:sp>
      <p:sp>
        <p:nvSpPr>
          <p:cNvPr id="8" name="Text 4"/>
          <p:cNvSpPr/>
          <p:nvPr/>
        </p:nvSpPr>
        <p:spPr>
          <a:xfrm>
            <a:off x="4122093" y="2722066"/>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Never Embed</a:t>
            </a:r>
            <a:endParaRPr lang="en-US" sz="1200" dirty="0"/>
          </a:p>
        </p:txBody>
      </p:sp>
      <p:sp>
        <p:nvSpPr>
          <p:cNvPr id="9" name="Text 5"/>
          <p:cNvSpPr/>
          <p:nvPr/>
        </p:nvSpPr>
        <p:spPr>
          <a:xfrm>
            <a:off x="4122093" y="2995910"/>
            <a:ext cx="4328815"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API keys, tokens, private URLs, credentials, unreleased project names, private filesystem paths, personal information, or internal-only notes.</a:t>
            </a:r>
            <a:endParaRPr lang="en-US" sz="1050" dirty="0"/>
          </a:p>
        </p:txBody>
      </p:sp>
      <p:sp>
        <p:nvSpPr>
          <p:cNvPr id="10" name="Shape 6"/>
          <p:cNvSpPr/>
          <p:nvPr/>
        </p:nvSpPr>
        <p:spPr>
          <a:xfrm>
            <a:off x="3979664" y="3716536"/>
            <a:ext cx="4613672" cy="999232"/>
          </a:xfrm>
          <a:prstGeom prst="roundRect">
            <a:avLst>
              <a:gd name="adj" fmla="val 5787"/>
            </a:avLst>
          </a:prstGeom>
          <a:solidFill>
            <a:srgbClr val="542C49"/>
          </a:solidFill>
          <a:ln w="4763">
            <a:solidFill>
              <a:srgbClr val="6D4562"/>
            </a:solidFill>
            <a:prstDash val="solid"/>
          </a:ln>
        </p:spPr>
      </p:sp>
      <p:sp>
        <p:nvSpPr>
          <p:cNvPr id="11" name="Text 7"/>
          <p:cNvSpPr/>
          <p:nvPr/>
        </p:nvSpPr>
        <p:spPr>
          <a:xfrm>
            <a:off x="4122093" y="3858964"/>
            <a:ext cx="1863849"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Keep Private Behavior In</a:t>
            </a:r>
            <a:endParaRPr lang="en-US" sz="1200" dirty="0"/>
          </a:p>
        </p:txBody>
      </p:sp>
      <p:sp>
        <p:nvSpPr>
          <p:cNvPr id="12" name="Text 8"/>
          <p:cNvSpPr/>
          <p:nvPr/>
        </p:nvSpPr>
        <p:spPr>
          <a:xfrm>
            <a:off x="4122093" y="4132808"/>
            <a:ext cx="4328815"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Backend configs, signed manifests, and access control systems — not in SESM blocks that travel with the SVG file.</a:t>
            </a:r>
            <a:endParaRPr lang="en-US" sz="10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02035" y="302642"/>
            <a:ext cx="5633219" cy="298772"/>
          </a:xfrm>
          <a:prstGeom prst="rect">
            <a:avLst/>
          </a:prstGeom>
          <a:noFill/>
          <a:ln/>
        </p:spPr>
        <p:txBody>
          <a:bodyPr wrap="none" lIns="0" tIns="0" rIns="0" bIns="0" rtlCol="0" anchor="t"/>
          <a:lstStyle/>
          <a:p>
            <a:pPr algn="l" indent="0" marL="0">
              <a:lnSpc>
                <a:spcPts val="2350"/>
              </a:lnSpc>
              <a:buNone/>
            </a:pPr>
            <a:r>
              <a:rPr lang="en-US" sz="1850" dirty="0">
                <a:solidFill>
                  <a:srgbClr val="C6BFEE"/>
                </a:solidFill>
                <a:latin typeface="Prompt Medium" pitchFamily="34" charset="0"/>
                <a:ea typeface="Prompt Medium" pitchFamily="34" charset="-122"/>
                <a:cs typeface="Prompt Medium" pitchFamily="34" charset="-120"/>
              </a:rPr>
              <a:t>Build Pipelines, Rust Generators &amp; Compatibility</a:t>
            </a:r>
            <a:endParaRPr lang="en-US" sz="1850" dirty="0"/>
          </a:p>
        </p:txBody>
      </p:sp>
      <p:pic>
        <p:nvPicPr>
          <p:cNvPr id="3" name="Image 0" descr="preencoded.png">    </p:cNvPr>
          <p:cNvPicPr>
            <a:picLocks noChangeAspect="1"/>
          </p:cNvPicPr>
          <p:nvPr/>
        </p:nvPicPr>
        <p:blipFill>
          <a:blip r:embed="rId1"/>
          <a:stretch>
            <a:fillRect/>
          </a:stretch>
        </p:blipFill>
        <p:spPr>
          <a:xfrm>
            <a:off x="1749028" y="769441"/>
            <a:ext cx="5645795" cy="3670325"/>
          </a:xfrm>
          <a:prstGeom prst="rect">
            <a:avLst/>
          </a:prstGeom>
        </p:spPr>
      </p:pic>
      <p:sp>
        <p:nvSpPr>
          <p:cNvPr id="4" name="Text 1"/>
          <p:cNvSpPr/>
          <p:nvPr/>
        </p:nvSpPr>
        <p:spPr>
          <a:xfrm>
            <a:off x="2153803" y="2770948"/>
            <a:ext cx="1649309" cy="188493"/>
          </a:xfrm>
          <a:prstGeom prst="rect">
            <a:avLst/>
          </a:prstGeom>
          <a:noFill/>
          <a:ln/>
        </p:spPr>
        <p:txBody>
          <a:bodyPr wrap="none" lIns="0" tIns="0" rIns="0" bIns="0" rtlCol="0" anchor="t"/>
          <a:lstStyle/>
          <a:p>
            <a:pPr algn="ctr" indent="0" marL="0">
              <a:lnSpc>
                <a:spcPts val="1450"/>
              </a:lnSpc>
              <a:buNone/>
            </a:pPr>
            <a:r>
              <a:rPr lang="en-US" sz="1150" dirty="0">
                <a:solidFill>
                  <a:srgbClr val="FFFFFF"/>
                </a:solidFill>
                <a:latin typeface="Prompt Medium" pitchFamily="34" charset="0"/>
                <a:ea typeface="Prompt Medium" pitchFamily="34" charset="-122"/>
                <a:cs typeface="Prompt Medium" pitchFamily="34" charset="-120"/>
              </a:rPr>
              <a:t>JSON/JSONL Manifests</a:t>
            </a:r>
            <a:endParaRPr lang="en-US" sz="1150" dirty="0"/>
          </a:p>
        </p:txBody>
      </p:sp>
      <p:sp>
        <p:nvSpPr>
          <p:cNvPr id="5" name="Text 2"/>
          <p:cNvSpPr/>
          <p:nvPr/>
        </p:nvSpPr>
        <p:spPr>
          <a:xfrm>
            <a:off x="4169730" y="1677692"/>
            <a:ext cx="1402384" cy="188492"/>
          </a:xfrm>
          <a:prstGeom prst="rect">
            <a:avLst/>
          </a:prstGeom>
          <a:noFill/>
          <a:ln/>
        </p:spPr>
        <p:txBody>
          <a:bodyPr wrap="none" lIns="0" tIns="0" rIns="0" bIns="0" rtlCol="0" anchor="t"/>
          <a:lstStyle/>
          <a:p>
            <a:pPr algn="ctr" indent="0" marL="0">
              <a:lnSpc>
                <a:spcPts val="1450"/>
              </a:lnSpc>
              <a:buNone/>
            </a:pPr>
            <a:r>
              <a:rPr lang="en-US" sz="1150" dirty="0">
                <a:solidFill>
                  <a:srgbClr val="FFFFFF"/>
                </a:solidFill>
                <a:latin typeface="Prompt Medium" pitchFamily="34" charset="0"/>
                <a:ea typeface="Prompt Medium" pitchFamily="34" charset="-122"/>
                <a:cs typeface="Prompt Medium" pitchFamily="34" charset="-120"/>
              </a:rPr>
              <a:t>Rust Generator</a:t>
            </a:r>
            <a:endParaRPr lang="en-US" sz="1150" dirty="0"/>
          </a:p>
        </p:txBody>
      </p:sp>
      <p:sp>
        <p:nvSpPr>
          <p:cNvPr id="6" name="Text 3"/>
          <p:cNvSpPr/>
          <p:nvPr/>
        </p:nvSpPr>
        <p:spPr>
          <a:xfrm>
            <a:off x="5813384" y="2661623"/>
            <a:ext cx="1266669" cy="376985"/>
          </a:xfrm>
          <a:prstGeom prst="rect">
            <a:avLst/>
          </a:prstGeom>
          <a:noFill/>
          <a:ln/>
        </p:spPr>
        <p:txBody>
          <a:bodyPr wrap="square" lIns="0" tIns="0" rIns="0" bIns="0" rtlCol="0" anchor="t"/>
          <a:lstStyle/>
          <a:p>
            <a:pPr algn="ctr" indent="0" marL="0">
              <a:lnSpc>
                <a:spcPts val="1450"/>
              </a:lnSpc>
              <a:buNone/>
            </a:pPr>
            <a:r>
              <a:rPr lang="en-US" sz="1150" dirty="0">
                <a:solidFill>
                  <a:srgbClr val="FFFFFF"/>
                </a:solidFill>
                <a:latin typeface="Prompt Medium" pitchFamily="34" charset="0"/>
                <a:ea typeface="Prompt Medium" pitchFamily="34" charset="-122"/>
                <a:cs typeface="Prompt Medium" pitchFamily="34" charset="-120"/>
              </a:rPr>
              <a:t>Compiled SVG Artifacts</a:t>
            </a:r>
            <a:endParaRPr lang="en-US" sz="1150" dirty="0"/>
          </a:p>
        </p:txBody>
      </p:sp>
      <p:sp>
        <p:nvSpPr>
          <p:cNvPr id="7" name="Text 4"/>
          <p:cNvSpPr/>
          <p:nvPr/>
        </p:nvSpPr>
        <p:spPr>
          <a:xfrm>
            <a:off x="4290365" y="3392973"/>
            <a:ext cx="1191272" cy="376985"/>
          </a:xfrm>
          <a:prstGeom prst="rect">
            <a:avLst/>
          </a:prstGeom>
          <a:noFill/>
          <a:ln/>
        </p:spPr>
        <p:txBody>
          <a:bodyPr wrap="square" lIns="0" tIns="0" rIns="0" bIns="0" rtlCol="0" anchor="t"/>
          <a:lstStyle/>
          <a:p>
            <a:pPr algn="ctr" indent="0" marL="0">
              <a:lnSpc>
                <a:spcPts val="1450"/>
              </a:lnSpc>
              <a:buNone/>
            </a:pPr>
            <a:r>
              <a:rPr lang="en-US" sz="1150" dirty="0">
                <a:solidFill>
                  <a:srgbClr val="FFFFFF"/>
                </a:solidFill>
                <a:latin typeface="Prompt Medium" pitchFamily="34" charset="0"/>
                <a:ea typeface="Prompt Medium" pitchFamily="34" charset="-122"/>
                <a:cs typeface="Prompt Medium" pitchFamily="34" charset="-120"/>
              </a:rPr>
              <a:t>Static HTML Pages</a:t>
            </a:r>
            <a:endParaRPr lang="en-US" sz="1150" dirty="0"/>
          </a:p>
        </p:txBody>
      </p:sp>
      <p:sp>
        <p:nvSpPr>
          <p:cNvPr id="8" name="Text 5"/>
          <p:cNvSpPr/>
          <p:nvPr/>
        </p:nvSpPr>
        <p:spPr>
          <a:xfrm>
            <a:off x="802035" y="4534272"/>
            <a:ext cx="7539856" cy="306586"/>
          </a:xfrm>
          <a:prstGeom prst="rect">
            <a:avLst/>
          </a:prstGeom>
          <a:noFill/>
          <a:ln/>
        </p:spPr>
        <p:txBody>
          <a:bodyPr wrap="square" lIns="0" tIns="0" rIns="0" bIns="0" rtlCol="0" anchor="t"/>
          <a:lstStyle/>
          <a:p>
            <a:pPr algn="l" indent="0" marL="0">
              <a:lnSpc>
                <a:spcPts val="1200"/>
              </a:lnSpc>
              <a:buNone/>
            </a:pPr>
            <a:r>
              <a:rPr lang="en-US" sz="800" dirty="0">
                <a:solidFill>
                  <a:srgbClr val="DAD8E9"/>
                </a:solidFill>
                <a:latin typeface="Mukta Light" pitchFamily="34" charset="0"/>
                <a:ea typeface="Mukta Light" pitchFamily="34" charset="-122"/>
                <a:cs typeface="Mukta Light" pitchFamily="34" charset="-120"/>
              </a:rPr>
              <a:t>The generator stamps each SVG with source record ID, template ID, generator name/version, timestamp, canonical output path, theme ID, semantic state, and crawl/LLM hints. SESM v0.2 remains backward-compatible with v0.1-style blocks — agents must not require every v0.2 field to be present.</a:t>
            </a:r>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1042541"/>
            <a:ext cx="305960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What Is SESM?</a:t>
            </a:r>
            <a:endParaRPr lang="en-US" sz="2400" dirty="0"/>
          </a:p>
        </p:txBody>
      </p:sp>
      <p:sp>
        <p:nvSpPr>
          <p:cNvPr id="4" name="Shape 1"/>
          <p:cNvSpPr/>
          <p:nvPr/>
        </p:nvSpPr>
        <p:spPr>
          <a:xfrm>
            <a:off x="3880545" y="1631528"/>
            <a:ext cx="2337122" cy="2469431"/>
          </a:xfrm>
          <a:prstGeom prst="roundRect">
            <a:avLst>
              <a:gd name="adj" fmla="val 4242"/>
            </a:avLst>
          </a:prstGeom>
          <a:solidFill>
            <a:srgbClr val="A95B95">
              <a:alpha val="95000"/>
            </a:srgbClr>
          </a:solidFill>
          <a:ln/>
        </p:spPr>
      </p:sp>
      <p:sp>
        <p:nvSpPr>
          <p:cNvPr id="5" name="Text 2"/>
          <p:cNvSpPr/>
          <p:nvPr/>
        </p:nvSpPr>
        <p:spPr>
          <a:xfrm>
            <a:off x="4018211" y="1769194"/>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000000"/>
                </a:solidFill>
                <a:latin typeface="Prompt Medium" pitchFamily="34" charset="0"/>
                <a:ea typeface="Prompt Medium" pitchFamily="34" charset="-122"/>
                <a:cs typeface="Prompt Medium" pitchFamily="34" charset="-120"/>
              </a:rPr>
              <a:t>The Core Idea</a:t>
            </a:r>
            <a:endParaRPr lang="en-US" sz="1200" dirty="0"/>
          </a:p>
        </p:txBody>
      </p:sp>
      <p:sp>
        <p:nvSpPr>
          <p:cNvPr id="6" name="Text 3"/>
          <p:cNvSpPr/>
          <p:nvPr/>
        </p:nvSpPr>
        <p:spPr>
          <a:xfrm>
            <a:off x="4018211" y="2098104"/>
            <a:ext cx="2061790" cy="1321594"/>
          </a:xfrm>
          <a:prstGeom prst="rect">
            <a:avLst/>
          </a:prstGeom>
          <a:noFill/>
          <a:ln/>
        </p:spPr>
        <p:txBody>
          <a:bodyPr wrap="square" lIns="0" tIns="0" rIns="0" bIns="0" rtlCol="0" anchor="t"/>
          <a:lstStyle/>
          <a:p>
            <a:pPr algn="l" indent="0" marL="0">
              <a:lnSpc>
                <a:spcPts val="1700"/>
              </a:lnSpc>
              <a:buNone/>
            </a:pPr>
            <a:r>
              <a:rPr lang="en-US" sz="1050" dirty="0">
                <a:solidFill>
                  <a:srgbClr val="000000"/>
                </a:solidFill>
                <a:latin typeface="Mukta Light" pitchFamily="34" charset="0"/>
                <a:ea typeface="Mukta Light" pitchFamily="34" charset="-122"/>
                <a:cs typeface="Mukta Light" pitchFamily="34" charset="-120"/>
              </a:rPr>
              <a:t>SESM defines a simple, implementation-agnostic way to embed structured metadata inside SVG assets. SVGs become more than images — they carry semantic context wherever they go.</a:t>
            </a:r>
            <a:endParaRPr lang="en-US" sz="1050" dirty="0"/>
          </a:p>
        </p:txBody>
      </p:sp>
      <p:sp>
        <p:nvSpPr>
          <p:cNvPr id="7" name="Text 4"/>
          <p:cNvSpPr/>
          <p:nvPr/>
        </p:nvSpPr>
        <p:spPr>
          <a:xfrm>
            <a:off x="6459215" y="1769194"/>
            <a:ext cx="2065809" cy="191244"/>
          </a:xfrm>
          <a:prstGeom prst="rect">
            <a:avLst/>
          </a:prstGeom>
          <a:noFill/>
          <a:ln/>
        </p:spPr>
        <p:txBody>
          <a:bodyPr wrap="non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SVGs as Multi-Role Artifacts</a:t>
            </a:r>
            <a:endParaRPr lang="en-US" sz="1200" dirty="0"/>
          </a:p>
        </p:txBody>
      </p:sp>
      <p:sp>
        <p:nvSpPr>
          <p:cNvPr id="8" name="Text 5"/>
          <p:cNvSpPr/>
          <p:nvPr/>
        </p:nvSpPr>
        <p:spPr>
          <a:xfrm>
            <a:off x="6459215" y="2098104"/>
            <a:ext cx="2138883" cy="1954709"/>
          </a:xfrm>
          <a:prstGeom prst="rect">
            <a:avLst/>
          </a:prstGeom>
          <a:noFill/>
          <a:ln/>
        </p:spPr>
        <p:txBody>
          <a:bodyPr wrap="square" lIns="0" tIns="0" rIns="0" bIns="0" rtlCol="0" anchor="t"/>
          <a:lstStyle/>
          <a:p>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Visual assets and metadata carriers</a:t>
            </a:r>
            <a:endParaRPr lang="en-US" sz="1050" dirty="0"/>
          </a:p>
          <a:p>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Semantic capsules and archive-friendly documentation</a:t>
            </a:r>
            <a:endParaRPr lang="en-US" sz="1050" dirty="0"/>
          </a:p>
          <a:p>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LLM-readable context packets</a:t>
            </a:r>
            <a:endParaRPr lang="en-US" sz="1050" dirty="0"/>
          </a:p>
          <a:p>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UI runtime hints</a:t>
            </a:r>
            <a:endParaRPr lang="en-US" sz="1050" dirty="0"/>
          </a:p>
          <a:p>
            <a:pPr algn="l" marL="342900" indent="-342900">
              <a:lnSpc>
                <a:spcPts val="1700"/>
              </a:lnSpc>
              <a:buSzPct val="100000"/>
              <a:buChar char="•"/>
            </a:pPr>
            <a:r>
              <a:rPr lang="en-US" sz="1050" dirty="0">
                <a:solidFill>
                  <a:srgbClr val="DAD8E9"/>
                </a:solidFill>
                <a:latin typeface="Mukta Light" pitchFamily="34" charset="0"/>
                <a:ea typeface="Mukta Light" pitchFamily="34" charset="-122"/>
                <a:cs typeface="Mukta Light" pitchFamily="34" charset="-120"/>
              </a:rPr>
              <a:t>Generated artifacts with provenance</a:t>
            </a:r>
            <a:endParaRPr lang="en-US" sz="10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1865709"/>
            <a:ext cx="4613672" cy="764977"/>
          </a:xfrm>
          <a:prstGeom prst="rect">
            <a:avLst/>
          </a:prstGeom>
          <a:noFill/>
          <a:ln/>
        </p:spPr>
        <p:txBody>
          <a:bodyPr wrap="squar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Summary: SVGs Are Self-Describing Artifacts</a:t>
            </a:r>
            <a:endParaRPr lang="en-US" sz="2400" dirty="0"/>
          </a:p>
        </p:txBody>
      </p:sp>
      <p:sp>
        <p:nvSpPr>
          <p:cNvPr id="4" name="Text 1"/>
          <p:cNvSpPr/>
          <p:nvPr/>
        </p:nvSpPr>
        <p:spPr>
          <a:xfrm>
            <a:off x="3979664" y="2837185"/>
            <a:ext cx="4613672"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SESM is an intentionally simple convention: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a valid JSON object embedded inside</a:t>
            </a:r>
            <a:endParaRPr lang="en-US" sz="10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50664" y="987177"/>
            <a:ext cx="5791646"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Why SESM Matters for Aptlantis Studio</a:t>
            </a:r>
            <a:endParaRPr lang="en-US" sz="2400" dirty="0"/>
          </a:p>
        </p:txBody>
      </p:sp>
      <p:sp>
        <p:nvSpPr>
          <p:cNvPr id="3" name="Text 1"/>
          <p:cNvSpPr/>
          <p:nvPr/>
        </p:nvSpPr>
        <p:spPr>
          <a:xfrm>
            <a:off x="550664" y="1644997"/>
            <a:ext cx="8042672" cy="660797"/>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In Aptlantis Studio, many visible interface components are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compiled SVG artifacts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generated from JSON or JSONL manifests. A single SVG can represent a dataset card, pipeline status panel, theme board, stats panel, navigation artifact, dataset identity badge, or a crawler-facing semantic summary.</a:t>
            </a:r>
            <a:endParaRPr lang="en-US" sz="1050" dirty="0"/>
          </a:p>
        </p:txBody>
      </p:sp>
      <p:sp>
        <p:nvSpPr>
          <p:cNvPr id="4" name="Shape 2"/>
          <p:cNvSpPr/>
          <p:nvPr/>
        </p:nvSpPr>
        <p:spPr>
          <a:xfrm>
            <a:off x="550664" y="2460650"/>
            <a:ext cx="3952503" cy="778966"/>
          </a:xfrm>
          <a:prstGeom prst="roundRect">
            <a:avLst>
              <a:gd name="adj" fmla="val 7424"/>
            </a:avLst>
          </a:prstGeom>
          <a:solidFill>
            <a:srgbClr val="542C49"/>
          </a:solidFill>
          <a:ln w="4763">
            <a:solidFill>
              <a:srgbClr val="6D4562"/>
            </a:solidFill>
            <a:prstDash val="solid"/>
          </a:ln>
        </p:spPr>
      </p:sp>
      <p:sp>
        <p:nvSpPr>
          <p:cNvPr id="5" name="Text 3"/>
          <p:cNvSpPr/>
          <p:nvPr/>
        </p:nvSpPr>
        <p:spPr>
          <a:xfrm>
            <a:off x="693093" y="2603078"/>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Dataset Card</a:t>
            </a:r>
            <a:endParaRPr lang="en-US" sz="1200" dirty="0"/>
          </a:p>
        </p:txBody>
      </p:sp>
      <p:sp>
        <p:nvSpPr>
          <p:cNvPr id="6" name="Text 4"/>
          <p:cNvSpPr/>
          <p:nvPr/>
        </p:nvSpPr>
        <p:spPr>
          <a:xfrm>
            <a:off x="693093" y="2876922"/>
            <a:ext cx="3667646"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Structured identity for curated datasets</a:t>
            </a:r>
            <a:endParaRPr lang="en-US" sz="1050" dirty="0"/>
          </a:p>
        </p:txBody>
      </p:sp>
      <p:sp>
        <p:nvSpPr>
          <p:cNvPr id="7" name="Shape 5"/>
          <p:cNvSpPr/>
          <p:nvPr/>
        </p:nvSpPr>
        <p:spPr>
          <a:xfrm>
            <a:off x="4640833" y="2460650"/>
            <a:ext cx="3952503" cy="778966"/>
          </a:xfrm>
          <a:prstGeom prst="roundRect">
            <a:avLst>
              <a:gd name="adj" fmla="val 7424"/>
            </a:avLst>
          </a:prstGeom>
          <a:solidFill>
            <a:srgbClr val="542C49"/>
          </a:solidFill>
          <a:ln w="4763">
            <a:solidFill>
              <a:srgbClr val="6D4562"/>
            </a:solidFill>
            <a:prstDash val="solid"/>
          </a:ln>
        </p:spPr>
      </p:sp>
      <p:sp>
        <p:nvSpPr>
          <p:cNvPr id="8" name="Text 6"/>
          <p:cNvSpPr/>
          <p:nvPr/>
        </p:nvSpPr>
        <p:spPr>
          <a:xfrm>
            <a:off x="4783262" y="2603078"/>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Pipeline Panel</a:t>
            </a:r>
            <a:endParaRPr lang="en-US" sz="1200" dirty="0"/>
          </a:p>
        </p:txBody>
      </p:sp>
      <p:sp>
        <p:nvSpPr>
          <p:cNvPr id="9" name="Text 7"/>
          <p:cNvSpPr/>
          <p:nvPr/>
        </p:nvSpPr>
        <p:spPr>
          <a:xfrm>
            <a:off x="4783262" y="2876922"/>
            <a:ext cx="3667646"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Status and provenance for build pipelines</a:t>
            </a:r>
            <a:endParaRPr lang="en-US" sz="1050" dirty="0"/>
          </a:p>
        </p:txBody>
      </p:sp>
      <p:sp>
        <p:nvSpPr>
          <p:cNvPr id="10" name="Shape 8"/>
          <p:cNvSpPr/>
          <p:nvPr/>
        </p:nvSpPr>
        <p:spPr>
          <a:xfrm>
            <a:off x="550664" y="3377282"/>
            <a:ext cx="3952503" cy="778966"/>
          </a:xfrm>
          <a:prstGeom prst="roundRect">
            <a:avLst>
              <a:gd name="adj" fmla="val 7424"/>
            </a:avLst>
          </a:prstGeom>
          <a:solidFill>
            <a:srgbClr val="542C49"/>
          </a:solidFill>
          <a:ln w="4763">
            <a:solidFill>
              <a:srgbClr val="6D4562"/>
            </a:solidFill>
            <a:prstDash val="solid"/>
          </a:ln>
        </p:spPr>
      </p:sp>
      <p:sp>
        <p:nvSpPr>
          <p:cNvPr id="11" name="Text 9"/>
          <p:cNvSpPr/>
          <p:nvPr/>
        </p:nvSpPr>
        <p:spPr>
          <a:xfrm>
            <a:off x="693093" y="3519711"/>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Theme Board</a:t>
            </a:r>
            <a:endParaRPr lang="en-US" sz="1200" dirty="0"/>
          </a:p>
        </p:txBody>
      </p:sp>
      <p:sp>
        <p:nvSpPr>
          <p:cNvPr id="12" name="Text 10"/>
          <p:cNvSpPr/>
          <p:nvPr/>
        </p:nvSpPr>
        <p:spPr>
          <a:xfrm>
            <a:off x="693093" y="3793554"/>
            <a:ext cx="3667646"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Visual system palette and semantic roles</a:t>
            </a:r>
            <a:endParaRPr lang="en-US" sz="1050" dirty="0"/>
          </a:p>
        </p:txBody>
      </p:sp>
      <p:sp>
        <p:nvSpPr>
          <p:cNvPr id="13" name="Shape 11"/>
          <p:cNvSpPr/>
          <p:nvPr/>
        </p:nvSpPr>
        <p:spPr>
          <a:xfrm>
            <a:off x="4640833" y="3377282"/>
            <a:ext cx="3952503" cy="778966"/>
          </a:xfrm>
          <a:prstGeom prst="roundRect">
            <a:avLst>
              <a:gd name="adj" fmla="val 7424"/>
            </a:avLst>
          </a:prstGeom>
          <a:solidFill>
            <a:srgbClr val="542C49"/>
          </a:solidFill>
          <a:ln w="4763">
            <a:solidFill>
              <a:srgbClr val="6D4562"/>
            </a:solidFill>
            <a:prstDash val="solid"/>
          </a:ln>
        </p:spPr>
      </p:sp>
      <p:sp>
        <p:nvSpPr>
          <p:cNvPr id="14" name="Text 12"/>
          <p:cNvSpPr/>
          <p:nvPr/>
        </p:nvSpPr>
        <p:spPr>
          <a:xfrm>
            <a:off x="4783262" y="3519711"/>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Crawler Summary</a:t>
            </a:r>
            <a:endParaRPr lang="en-US" sz="1200" dirty="0"/>
          </a:p>
        </p:txBody>
      </p:sp>
      <p:sp>
        <p:nvSpPr>
          <p:cNvPr id="15" name="Text 13"/>
          <p:cNvSpPr/>
          <p:nvPr/>
        </p:nvSpPr>
        <p:spPr>
          <a:xfrm>
            <a:off x="4783262" y="3793554"/>
            <a:ext cx="3667646"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Indexing hints embedded in the asset itself</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5715000" y="0"/>
            <a:ext cx="3429000" cy="5143500"/>
          </a:xfrm>
          <a:prstGeom prst="rect">
            <a:avLst/>
          </a:prstGeom>
        </p:spPr>
      </p:pic>
      <p:sp>
        <p:nvSpPr>
          <p:cNvPr id="3" name="Text 0"/>
          <p:cNvSpPr/>
          <p:nvPr/>
        </p:nvSpPr>
        <p:spPr>
          <a:xfrm>
            <a:off x="550664" y="1196578"/>
            <a:ext cx="305960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Design Philosophy</a:t>
            </a:r>
            <a:endParaRPr lang="en-US" sz="2400" dirty="0"/>
          </a:p>
        </p:txBody>
      </p:sp>
      <p:sp>
        <p:nvSpPr>
          <p:cNvPr id="4" name="Text 1"/>
          <p:cNvSpPr/>
          <p:nvPr/>
        </p:nvSpPr>
        <p:spPr>
          <a:xfrm>
            <a:off x="757163" y="1940421"/>
            <a:ext cx="4407173"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Put a valid JSON object inside an SVG &lt;metadata&gt; element. Everything else is convention.</a:t>
            </a:r>
            <a:endParaRPr lang="en-US" sz="1050" dirty="0"/>
          </a:p>
        </p:txBody>
      </p:sp>
      <p:sp>
        <p:nvSpPr>
          <p:cNvPr id="5" name="Shape 2"/>
          <p:cNvSpPr/>
          <p:nvPr/>
        </p:nvSpPr>
        <p:spPr>
          <a:xfrm>
            <a:off x="550664" y="1785565"/>
            <a:ext cx="19050" cy="750243"/>
          </a:xfrm>
          <a:prstGeom prst="rect">
            <a:avLst/>
          </a:prstGeom>
          <a:solidFill>
            <a:srgbClr val="A95B95"/>
          </a:solidFill>
          <a:ln/>
        </p:spPr>
      </p:sp>
      <p:sp>
        <p:nvSpPr>
          <p:cNvPr id="6" name="Text 3"/>
          <p:cNvSpPr/>
          <p:nvPr/>
        </p:nvSpPr>
        <p:spPr>
          <a:xfrm>
            <a:off x="550664" y="2690664"/>
            <a:ext cx="4613672" cy="660797"/>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SESM is intentionally simple. This simplicity is what allows it to survive static hosting, mirroring, scraping, archival, direct filesystem copying, Internet Archive uploads, local agent indexing, page extraction, and build pipeline regeneration.</a:t>
            </a:r>
            <a:endParaRPr lang="en-US" sz="1050" dirty="0"/>
          </a:p>
        </p:txBody>
      </p:sp>
      <p:sp>
        <p:nvSpPr>
          <p:cNvPr id="7" name="Text 4"/>
          <p:cNvSpPr/>
          <p:nvPr/>
        </p:nvSpPr>
        <p:spPr>
          <a:xfrm>
            <a:off x="550664" y="3506316"/>
            <a:ext cx="4613672" cy="440531"/>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SESM should be easy to generate from a small Rust, Go, Python, or JavaScript utility — no heavy framework required.</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52872" y="298698"/>
            <a:ext cx="2294706" cy="286866"/>
          </a:xfrm>
          <a:prstGeom prst="rect">
            <a:avLst/>
          </a:prstGeom>
          <a:noFill/>
          <a:ln/>
        </p:spPr>
        <p:txBody>
          <a:bodyPr wrap="none" lIns="0" tIns="0" rIns="0" bIns="0" rtlCol="0" anchor="t"/>
          <a:lstStyle/>
          <a:p>
            <a:pPr algn="l" indent="0" marL="0">
              <a:lnSpc>
                <a:spcPts val="2250"/>
              </a:lnSpc>
              <a:buNone/>
            </a:pPr>
            <a:r>
              <a:rPr lang="en-US" sz="1800" dirty="0">
                <a:solidFill>
                  <a:srgbClr val="C6BFEE"/>
                </a:solidFill>
                <a:latin typeface="Prompt Medium" pitchFamily="34" charset="0"/>
                <a:ea typeface="Prompt Medium" pitchFamily="34" charset="-122"/>
                <a:cs typeface="Prompt Medium" pitchFamily="34" charset="-120"/>
              </a:rPr>
              <a:t>SESM Goals</a:t>
            </a:r>
            <a:endParaRPr lang="en-US" sz="1800" dirty="0"/>
          </a:p>
        </p:txBody>
      </p:sp>
      <p:sp>
        <p:nvSpPr>
          <p:cNvPr id="3" name="Shape 1"/>
          <p:cNvSpPr/>
          <p:nvPr/>
        </p:nvSpPr>
        <p:spPr>
          <a:xfrm>
            <a:off x="952872" y="740420"/>
            <a:ext cx="7238256" cy="619571"/>
          </a:xfrm>
          <a:prstGeom prst="roundRect">
            <a:avLst>
              <a:gd name="adj" fmla="val 7000"/>
            </a:avLst>
          </a:prstGeom>
          <a:solidFill>
            <a:srgbClr val="0B0C23">
              <a:alpha val="95000"/>
            </a:srgbClr>
          </a:solidFill>
          <a:ln w="14288">
            <a:solidFill>
              <a:srgbClr val="6D4562"/>
            </a:solidFill>
            <a:prstDash val="solid"/>
          </a:ln>
        </p:spPr>
      </p:sp>
      <p:sp>
        <p:nvSpPr>
          <p:cNvPr id="4" name="Shape 2"/>
          <p:cNvSpPr/>
          <p:nvPr/>
        </p:nvSpPr>
        <p:spPr>
          <a:xfrm>
            <a:off x="967160" y="754707"/>
            <a:ext cx="412998" cy="590996"/>
          </a:xfrm>
          <a:prstGeom prst="roundRect">
            <a:avLst>
              <a:gd name="adj" fmla="val 6350"/>
            </a:avLst>
          </a:prstGeom>
          <a:solidFill>
            <a:srgbClr val="542C49"/>
          </a:solidFill>
          <a:ln/>
        </p:spPr>
      </p:sp>
      <p:sp>
        <p:nvSpPr>
          <p:cNvPr id="5" name="Text 3"/>
          <p:cNvSpPr/>
          <p:nvPr/>
        </p:nvSpPr>
        <p:spPr>
          <a:xfrm>
            <a:off x="1093812" y="953393"/>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1</a:t>
            </a:r>
            <a:endParaRPr lang="en-US" sz="1200" dirty="0"/>
          </a:p>
        </p:txBody>
      </p:sp>
      <p:sp>
        <p:nvSpPr>
          <p:cNvPr id="6" name="Text 4"/>
          <p:cNvSpPr/>
          <p:nvPr/>
        </p:nvSpPr>
        <p:spPr>
          <a:xfrm>
            <a:off x="1457548" y="857920"/>
            <a:ext cx="1147316"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Embed Metadata</a:t>
            </a:r>
            <a:endParaRPr lang="en-US" sz="900" dirty="0"/>
          </a:p>
        </p:txBody>
      </p:sp>
      <p:sp>
        <p:nvSpPr>
          <p:cNvPr id="7" name="Text 5"/>
          <p:cNvSpPr/>
          <p:nvPr/>
        </p:nvSpPr>
        <p:spPr>
          <a:xfrm>
            <a:off x="1457548" y="1047750"/>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Structured metadata lives directly in the SVG asset</a:t>
            </a:r>
            <a:endParaRPr lang="en-US" sz="800" dirty="0"/>
          </a:p>
        </p:txBody>
      </p:sp>
      <p:sp>
        <p:nvSpPr>
          <p:cNvPr id="8" name="Shape 6"/>
          <p:cNvSpPr/>
          <p:nvPr/>
        </p:nvSpPr>
        <p:spPr>
          <a:xfrm>
            <a:off x="952872" y="1437382"/>
            <a:ext cx="7238256" cy="619571"/>
          </a:xfrm>
          <a:prstGeom prst="roundRect">
            <a:avLst>
              <a:gd name="adj" fmla="val 7000"/>
            </a:avLst>
          </a:prstGeom>
          <a:solidFill>
            <a:srgbClr val="0B0C23">
              <a:alpha val="95000"/>
            </a:srgbClr>
          </a:solidFill>
          <a:ln w="14288">
            <a:solidFill>
              <a:srgbClr val="6D4562"/>
            </a:solidFill>
            <a:prstDash val="solid"/>
          </a:ln>
        </p:spPr>
      </p:sp>
      <p:sp>
        <p:nvSpPr>
          <p:cNvPr id="9" name="Shape 7"/>
          <p:cNvSpPr/>
          <p:nvPr/>
        </p:nvSpPr>
        <p:spPr>
          <a:xfrm>
            <a:off x="967160" y="1451670"/>
            <a:ext cx="412998" cy="590996"/>
          </a:xfrm>
          <a:prstGeom prst="roundRect">
            <a:avLst>
              <a:gd name="adj" fmla="val 6350"/>
            </a:avLst>
          </a:prstGeom>
          <a:solidFill>
            <a:srgbClr val="542C49"/>
          </a:solidFill>
          <a:ln/>
        </p:spPr>
      </p:sp>
      <p:sp>
        <p:nvSpPr>
          <p:cNvPr id="10" name="Text 8"/>
          <p:cNvSpPr/>
          <p:nvPr/>
        </p:nvSpPr>
        <p:spPr>
          <a:xfrm>
            <a:off x="1093812" y="1650355"/>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2</a:t>
            </a:r>
            <a:endParaRPr lang="en-US" sz="1200" dirty="0"/>
          </a:p>
        </p:txBody>
      </p:sp>
      <p:sp>
        <p:nvSpPr>
          <p:cNvPr id="11" name="Text 9"/>
          <p:cNvSpPr/>
          <p:nvPr/>
        </p:nvSpPr>
        <p:spPr>
          <a:xfrm>
            <a:off x="1457548" y="1554882"/>
            <a:ext cx="1147316"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Preserve Context</a:t>
            </a:r>
            <a:endParaRPr lang="en-US" sz="900" dirty="0"/>
          </a:p>
        </p:txBody>
      </p:sp>
      <p:sp>
        <p:nvSpPr>
          <p:cNvPr id="12" name="Text 10"/>
          <p:cNvSpPr/>
          <p:nvPr/>
        </p:nvSpPr>
        <p:spPr>
          <a:xfrm>
            <a:off x="1457548" y="1744712"/>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Semantic meaning survives separation from the original page</a:t>
            </a:r>
            <a:endParaRPr lang="en-US" sz="800" dirty="0"/>
          </a:p>
        </p:txBody>
      </p:sp>
      <p:sp>
        <p:nvSpPr>
          <p:cNvPr id="13" name="Shape 11"/>
          <p:cNvSpPr/>
          <p:nvPr/>
        </p:nvSpPr>
        <p:spPr>
          <a:xfrm>
            <a:off x="952872" y="2134344"/>
            <a:ext cx="7238256" cy="619571"/>
          </a:xfrm>
          <a:prstGeom prst="roundRect">
            <a:avLst>
              <a:gd name="adj" fmla="val 7000"/>
            </a:avLst>
          </a:prstGeom>
          <a:solidFill>
            <a:srgbClr val="0B0C23">
              <a:alpha val="95000"/>
            </a:srgbClr>
          </a:solidFill>
          <a:ln w="14288">
            <a:solidFill>
              <a:srgbClr val="6D4562"/>
            </a:solidFill>
            <a:prstDash val="solid"/>
          </a:ln>
        </p:spPr>
      </p:sp>
      <p:sp>
        <p:nvSpPr>
          <p:cNvPr id="14" name="Shape 12"/>
          <p:cNvSpPr/>
          <p:nvPr/>
        </p:nvSpPr>
        <p:spPr>
          <a:xfrm>
            <a:off x="967160" y="2148632"/>
            <a:ext cx="412998" cy="590996"/>
          </a:xfrm>
          <a:prstGeom prst="roundRect">
            <a:avLst>
              <a:gd name="adj" fmla="val 6350"/>
            </a:avLst>
          </a:prstGeom>
          <a:solidFill>
            <a:srgbClr val="542C49"/>
          </a:solidFill>
          <a:ln/>
        </p:spPr>
      </p:sp>
      <p:sp>
        <p:nvSpPr>
          <p:cNvPr id="15" name="Text 13"/>
          <p:cNvSpPr/>
          <p:nvPr/>
        </p:nvSpPr>
        <p:spPr>
          <a:xfrm>
            <a:off x="1093812" y="2347317"/>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3</a:t>
            </a:r>
            <a:endParaRPr lang="en-US" sz="1200" dirty="0"/>
          </a:p>
        </p:txBody>
      </p:sp>
      <p:sp>
        <p:nvSpPr>
          <p:cNvPr id="16" name="Text 14"/>
          <p:cNvSpPr/>
          <p:nvPr/>
        </p:nvSpPr>
        <p:spPr>
          <a:xfrm>
            <a:off x="1457548" y="2251844"/>
            <a:ext cx="1367284"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Crawler &amp; Archival Hints</a:t>
            </a:r>
            <a:endParaRPr lang="en-US" sz="900" dirty="0"/>
          </a:p>
        </p:txBody>
      </p:sp>
      <p:sp>
        <p:nvSpPr>
          <p:cNvPr id="17" name="Text 15"/>
          <p:cNvSpPr/>
          <p:nvPr/>
        </p:nvSpPr>
        <p:spPr>
          <a:xfrm>
            <a:off x="1457548" y="2441674"/>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No need to fetch large external documents</a:t>
            </a:r>
            <a:endParaRPr lang="en-US" sz="800" dirty="0"/>
          </a:p>
        </p:txBody>
      </p:sp>
      <p:sp>
        <p:nvSpPr>
          <p:cNvPr id="18" name="Shape 16"/>
          <p:cNvSpPr/>
          <p:nvPr/>
        </p:nvSpPr>
        <p:spPr>
          <a:xfrm>
            <a:off x="952872" y="2831306"/>
            <a:ext cx="7238256" cy="619571"/>
          </a:xfrm>
          <a:prstGeom prst="roundRect">
            <a:avLst>
              <a:gd name="adj" fmla="val 7000"/>
            </a:avLst>
          </a:prstGeom>
          <a:solidFill>
            <a:srgbClr val="0B0C23">
              <a:alpha val="95000"/>
            </a:srgbClr>
          </a:solidFill>
          <a:ln w="14288">
            <a:solidFill>
              <a:srgbClr val="6D4562"/>
            </a:solidFill>
            <a:prstDash val="solid"/>
          </a:ln>
        </p:spPr>
      </p:sp>
      <p:sp>
        <p:nvSpPr>
          <p:cNvPr id="19" name="Shape 17"/>
          <p:cNvSpPr/>
          <p:nvPr/>
        </p:nvSpPr>
        <p:spPr>
          <a:xfrm>
            <a:off x="967160" y="2845594"/>
            <a:ext cx="412998" cy="590996"/>
          </a:xfrm>
          <a:prstGeom prst="roundRect">
            <a:avLst>
              <a:gd name="adj" fmla="val 6350"/>
            </a:avLst>
          </a:prstGeom>
          <a:solidFill>
            <a:srgbClr val="542C49"/>
          </a:solidFill>
          <a:ln/>
        </p:spPr>
      </p:sp>
      <p:sp>
        <p:nvSpPr>
          <p:cNvPr id="20" name="Text 18"/>
          <p:cNvSpPr/>
          <p:nvPr/>
        </p:nvSpPr>
        <p:spPr>
          <a:xfrm>
            <a:off x="1093812" y="3044279"/>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4</a:t>
            </a:r>
            <a:endParaRPr lang="en-US" sz="1200" dirty="0"/>
          </a:p>
        </p:txBody>
      </p:sp>
      <p:sp>
        <p:nvSpPr>
          <p:cNvPr id="21" name="Text 19"/>
          <p:cNvSpPr/>
          <p:nvPr/>
        </p:nvSpPr>
        <p:spPr>
          <a:xfrm>
            <a:off x="1457548" y="2948806"/>
            <a:ext cx="1147316"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LLM Summaries</a:t>
            </a:r>
            <a:endParaRPr lang="en-US" sz="900" dirty="0"/>
          </a:p>
        </p:txBody>
      </p:sp>
      <p:sp>
        <p:nvSpPr>
          <p:cNvPr id="22" name="Text 20"/>
          <p:cNvSpPr/>
          <p:nvPr/>
        </p:nvSpPr>
        <p:spPr>
          <a:xfrm>
            <a:off x="1457548" y="3138636"/>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Usage hints for language models and local agents</a:t>
            </a:r>
            <a:endParaRPr lang="en-US" sz="800" dirty="0"/>
          </a:p>
        </p:txBody>
      </p:sp>
      <p:sp>
        <p:nvSpPr>
          <p:cNvPr id="23" name="Shape 21"/>
          <p:cNvSpPr/>
          <p:nvPr/>
        </p:nvSpPr>
        <p:spPr>
          <a:xfrm>
            <a:off x="952872" y="3528268"/>
            <a:ext cx="7238256" cy="619571"/>
          </a:xfrm>
          <a:prstGeom prst="roundRect">
            <a:avLst>
              <a:gd name="adj" fmla="val 7000"/>
            </a:avLst>
          </a:prstGeom>
          <a:solidFill>
            <a:srgbClr val="0B0C23">
              <a:alpha val="95000"/>
            </a:srgbClr>
          </a:solidFill>
          <a:ln w="14288">
            <a:solidFill>
              <a:srgbClr val="6D4562"/>
            </a:solidFill>
            <a:prstDash val="solid"/>
          </a:ln>
        </p:spPr>
      </p:sp>
      <p:sp>
        <p:nvSpPr>
          <p:cNvPr id="24" name="Shape 22"/>
          <p:cNvSpPr/>
          <p:nvPr/>
        </p:nvSpPr>
        <p:spPr>
          <a:xfrm>
            <a:off x="967160" y="3542556"/>
            <a:ext cx="412998" cy="590996"/>
          </a:xfrm>
          <a:prstGeom prst="roundRect">
            <a:avLst>
              <a:gd name="adj" fmla="val 6350"/>
            </a:avLst>
          </a:prstGeom>
          <a:solidFill>
            <a:srgbClr val="542C49"/>
          </a:solidFill>
          <a:ln/>
        </p:spPr>
      </p:sp>
      <p:sp>
        <p:nvSpPr>
          <p:cNvPr id="25" name="Text 23"/>
          <p:cNvSpPr/>
          <p:nvPr/>
        </p:nvSpPr>
        <p:spPr>
          <a:xfrm>
            <a:off x="1093812" y="3741241"/>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5</a:t>
            </a:r>
            <a:endParaRPr lang="en-US" sz="1200" dirty="0"/>
          </a:p>
        </p:txBody>
      </p:sp>
      <p:sp>
        <p:nvSpPr>
          <p:cNvPr id="26" name="Text 24"/>
          <p:cNvSpPr/>
          <p:nvPr/>
        </p:nvSpPr>
        <p:spPr>
          <a:xfrm>
            <a:off x="1457548" y="3645768"/>
            <a:ext cx="1147316"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UI Runtime Hints</a:t>
            </a:r>
            <a:endParaRPr lang="en-US" sz="900" dirty="0"/>
          </a:p>
        </p:txBody>
      </p:sp>
      <p:sp>
        <p:nvSpPr>
          <p:cNvPr id="27" name="Text 25"/>
          <p:cNvSpPr/>
          <p:nvPr/>
        </p:nvSpPr>
        <p:spPr>
          <a:xfrm>
            <a:off x="1457548" y="3835598"/>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Cards, panels, datasets, themes, and generated components</a:t>
            </a:r>
            <a:endParaRPr lang="en-US" sz="800" dirty="0"/>
          </a:p>
        </p:txBody>
      </p:sp>
      <p:sp>
        <p:nvSpPr>
          <p:cNvPr id="28" name="Shape 26"/>
          <p:cNvSpPr/>
          <p:nvPr/>
        </p:nvSpPr>
        <p:spPr>
          <a:xfrm>
            <a:off x="952872" y="4225230"/>
            <a:ext cx="7238256" cy="619571"/>
          </a:xfrm>
          <a:prstGeom prst="roundRect">
            <a:avLst>
              <a:gd name="adj" fmla="val 7000"/>
            </a:avLst>
          </a:prstGeom>
          <a:solidFill>
            <a:srgbClr val="0B0C23">
              <a:alpha val="95000"/>
            </a:srgbClr>
          </a:solidFill>
          <a:ln w="14288">
            <a:solidFill>
              <a:srgbClr val="6D4562"/>
            </a:solidFill>
            <a:prstDash val="solid"/>
          </a:ln>
        </p:spPr>
      </p:sp>
      <p:sp>
        <p:nvSpPr>
          <p:cNvPr id="29" name="Shape 27"/>
          <p:cNvSpPr/>
          <p:nvPr/>
        </p:nvSpPr>
        <p:spPr>
          <a:xfrm>
            <a:off x="967160" y="4239518"/>
            <a:ext cx="412998" cy="590996"/>
          </a:xfrm>
          <a:prstGeom prst="roundRect">
            <a:avLst>
              <a:gd name="adj" fmla="val 6350"/>
            </a:avLst>
          </a:prstGeom>
          <a:solidFill>
            <a:srgbClr val="542C49"/>
          </a:solidFill>
          <a:ln/>
        </p:spPr>
      </p:sp>
      <p:sp>
        <p:nvSpPr>
          <p:cNvPr id="30" name="Text 28"/>
          <p:cNvSpPr/>
          <p:nvPr/>
        </p:nvSpPr>
        <p:spPr>
          <a:xfrm>
            <a:off x="1093812" y="4438204"/>
            <a:ext cx="154856" cy="193551"/>
          </a:xfrm>
          <a:prstGeom prst="rect">
            <a:avLst/>
          </a:prstGeom>
          <a:noFill/>
          <a:ln/>
        </p:spPr>
        <p:txBody>
          <a:bodyPr wrap="none" lIns="0" tIns="0" rIns="0" bIns="0" rtlCol="0" anchor="ctr"/>
          <a:lstStyle/>
          <a:p>
            <a:pPr algn="ctr" indent="0" marL="0">
              <a:lnSpc>
                <a:spcPts val="1200"/>
              </a:lnSpc>
              <a:buNone/>
            </a:pPr>
            <a:r>
              <a:rPr lang="en-US" sz="1200" dirty="0">
                <a:solidFill>
                  <a:srgbClr val="DAD8E9"/>
                </a:solidFill>
                <a:latin typeface="Prompt Medium" pitchFamily="34" charset="0"/>
                <a:ea typeface="Prompt Medium" pitchFamily="34" charset="-122"/>
                <a:cs typeface="Prompt Medium" pitchFamily="34" charset="-120"/>
              </a:rPr>
              <a:t>6</a:t>
            </a:r>
            <a:endParaRPr lang="en-US" sz="1200" dirty="0"/>
          </a:p>
        </p:txBody>
      </p:sp>
      <p:sp>
        <p:nvSpPr>
          <p:cNvPr id="31" name="Text 29"/>
          <p:cNvSpPr/>
          <p:nvPr/>
        </p:nvSpPr>
        <p:spPr>
          <a:xfrm>
            <a:off x="1457548" y="4342730"/>
            <a:ext cx="1240110" cy="143396"/>
          </a:xfrm>
          <a:prstGeom prst="rect">
            <a:avLst/>
          </a:prstGeom>
          <a:noFill/>
          <a:ln/>
        </p:spPr>
        <p:txBody>
          <a:bodyPr wrap="none" lIns="0" tIns="0" rIns="0" bIns="0" rtlCol="0" anchor="t"/>
          <a:lstStyle/>
          <a:p>
            <a:pPr algn="l" indent="0" marL="0">
              <a:lnSpc>
                <a:spcPts val="1100"/>
              </a:lnSpc>
              <a:buNone/>
            </a:pPr>
            <a:r>
              <a:rPr lang="en-US" sz="900" dirty="0">
                <a:solidFill>
                  <a:srgbClr val="DAD8E9"/>
                </a:solidFill>
                <a:latin typeface="Prompt Medium" pitchFamily="34" charset="0"/>
                <a:ea typeface="Prompt Medium" pitchFamily="34" charset="-122"/>
                <a:cs typeface="Prompt Medium" pitchFamily="34" charset="-120"/>
              </a:rPr>
              <a:t>Provenance &amp; Rebuild</a:t>
            </a:r>
            <a:endParaRPr lang="en-US" sz="900" dirty="0"/>
          </a:p>
        </p:txBody>
      </p:sp>
      <p:sp>
        <p:nvSpPr>
          <p:cNvPr id="32" name="Text 30"/>
          <p:cNvSpPr/>
          <p:nvPr/>
        </p:nvSpPr>
        <p:spPr>
          <a:xfrm>
            <a:off x="1457548" y="4532561"/>
            <a:ext cx="6616080" cy="144587"/>
          </a:xfrm>
          <a:prstGeom prst="rect">
            <a:avLst/>
          </a:prstGeom>
          <a:noFill/>
          <a:ln/>
        </p:spPr>
        <p:txBody>
          <a:bodyPr wrap="none" lIns="0" tIns="0" rIns="0" bIns="0" rtlCol="0" anchor="t"/>
          <a:lstStyle/>
          <a:p>
            <a:pPr algn="l" indent="0" marL="0">
              <a:lnSpc>
                <a:spcPts val="1100"/>
              </a:lnSpc>
              <a:buNone/>
            </a:pPr>
            <a:r>
              <a:rPr lang="en-US" sz="800" dirty="0">
                <a:solidFill>
                  <a:srgbClr val="DAD8E9"/>
                </a:solidFill>
                <a:latin typeface="Mukta Light" pitchFamily="34" charset="0"/>
                <a:ea typeface="Mukta Light" pitchFamily="34" charset="-122"/>
                <a:cs typeface="Mukta Light" pitchFamily="34" charset="-120"/>
              </a:rPr>
              <a:t>Supports deterministic artifact regeneration</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50664" y="995214"/>
            <a:ext cx="3059609"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Non-Goals</a:t>
            </a:r>
            <a:endParaRPr lang="en-US" sz="2400" dirty="0"/>
          </a:p>
        </p:txBody>
      </p:sp>
      <p:sp>
        <p:nvSpPr>
          <p:cNvPr id="3" name="Text 1"/>
          <p:cNvSpPr/>
          <p:nvPr/>
        </p:nvSpPr>
        <p:spPr>
          <a:xfrm>
            <a:off x="550664" y="1653034"/>
            <a:ext cx="804267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SESM provides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semantic hints, not mandates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It is explicitly not intended to:</a:t>
            </a:r>
            <a:endParaRPr lang="en-US" sz="10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307" y="2189894"/>
            <a:ext cx="206499" cy="206499"/>
          </a:xfrm>
          <a:prstGeom prst="rect">
            <a:avLst/>
          </a:prstGeom>
        </p:spPr>
      </p:pic>
      <p:sp>
        <p:nvSpPr>
          <p:cNvPr id="5" name="Text 2"/>
          <p:cNvSpPr/>
          <p:nvPr/>
        </p:nvSpPr>
        <p:spPr>
          <a:xfrm>
            <a:off x="998116" y="2183011"/>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Replace JSON-LD in HTML or site maps / robots.txt</a:t>
            </a:r>
            <a:endParaRPr lang="en-US" sz="10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307" y="2885145"/>
            <a:ext cx="206499" cy="206499"/>
          </a:xfrm>
          <a:prstGeom prst="rect">
            <a:avLst/>
          </a:prstGeom>
        </p:spPr>
      </p:pic>
      <p:sp>
        <p:nvSpPr>
          <p:cNvPr id="7" name="Text 3"/>
          <p:cNvSpPr/>
          <p:nvPr/>
        </p:nvSpPr>
        <p:spPr>
          <a:xfrm>
            <a:off x="998116" y="2878262"/>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Define a complete ontology for all visual assets</a:t>
            </a:r>
            <a:endParaRPr lang="en-US" sz="1050" dirty="0"/>
          </a:p>
        </p:txBody>
      </p:sp>
      <p:pic>
        <p:nvPicPr>
          <p:cNvPr id="8"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307" y="3580395"/>
            <a:ext cx="206499" cy="206499"/>
          </a:xfrm>
          <a:prstGeom prst="rect">
            <a:avLst/>
          </a:prstGeom>
        </p:spPr>
      </p:pic>
      <p:sp>
        <p:nvSpPr>
          <p:cNvPr id="9" name="Text 4"/>
          <p:cNvSpPr/>
          <p:nvPr/>
        </p:nvSpPr>
        <p:spPr>
          <a:xfrm>
            <a:off x="998116" y="3573512"/>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Enforce rendering behavior or act as access control</a:t>
            </a:r>
            <a:endParaRPr lang="en-US" sz="1050" dirty="0"/>
          </a:p>
        </p:txBody>
      </p:sp>
      <p:pic>
        <p:nvPicPr>
          <p:cNvPr id="1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96358" y="2189894"/>
            <a:ext cx="206499" cy="206499"/>
          </a:xfrm>
          <a:prstGeom prst="rect">
            <a:avLst/>
          </a:prstGeom>
        </p:spPr>
      </p:pic>
      <p:sp>
        <p:nvSpPr>
          <p:cNvPr id="11" name="Text 5"/>
          <p:cNvSpPr/>
          <p:nvPr/>
        </p:nvSpPr>
        <p:spPr>
          <a:xfrm>
            <a:off x="5192167" y="2183011"/>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Contain secrets, credentials, or internal-only data</a:t>
            </a:r>
            <a:endParaRPr lang="en-US" sz="1050" dirty="0"/>
          </a:p>
        </p:txBody>
      </p:sp>
      <p:pic>
        <p:nvPicPr>
          <p:cNvPr id="12"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6358" y="2885145"/>
            <a:ext cx="206499" cy="206499"/>
          </a:xfrm>
          <a:prstGeom prst="rect">
            <a:avLst/>
          </a:prstGeom>
        </p:spPr>
      </p:pic>
      <p:sp>
        <p:nvSpPr>
          <p:cNvPr id="13" name="Text 6"/>
          <p:cNvSpPr/>
          <p:nvPr/>
        </p:nvSpPr>
        <p:spPr>
          <a:xfrm>
            <a:off x="5192167" y="2878262"/>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Require any specific AI, LLM, crawler, or frontend framework</a:t>
            </a:r>
            <a:endParaRPr lang="en-US" sz="1050" dirty="0"/>
          </a:p>
        </p:txBody>
      </p:sp>
      <p:pic>
        <p:nvPicPr>
          <p:cNvPr id="14"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96358" y="3580395"/>
            <a:ext cx="206499" cy="206499"/>
          </a:xfrm>
          <a:prstGeom prst="rect">
            <a:avLst/>
          </a:prstGeom>
        </p:spPr>
      </p:pic>
      <p:sp>
        <p:nvSpPr>
          <p:cNvPr id="15" name="Text 7"/>
          <p:cNvSpPr/>
          <p:nvPr/>
        </p:nvSpPr>
        <p:spPr>
          <a:xfrm>
            <a:off x="5192167" y="3573512"/>
            <a:ext cx="3405932" cy="220266"/>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Require JavaScript to be useful</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9095" y="447526"/>
            <a:ext cx="2878038" cy="346546"/>
          </a:xfrm>
          <a:prstGeom prst="rect">
            <a:avLst/>
          </a:prstGeom>
          <a:noFill/>
          <a:ln/>
        </p:spPr>
        <p:txBody>
          <a:bodyPr wrap="none" lIns="0" tIns="0" rIns="0" bIns="0" rtlCol="0" anchor="t"/>
          <a:lstStyle/>
          <a:p>
            <a:pPr algn="l" indent="0" marL="0">
              <a:lnSpc>
                <a:spcPts val="2700"/>
              </a:lnSpc>
              <a:buNone/>
            </a:pPr>
            <a:r>
              <a:rPr lang="en-US" sz="2150" dirty="0">
                <a:solidFill>
                  <a:srgbClr val="C6BFEE"/>
                </a:solidFill>
                <a:latin typeface="Prompt Medium" pitchFamily="34" charset="0"/>
                <a:ea typeface="Prompt Medium" pitchFamily="34" charset="-122"/>
                <a:cs typeface="Prompt Medium" pitchFamily="34" charset="-120"/>
              </a:rPr>
              <a:t>SESM Block Structure</a:t>
            </a:r>
            <a:endParaRPr lang="en-US" sz="2150" dirty="0"/>
          </a:p>
        </p:txBody>
      </p:sp>
      <p:sp>
        <p:nvSpPr>
          <p:cNvPr id="3" name="Text 1"/>
          <p:cNvSpPr/>
          <p:nvPr/>
        </p:nvSpPr>
        <p:spPr>
          <a:xfrm>
            <a:off x="499095" y="1020217"/>
            <a:ext cx="8145810" cy="199802"/>
          </a:xfrm>
          <a:prstGeom prst="rect">
            <a:avLst/>
          </a:prstGeom>
          <a:noFill/>
          <a:ln/>
        </p:spPr>
        <p:txBody>
          <a:bodyPr wrap="none" lIns="0" tIns="0" rIns="0" bIns="0" rtlCol="0" anchor="t"/>
          <a:lstStyle/>
          <a:p>
            <a:pPr algn="l" indent="0" marL="0">
              <a:lnSpc>
                <a:spcPts val="1450"/>
              </a:lnSpc>
              <a:buNone/>
            </a:pPr>
            <a:r>
              <a:rPr lang="en-US" sz="950" dirty="0">
                <a:solidFill>
                  <a:srgbClr val="DAD8E9"/>
                </a:solidFill>
                <a:latin typeface="Mukta Light" pitchFamily="34" charset="0"/>
                <a:ea typeface="Mukta Light" pitchFamily="34" charset="-122"/>
                <a:cs typeface="Mukta Light" pitchFamily="34" charset="-120"/>
              </a:rPr>
              <a:t>A SESM block is a single JSON object. Only </a:t>
            </a:r>
            <a:pPr algn="l" indent="0" marL="0">
              <a:lnSpc>
                <a:spcPts val="1450"/>
              </a:lnSpc>
              <a:buNone/>
            </a:pPr>
            <a:r>
              <a:rPr lang="en-US" sz="950" dirty="0">
                <a:solidFill>
                  <a:srgbClr val="DAD8E9"/>
                </a:solidFill>
                <a:highlight>
                  <a:srgbClr val="181930"/>
                </a:highlight>
                <a:latin typeface="Consolas" pitchFamily="34" charset="0"/>
                <a:ea typeface="Consolas" pitchFamily="34" charset="-122"/>
                <a:cs typeface="Consolas" pitchFamily="34" charset="-120"/>
              </a:rPr>
              <a:t>sesm_version</a:t>
            </a:r>
            <a:pPr algn="l" indent="0" marL="0">
              <a:lnSpc>
                <a:spcPts val="1450"/>
              </a:lnSpc>
              <a:buNone/>
            </a:pPr>
            <a:r>
              <a:rPr lang="en-US" sz="950" dirty="0">
                <a:solidFill>
                  <a:srgbClr val="DAD8E9"/>
                </a:solidFill>
                <a:latin typeface="Mukta Light" pitchFamily="34" charset="0"/>
                <a:ea typeface="Mukta Light" pitchFamily="34" charset="-122"/>
                <a:cs typeface="Mukta Light" pitchFamily="34" charset="-120"/>
              </a:rPr>
              <a:t> is required. Agents must ignore unknown fields rather than failing.</a:t>
            </a:r>
            <a:endParaRPr lang="en-US" sz="950" dirty="0"/>
          </a:p>
        </p:txBody>
      </p:sp>
      <p:sp>
        <p:nvSpPr>
          <p:cNvPr id="4" name="Shape 2"/>
          <p:cNvSpPr/>
          <p:nvPr/>
        </p:nvSpPr>
        <p:spPr>
          <a:xfrm>
            <a:off x="499095" y="1347192"/>
            <a:ext cx="8145810" cy="2723034"/>
          </a:xfrm>
          <a:prstGeom prst="roundRect">
            <a:avLst>
              <a:gd name="adj" fmla="val 1925"/>
            </a:avLst>
          </a:prstGeom>
          <a:solidFill>
            <a:srgbClr val="181930"/>
          </a:solidFill>
          <a:ln/>
        </p:spPr>
      </p:sp>
      <p:sp>
        <p:nvSpPr>
          <p:cNvPr id="5" name="Shape 3"/>
          <p:cNvSpPr/>
          <p:nvPr/>
        </p:nvSpPr>
        <p:spPr>
          <a:xfrm>
            <a:off x="492919" y="1347192"/>
            <a:ext cx="8158163" cy="2723034"/>
          </a:xfrm>
          <a:prstGeom prst="roundRect">
            <a:avLst>
              <a:gd name="adj" fmla="val 687"/>
            </a:avLst>
          </a:prstGeom>
          <a:solidFill>
            <a:srgbClr val="181930"/>
          </a:solidFill>
          <a:ln/>
        </p:spPr>
      </p:sp>
      <p:sp>
        <p:nvSpPr>
          <p:cNvPr id="6" name="Text 4"/>
          <p:cNvSpPr/>
          <p:nvPr/>
        </p:nvSpPr>
        <p:spPr>
          <a:xfrm>
            <a:off x="648816" y="1471910"/>
            <a:ext cx="7846368" cy="2473598"/>
          </a:xfrm>
          <a:prstGeom prst="rect">
            <a:avLst/>
          </a:prstGeom>
          <a:noFill/>
          <a:ln/>
        </p:spPr>
        <p:txBody>
          <a:bodyPr wrap="square" lIns="0" tIns="0" rIns="0" bIns="0" rtlCol="0" anchor="t"/>
          <a:lstStyle/>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"sesm_version": "0.2.0",</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"asset":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"artifact":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"theme":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"ui":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"crawl":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"llm":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"links":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"provenance":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"integrity":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  "extra":       {}</a:t>
            </a:r>
            <a:endParaRPr lang="en-US" sz="950" dirty="0"/>
          </a:p>
          <a:p>
            <a:pPr algn="l" indent="0" marL="0">
              <a:lnSpc>
                <a:spcPts val="1450"/>
              </a:lnSpc>
              <a:buNone/>
            </a:pPr>
            <a:r>
              <a:rPr lang="en-US" sz="950" dirty="0">
                <a:solidFill>
                  <a:srgbClr val="DAD8E9"/>
                </a:solidFill>
                <a:highlight>
                  <a:srgbClr val="181930"/>
                </a:highlight>
                <a:latin typeface="Consolas Light" pitchFamily="34" charset="0"/>
                <a:ea typeface="Consolas Light" pitchFamily="34" charset="-122"/>
                <a:cs typeface="Consolas Light" pitchFamily="34" charset="-120"/>
              </a:rPr>
              <a:t>}</a:t>
            </a:r>
            <a:endParaRPr lang="en-US" sz="950" dirty="0"/>
          </a:p>
        </p:txBody>
      </p:sp>
      <p:sp>
        <p:nvSpPr>
          <p:cNvPr id="7" name="Shape 5"/>
          <p:cNvSpPr/>
          <p:nvPr/>
        </p:nvSpPr>
        <p:spPr>
          <a:xfrm>
            <a:off x="499095" y="4197400"/>
            <a:ext cx="8145810" cy="498574"/>
          </a:xfrm>
          <a:prstGeom prst="roundRect">
            <a:avLst>
              <a:gd name="adj" fmla="val 10511"/>
            </a:avLst>
          </a:prstGeom>
          <a:solidFill>
            <a:srgbClr val="022349"/>
          </a:solidFill>
          <a:ln/>
        </p:spPr>
      </p:sp>
      <p:pic>
        <p:nvPicPr>
          <p:cNvPr id="8" name="Image 0" descr="preencoded.png">    </p:cNvPr>
          <p:cNvPicPr>
            <a:picLocks noChangeAspect="1"/>
          </p:cNvPicPr>
          <p:nvPr/>
        </p:nvPicPr>
        <p:blipFill>
          <a:blip r:embed="rId1"/>
          <a:stretch>
            <a:fillRect/>
          </a:stretch>
        </p:blipFill>
        <p:spPr>
          <a:xfrm>
            <a:off x="623813" y="4372719"/>
            <a:ext cx="155897" cy="124718"/>
          </a:xfrm>
          <a:prstGeom prst="rect">
            <a:avLst/>
          </a:prstGeom>
        </p:spPr>
      </p:pic>
      <p:sp>
        <p:nvSpPr>
          <p:cNvPr id="9" name="Text 6"/>
          <p:cNvSpPr/>
          <p:nvPr/>
        </p:nvSpPr>
        <p:spPr>
          <a:xfrm>
            <a:off x="904429" y="4341614"/>
            <a:ext cx="7615758" cy="190277"/>
          </a:xfrm>
          <a:prstGeom prst="rect">
            <a:avLst/>
          </a:prstGeom>
          <a:noFill/>
          <a:ln/>
        </p:spPr>
        <p:txBody>
          <a:bodyPr wrap="none" lIns="0" tIns="0" rIns="0" bIns="0" rtlCol="0" anchor="t"/>
          <a:lstStyle/>
          <a:p>
            <a:pPr algn="l" indent="0" marL="0">
              <a:lnSpc>
                <a:spcPts val="1450"/>
              </a:lnSpc>
              <a:buNone/>
            </a:pPr>
            <a:r>
              <a:rPr lang="en-US" sz="950" dirty="0">
                <a:solidFill>
                  <a:srgbClr val="FFFFFF"/>
                </a:solidFill>
                <a:latin typeface="Mukta Light" pitchFamily="34" charset="0"/>
                <a:ea typeface="Mukta Light" pitchFamily="34" charset="-122"/>
                <a:cs typeface="Mukta Light" pitchFamily="34" charset="-120"/>
              </a:rPr>
              <a:t>Future revisions follow semantic versioning: MAJOR for breaking changes, MINOR for additive optional fields, PATCH for documentation clarifications.</a:t>
            </a: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79664" y="1197025"/>
            <a:ext cx="4203650"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The asset &amp; artifact Objects</a:t>
            </a:r>
            <a:endParaRPr lang="en-US" sz="2400" dirty="0"/>
          </a:p>
        </p:txBody>
      </p:sp>
      <p:sp>
        <p:nvSpPr>
          <p:cNvPr id="4" name="Text 1"/>
          <p:cNvSpPr/>
          <p:nvPr/>
        </p:nvSpPr>
        <p:spPr>
          <a:xfrm>
            <a:off x="3979664" y="1923678"/>
            <a:ext cx="2138883" cy="382488"/>
          </a:xfrm>
          <a:prstGeom prst="rect">
            <a:avLst/>
          </a:prstGeom>
          <a:noFill/>
          <a:ln/>
        </p:spPr>
        <p:txBody>
          <a:bodyPr wrap="squar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asset — What the SVG Represents</a:t>
            </a:r>
            <a:endParaRPr lang="en-US" sz="1200" dirty="0"/>
          </a:p>
        </p:txBody>
      </p:sp>
      <p:sp>
        <p:nvSpPr>
          <p:cNvPr id="5" name="Text 2"/>
          <p:cNvSpPr/>
          <p:nvPr/>
        </p:nvSpPr>
        <p:spPr>
          <a:xfrm>
            <a:off x="3979664" y="2443832"/>
            <a:ext cx="2138883" cy="1378744"/>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Describes the SVG's identity: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role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title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description</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ecosystem</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tags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Common roles include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dataset-card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theme-board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pipeline-panel</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stats-panel</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logo</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icon</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decorative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t>
            </a:r>
            <a:endParaRPr lang="en-US" sz="1050" dirty="0"/>
          </a:p>
        </p:txBody>
      </p:sp>
      <p:sp>
        <p:nvSpPr>
          <p:cNvPr id="6" name="Text 3"/>
          <p:cNvSpPr/>
          <p:nvPr/>
        </p:nvSpPr>
        <p:spPr>
          <a:xfrm>
            <a:off x="6459215" y="1923678"/>
            <a:ext cx="2138883" cy="382488"/>
          </a:xfrm>
          <a:prstGeom prst="rect">
            <a:avLst/>
          </a:prstGeom>
          <a:noFill/>
          <a:ln/>
        </p:spPr>
        <p:txBody>
          <a:bodyPr wrap="square" lIns="0" tIns="0" rIns="0" bIns="0" rtlCol="0" anchor="t"/>
          <a:lstStyle/>
          <a:p>
            <a:pPr algn="l" indent="0" marL="0">
              <a:lnSpc>
                <a:spcPts val="1500"/>
              </a:lnSpc>
              <a:buNone/>
            </a:pPr>
            <a:r>
              <a:rPr lang="en-US" sz="1200" dirty="0">
                <a:solidFill>
                  <a:srgbClr val="C6BFEE"/>
                </a:solidFill>
                <a:latin typeface="Prompt Medium" pitchFamily="34" charset="0"/>
                <a:ea typeface="Prompt Medium" pitchFamily="34" charset="-122"/>
                <a:cs typeface="Prompt Medium" pitchFamily="34" charset="-120"/>
              </a:rPr>
              <a:t>artifact — Provenance of the Generated File</a:t>
            </a:r>
            <a:endParaRPr lang="en-US" sz="1200" dirty="0"/>
          </a:p>
        </p:txBody>
      </p:sp>
      <p:sp>
        <p:nvSpPr>
          <p:cNvPr id="7" name="Text 4"/>
          <p:cNvSpPr/>
          <p:nvPr/>
        </p:nvSpPr>
        <p:spPr>
          <a:xfrm>
            <a:off x="6459215" y="2443832"/>
            <a:ext cx="2138883" cy="1359694"/>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Describes the SVG as a compiled artifact: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kind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artifact_id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source_type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source_id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template_id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output_path</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and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build_profile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(dev / preview / production).</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550664" y="782836"/>
            <a:ext cx="6382643" cy="382488"/>
          </a:xfrm>
          <a:prstGeom prst="rect">
            <a:avLst/>
          </a:prstGeom>
          <a:noFill/>
          <a:ln/>
        </p:spPr>
        <p:txBody>
          <a:bodyPr wrap="none" lIns="0" tIns="0" rIns="0" bIns="0" rtlCol="0" anchor="t"/>
          <a:lstStyle/>
          <a:p>
            <a:pPr algn="l" indent="0" marL="0">
              <a:lnSpc>
                <a:spcPts val="3000"/>
              </a:lnSpc>
              <a:buNone/>
            </a:pPr>
            <a:r>
              <a:rPr lang="en-US" sz="2400" dirty="0">
                <a:solidFill>
                  <a:srgbClr val="C6BFEE"/>
                </a:solidFill>
                <a:latin typeface="Prompt Medium" pitchFamily="34" charset="0"/>
                <a:ea typeface="Prompt Medium" pitchFamily="34" charset="-122"/>
                <a:cs typeface="Prompt Medium" pitchFamily="34" charset="-120"/>
              </a:rPr>
              <a:t>The theme Object &amp; NIPC Semantic Colors</a:t>
            </a:r>
            <a:endParaRPr lang="en-US" sz="2400" dirty="0"/>
          </a:p>
        </p:txBody>
      </p:sp>
      <p:sp>
        <p:nvSpPr>
          <p:cNvPr id="3" name="Text 1"/>
          <p:cNvSpPr/>
          <p:nvPr/>
        </p:nvSpPr>
        <p:spPr>
          <a:xfrm>
            <a:off x="550664" y="1440656"/>
            <a:ext cx="8042672" cy="450056"/>
          </a:xfrm>
          <a:prstGeom prst="rect">
            <a:avLst/>
          </a:prstGeom>
          <a:noFill/>
          <a:ln/>
        </p:spPr>
        <p:txBody>
          <a:bodyPr wrap="square" lIns="0" tIns="0" rIns="0" bIns="0" rtlCol="0" anchor="t"/>
          <a:lstStyle/>
          <a:p>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The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theme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object describes the visual theme and semantic color mapping. For Aptlantis Studio, palette semantics come from the </a:t>
            </a:r>
            <a:pPr algn="l" indent="0" marL="0">
              <a:lnSpc>
                <a:spcPts val="1700"/>
              </a:lnSpc>
              <a:buNone/>
            </a:pPr>
            <a:r>
              <a:rPr lang="en-US" sz="1050" b="1" dirty="0">
                <a:solidFill>
                  <a:srgbClr val="DAD8E9"/>
                </a:solidFill>
                <a:latin typeface="Mukta Light" pitchFamily="34" charset="0"/>
                <a:ea typeface="Mukta Light" pitchFamily="34" charset="-122"/>
                <a:cs typeface="Mukta Light" pitchFamily="34" charset="-120"/>
              </a:rPr>
              <a:t>NeonInkPaletteContract (NIPC)</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a:t>
            </a:r>
            <a:endParaRPr lang="en-US" sz="10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50664" y="2045568"/>
            <a:ext cx="344165" cy="344165"/>
          </a:xfrm>
          <a:prstGeom prst="rect">
            <a:avLst/>
          </a:prstGeom>
        </p:spPr>
      </p:pic>
      <p:sp>
        <p:nvSpPr>
          <p:cNvPr id="5" name="Text 2"/>
          <p:cNvSpPr/>
          <p:nvPr/>
        </p:nvSpPr>
        <p:spPr>
          <a:xfrm>
            <a:off x="550664" y="2561779"/>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Clarity / Orientation</a:t>
            </a:r>
            <a:endParaRPr lang="en-US" sz="1200" dirty="0"/>
          </a:p>
        </p:txBody>
      </p:sp>
      <p:sp>
        <p:nvSpPr>
          <p:cNvPr id="6" name="Text 3"/>
          <p:cNvSpPr/>
          <p:nvPr/>
        </p:nvSpPr>
        <p:spPr>
          <a:xfrm>
            <a:off x="550664" y="2835622"/>
            <a:ext cx="3935313" cy="229791"/>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info</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structure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navigation</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 Understanding and wayfinding</a:t>
            </a:r>
            <a:endParaRPr lang="en-US" sz="10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8023" y="2045568"/>
            <a:ext cx="344165" cy="344165"/>
          </a:xfrm>
          <a:prstGeom prst="rect">
            <a:avLst/>
          </a:prstGeom>
        </p:spPr>
      </p:pic>
      <p:sp>
        <p:nvSpPr>
          <p:cNvPr id="8" name="Text 4"/>
          <p:cNvSpPr/>
          <p:nvPr/>
        </p:nvSpPr>
        <p:spPr>
          <a:xfrm>
            <a:off x="4658023" y="2561779"/>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Trust / Validation</a:t>
            </a:r>
            <a:endParaRPr lang="en-US" sz="1200" dirty="0"/>
          </a:p>
        </p:txBody>
      </p:sp>
      <p:sp>
        <p:nvSpPr>
          <p:cNvPr id="9" name="Text 5"/>
          <p:cNvSpPr/>
          <p:nvPr/>
        </p:nvSpPr>
        <p:spPr>
          <a:xfrm>
            <a:off x="4658023" y="2835622"/>
            <a:ext cx="3935313" cy="229791"/>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success</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verified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stable</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 Evidence-backed confidence</a:t>
            </a:r>
            <a:endParaRPr lang="en-US" sz="10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664" y="3340745"/>
            <a:ext cx="344165" cy="344165"/>
          </a:xfrm>
          <a:prstGeom prst="rect">
            <a:avLst/>
          </a:prstGeom>
        </p:spPr>
      </p:pic>
      <p:sp>
        <p:nvSpPr>
          <p:cNvPr id="11" name="Text 6"/>
          <p:cNvSpPr/>
          <p:nvPr/>
        </p:nvSpPr>
        <p:spPr>
          <a:xfrm>
            <a:off x="550664" y="3856955"/>
            <a:ext cx="1529804"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Risk / Constraint</a:t>
            </a:r>
            <a:endParaRPr lang="en-US" sz="1200" dirty="0"/>
          </a:p>
        </p:txBody>
      </p:sp>
      <p:sp>
        <p:nvSpPr>
          <p:cNvPr id="12" name="Text 7"/>
          <p:cNvSpPr/>
          <p:nvPr/>
        </p:nvSpPr>
        <p:spPr>
          <a:xfrm>
            <a:off x="550664" y="4130799"/>
            <a:ext cx="3935313" cy="229791"/>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critical</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error</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blocked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 Failure, blockers, hard limits</a:t>
            </a:r>
            <a:endParaRPr lang="en-US" sz="105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8023" y="3340745"/>
            <a:ext cx="344165" cy="344165"/>
          </a:xfrm>
          <a:prstGeom prst="rect">
            <a:avLst/>
          </a:prstGeom>
        </p:spPr>
      </p:pic>
      <p:sp>
        <p:nvSpPr>
          <p:cNvPr id="14" name="Text 8"/>
          <p:cNvSpPr/>
          <p:nvPr/>
        </p:nvSpPr>
        <p:spPr>
          <a:xfrm>
            <a:off x="4658023" y="3856955"/>
            <a:ext cx="1767483" cy="191244"/>
          </a:xfrm>
          <a:prstGeom prst="rect">
            <a:avLst/>
          </a:prstGeom>
          <a:noFill/>
          <a:ln/>
        </p:spPr>
        <p:txBody>
          <a:bodyPr wrap="none" lIns="0" tIns="0" rIns="0" bIns="0" rtlCol="0" anchor="t"/>
          <a:lstStyle/>
          <a:p>
            <a:pPr algn="l" indent="0" marL="0">
              <a:lnSpc>
                <a:spcPts val="1500"/>
              </a:lnSpc>
              <a:buNone/>
            </a:pPr>
            <a:r>
              <a:rPr lang="en-US" sz="1200" dirty="0">
                <a:solidFill>
                  <a:srgbClr val="DAD8E9"/>
                </a:solidFill>
                <a:latin typeface="Prompt Medium" pitchFamily="34" charset="0"/>
                <a:ea typeface="Prompt Medium" pitchFamily="34" charset="-122"/>
                <a:cs typeface="Prompt Medium" pitchFamily="34" charset="-120"/>
              </a:rPr>
              <a:t>Creation / Build / Code</a:t>
            </a:r>
            <a:endParaRPr lang="en-US" sz="1200" dirty="0"/>
          </a:p>
        </p:txBody>
      </p:sp>
      <p:sp>
        <p:nvSpPr>
          <p:cNvPr id="15" name="Text 9"/>
          <p:cNvSpPr/>
          <p:nvPr/>
        </p:nvSpPr>
        <p:spPr>
          <a:xfrm>
            <a:off x="4658023" y="4130799"/>
            <a:ext cx="3935313" cy="229791"/>
          </a:xfrm>
          <a:prstGeom prst="rect">
            <a:avLst/>
          </a:prstGeom>
          <a:noFill/>
          <a:ln/>
        </p:spPr>
        <p:txBody>
          <a:bodyPr wrap="none" lIns="0" tIns="0" rIns="0" bIns="0" rtlCol="0" anchor="t"/>
          <a:lstStyle/>
          <a:p>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code-heat</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build</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a:t>
            </a:r>
            <a:pPr algn="l" indent="0" marL="0">
              <a:lnSpc>
                <a:spcPts val="1700"/>
              </a:lnSpc>
              <a:buNone/>
            </a:pPr>
            <a:r>
              <a:rPr lang="en-US" sz="1050" dirty="0">
                <a:solidFill>
                  <a:srgbClr val="DAD8E9"/>
                </a:solidFill>
                <a:highlight>
                  <a:srgbClr val="181930"/>
                </a:highlight>
                <a:latin typeface="Consolas" pitchFamily="34" charset="0"/>
                <a:ea typeface="Consolas" pitchFamily="34" charset="-122"/>
                <a:cs typeface="Consolas" pitchFamily="34" charset="-120"/>
              </a:rPr>
              <a:t>tooling</a:t>
            </a:r>
            <a:pPr algn="l" indent="0" marL="0">
              <a:lnSpc>
                <a:spcPts val="1700"/>
              </a:lnSpc>
              <a:buNone/>
            </a:pPr>
            <a:r>
              <a:rPr lang="en-US" sz="1050" dirty="0">
                <a:solidFill>
                  <a:srgbClr val="DAD8E9"/>
                </a:solidFill>
                <a:latin typeface="Mukta Light" pitchFamily="34" charset="0"/>
                <a:ea typeface="Mukta Light" pitchFamily="34" charset="-122"/>
                <a:cs typeface="Mukta Light" pitchFamily="34" charset="-120"/>
              </a:rPr>
              <a:t> — Rust, execution, generated output</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2026-05-10T17:57:21Z</dcterms:created>
  <dcterms:modified xsi:type="dcterms:W3CDTF">2026-05-10T17:57:21Z</dcterms:modified>
</cp:coreProperties>
</file>